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147309867" r:id="rId2"/>
    <p:sldId id="2147309852" r:id="rId3"/>
    <p:sldId id="2147309899" r:id="rId4"/>
    <p:sldId id="2147309884" r:id="rId5"/>
    <p:sldId id="2147309904" r:id="rId6"/>
    <p:sldId id="2147309900" r:id="rId7"/>
    <p:sldId id="2147309885" r:id="rId8"/>
    <p:sldId id="2147309855" r:id="rId9"/>
    <p:sldId id="2147309924" r:id="rId10"/>
    <p:sldId id="2147309927" r:id="rId11"/>
    <p:sldId id="2147309886" r:id="rId12"/>
    <p:sldId id="2147309887" r:id="rId13"/>
    <p:sldId id="2147309902" r:id="rId14"/>
    <p:sldId id="2147309905" r:id="rId15"/>
    <p:sldId id="2147309907" r:id="rId16"/>
    <p:sldId id="2147309908" r:id="rId17"/>
    <p:sldId id="2147309909" r:id="rId18"/>
    <p:sldId id="2147309906" r:id="rId19"/>
    <p:sldId id="2147309888" r:id="rId20"/>
    <p:sldId id="2147309889" r:id="rId21"/>
    <p:sldId id="311" r:id="rId22"/>
    <p:sldId id="303" r:id="rId23"/>
    <p:sldId id="289" r:id="rId24"/>
    <p:sldId id="2147309901" r:id="rId25"/>
    <p:sldId id="2147309856" r:id="rId26"/>
    <p:sldId id="2147309910" r:id="rId27"/>
    <p:sldId id="2147309926" r:id="rId28"/>
    <p:sldId id="2147309925" r:id="rId29"/>
    <p:sldId id="2147309864" r:id="rId30"/>
    <p:sldId id="2147309883"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1BF5A08-78CE-EF4C-A9F5-EBAD92DBE828}" name="OGC" initials="AJH" userId="OGC" providerId="None"/>
  <p188:author id="{C6A0B3B5-B034-7473-7F07-928551EACC3E}" name="Begay, Michelle (IHS/HQ)" initials="MB" userId="S::micbegay@na.ihs.gov::03de7017-2e77-4589-b56f-31d52b00fbf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56" d="100"/>
          <a:sy n="56" d="100"/>
        </p:scale>
        <p:origin x="92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diagrams/_rels/data2.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svg"/><Relationship Id="rId1"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svg"/><Relationship Id="rId1"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1EFE4ACD-A851-4891-A15A-9D19B23FED5E}"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EEA01EFC-5BCB-412A-9374-7EE84B6956E3}">
      <dgm:prSet phldrT="[Text]"/>
      <dgm:spPr/>
      <dgm:t>
        <a:bodyPr/>
        <a:lstStyle/>
        <a:p>
          <a:r>
            <a:rPr lang="en-US" dirty="0"/>
            <a:t>CSC</a:t>
          </a:r>
        </a:p>
      </dgm:t>
    </dgm:pt>
    <dgm:pt modelId="{BEFBCD47-4631-48E0-B0A4-3DEC46AAC2A5}" type="parTrans" cxnId="{B03517CB-B421-40F2-BBD8-3E367206E4BA}">
      <dgm:prSet/>
      <dgm:spPr/>
      <dgm:t>
        <a:bodyPr/>
        <a:lstStyle/>
        <a:p>
          <a:endParaRPr lang="en-US"/>
        </a:p>
      </dgm:t>
    </dgm:pt>
    <dgm:pt modelId="{DFFCD2B0-71FF-496F-B6F8-940972DA5272}" type="sibTrans" cxnId="{B03517CB-B421-40F2-BBD8-3E367206E4BA}">
      <dgm:prSet/>
      <dgm:spPr/>
      <dgm:t>
        <a:bodyPr/>
        <a:lstStyle/>
        <a:p>
          <a:endParaRPr lang="en-US"/>
        </a:p>
      </dgm:t>
    </dgm:pt>
    <dgm:pt modelId="{FDA2BB43-CBC7-4EA9-B438-2D43EADB7837}">
      <dgm:prSet phldrT="[Text]"/>
      <dgm:spPr/>
      <dgm:t>
        <a:bodyPr/>
        <a:lstStyle/>
        <a:p>
          <a:r>
            <a:rPr lang="en-US" dirty="0"/>
            <a:t>Indirect</a:t>
          </a:r>
        </a:p>
        <a:p>
          <a:endParaRPr lang="en-US" dirty="0"/>
        </a:p>
      </dgm:t>
    </dgm:pt>
    <dgm:pt modelId="{A4055502-3622-42F2-9474-A7F82CA3CCAB}" type="parTrans" cxnId="{5BAF0A8D-2A15-49D1-A237-DD3067316C57}">
      <dgm:prSet/>
      <dgm:spPr/>
      <dgm:t>
        <a:bodyPr/>
        <a:lstStyle/>
        <a:p>
          <a:endParaRPr lang="en-US"/>
        </a:p>
      </dgm:t>
    </dgm:pt>
    <dgm:pt modelId="{CC48B17B-B864-4D3A-A7B8-45732FB29785}" type="sibTrans" cxnId="{5BAF0A8D-2A15-49D1-A237-DD3067316C57}">
      <dgm:prSet/>
      <dgm:spPr/>
      <dgm:t>
        <a:bodyPr/>
        <a:lstStyle/>
        <a:p>
          <a:endParaRPr lang="en-US"/>
        </a:p>
      </dgm:t>
    </dgm:pt>
    <dgm:pt modelId="{962812FC-F930-43A9-A038-F9E2EE5C1ED6}">
      <dgm:prSet phldrT="[Text]"/>
      <dgm:spPr/>
      <dgm:t>
        <a:bodyPr/>
        <a:lstStyle/>
        <a:p>
          <a:r>
            <a:rPr lang="en-US" dirty="0"/>
            <a:t>Direct</a:t>
          </a:r>
        </a:p>
        <a:p>
          <a:endParaRPr lang="en-US" dirty="0"/>
        </a:p>
      </dgm:t>
    </dgm:pt>
    <dgm:pt modelId="{52A46796-2685-44EC-ACE3-C1FE90E67334}" type="parTrans" cxnId="{0900C34C-A304-400C-862E-6B28552F87C7}">
      <dgm:prSet/>
      <dgm:spPr/>
      <dgm:t>
        <a:bodyPr/>
        <a:lstStyle/>
        <a:p>
          <a:endParaRPr lang="en-US"/>
        </a:p>
      </dgm:t>
    </dgm:pt>
    <dgm:pt modelId="{5A122C74-48DA-4EBD-841A-40DF59CFA689}" type="sibTrans" cxnId="{0900C34C-A304-400C-862E-6B28552F87C7}">
      <dgm:prSet/>
      <dgm:spPr/>
      <dgm:t>
        <a:bodyPr/>
        <a:lstStyle/>
        <a:p>
          <a:endParaRPr lang="en-US"/>
        </a:p>
      </dgm:t>
    </dgm:pt>
    <dgm:pt modelId="{A37C9764-8BD9-498E-BCA8-3D33FA9D721D}">
      <dgm:prSet phldrT="[Text]"/>
      <dgm:spPr/>
      <dgm:t>
        <a:bodyPr/>
        <a:lstStyle/>
        <a:p>
          <a:r>
            <a:rPr lang="en-US" dirty="0"/>
            <a:t>Startup Costs</a:t>
          </a:r>
        </a:p>
      </dgm:t>
    </dgm:pt>
    <dgm:pt modelId="{4865F734-A6AC-4C1A-83F1-4E2236881226}" type="parTrans" cxnId="{56753C85-882A-4A02-B742-F1060C9F80D4}">
      <dgm:prSet/>
      <dgm:spPr/>
      <dgm:t>
        <a:bodyPr/>
        <a:lstStyle/>
        <a:p>
          <a:endParaRPr lang="en-US"/>
        </a:p>
      </dgm:t>
    </dgm:pt>
    <dgm:pt modelId="{63FBA3CD-5937-42CA-AC80-A8AD36B923AD}" type="sibTrans" cxnId="{56753C85-882A-4A02-B742-F1060C9F80D4}">
      <dgm:prSet/>
      <dgm:spPr/>
      <dgm:t>
        <a:bodyPr/>
        <a:lstStyle/>
        <a:p>
          <a:endParaRPr lang="en-US"/>
        </a:p>
      </dgm:t>
    </dgm:pt>
    <dgm:pt modelId="{088500AE-5F32-47A6-9DE0-68913F178FD7}">
      <dgm:prSet phldrT="[Text]"/>
      <dgm:spPr/>
      <dgm:t>
        <a:bodyPr/>
        <a:lstStyle/>
        <a:p>
          <a:r>
            <a:rPr lang="en-US" dirty="0"/>
            <a:t>Pre-Award</a:t>
          </a:r>
        </a:p>
      </dgm:t>
    </dgm:pt>
    <dgm:pt modelId="{D71A1A52-9E5C-428E-8587-34EEA836013D}" type="parTrans" cxnId="{55E38186-2D0D-4D86-AC6F-FEB721C5E9F6}">
      <dgm:prSet/>
      <dgm:spPr/>
      <dgm:t>
        <a:bodyPr/>
        <a:lstStyle/>
        <a:p>
          <a:endParaRPr lang="en-US"/>
        </a:p>
      </dgm:t>
    </dgm:pt>
    <dgm:pt modelId="{8DAFA209-358E-411F-B0BA-0F4BDDA79139}" type="sibTrans" cxnId="{55E38186-2D0D-4D86-AC6F-FEB721C5E9F6}">
      <dgm:prSet/>
      <dgm:spPr/>
      <dgm:t>
        <a:bodyPr/>
        <a:lstStyle/>
        <a:p>
          <a:endParaRPr lang="en-US"/>
        </a:p>
      </dgm:t>
    </dgm:pt>
    <dgm:pt modelId="{2B2DC667-C5E2-4657-A719-630EDCEFDAFB}" type="pres">
      <dgm:prSet presAssocID="{1EFE4ACD-A851-4891-A15A-9D19B23FED5E}" presName="diagram" presStyleCnt="0">
        <dgm:presLayoutVars>
          <dgm:chMax val="1"/>
          <dgm:dir/>
          <dgm:animLvl val="ctr"/>
          <dgm:resizeHandles val="exact"/>
        </dgm:presLayoutVars>
      </dgm:prSet>
      <dgm:spPr/>
    </dgm:pt>
    <dgm:pt modelId="{E3ACE26B-2CB3-4689-A969-33428F4878EF}" type="pres">
      <dgm:prSet presAssocID="{1EFE4ACD-A851-4891-A15A-9D19B23FED5E}" presName="matrix" presStyleCnt="0"/>
      <dgm:spPr/>
    </dgm:pt>
    <dgm:pt modelId="{F5CF4C71-B27D-441B-8D9D-E4E83017E3AC}" type="pres">
      <dgm:prSet presAssocID="{1EFE4ACD-A851-4891-A15A-9D19B23FED5E}" presName="tile1" presStyleLbl="node1" presStyleIdx="0" presStyleCnt="4"/>
      <dgm:spPr/>
    </dgm:pt>
    <dgm:pt modelId="{59B2B65D-DB7A-47F1-A8D5-A8C3D86ECE2E}" type="pres">
      <dgm:prSet presAssocID="{1EFE4ACD-A851-4891-A15A-9D19B23FED5E}" presName="tile1text" presStyleLbl="node1" presStyleIdx="0" presStyleCnt="4">
        <dgm:presLayoutVars>
          <dgm:chMax val="0"/>
          <dgm:chPref val="0"/>
          <dgm:bulletEnabled val="1"/>
        </dgm:presLayoutVars>
      </dgm:prSet>
      <dgm:spPr/>
    </dgm:pt>
    <dgm:pt modelId="{F6E9E83C-01FF-4F45-AF00-CFE12C7ED5FC}" type="pres">
      <dgm:prSet presAssocID="{1EFE4ACD-A851-4891-A15A-9D19B23FED5E}" presName="tile2" presStyleLbl="node1" presStyleIdx="1" presStyleCnt="4"/>
      <dgm:spPr/>
    </dgm:pt>
    <dgm:pt modelId="{010FE63A-EA9C-4793-8964-F58A1DA04B82}" type="pres">
      <dgm:prSet presAssocID="{1EFE4ACD-A851-4891-A15A-9D19B23FED5E}" presName="tile2text" presStyleLbl="node1" presStyleIdx="1" presStyleCnt="4">
        <dgm:presLayoutVars>
          <dgm:chMax val="0"/>
          <dgm:chPref val="0"/>
          <dgm:bulletEnabled val="1"/>
        </dgm:presLayoutVars>
      </dgm:prSet>
      <dgm:spPr/>
    </dgm:pt>
    <dgm:pt modelId="{D518D509-25D0-4924-8B52-3C3B696A34C7}" type="pres">
      <dgm:prSet presAssocID="{1EFE4ACD-A851-4891-A15A-9D19B23FED5E}" presName="tile3" presStyleLbl="node1" presStyleIdx="2" presStyleCnt="4"/>
      <dgm:spPr/>
    </dgm:pt>
    <dgm:pt modelId="{418407F8-47B4-4329-BEA7-00D94D9BBE8E}" type="pres">
      <dgm:prSet presAssocID="{1EFE4ACD-A851-4891-A15A-9D19B23FED5E}" presName="tile3text" presStyleLbl="node1" presStyleIdx="2" presStyleCnt="4">
        <dgm:presLayoutVars>
          <dgm:chMax val="0"/>
          <dgm:chPref val="0"/>
          <dgm:bulletEnabled val="1"/>
        </dgm:presLayoutVars>
      </dgm:prSet>
      <dgm:spPr/>
    </dgm:pt>
    <dgm:pt modelId="{64CE53A6-E9B5-4502-9455-576674367174}" type="pres">
      <dgm:prSet presAssocID="{1EFE4ACD-A851-4891-A15A-9D19B23FED5E}" presName="tile4" presStyleLbl="node1" presStyleIdx="3" presStyleCnt="4"/>
      <dgm:spPr/>
    </dgm:pt>
    <dgm:pt modelId="{7524D1B9-8A6D-4BD2-9C82-275DA226DD35}" type="pres">
      <dgm:prSet presAssocID="{1EFE4ACD-A851-4891-A15A-9D19B23FED5E}" presName="tile4text" presStyleLbl="node1" presStyleIdx="3" presStyleCnt="4">
        <dgm:presLayoutVars>
          <dgm:chMax val="0"/>
          <dgm:chPref val="0"/>
          <dgm:bulletEnabled val="1"/>
        </dgm:presLayoutVars>
      </dgm:prSet>
      <dgm:spPr/>
    </dgm:pt>
    <dgm:pt modelId="{966B6D1D-4015-4A09-9F61-66AC3B748A60}" type="pres">
      <dgm:prSet presAssocID="{1EFE4ACD-A851-4891-A15A-9D19B23FED5E}" presName="centerTile" presStyleLbl="fgShp" presStyleIdx="0" presStyleCnt="1">
        <dgm:presLayoutVars>
          <dgm:chMax val="0"/>
          <dgm:chPref val="0"/>
        </dgm:presLayoutVars>
      </dgm:prSet>
      <dgm:spPr/>
    </dgm:pt>
  </dgm:ptLst>
  <dgm:cxnLst>
    <dgm:cxn modelId="{22457744-E0A5-45AE-A919-72D46A1A800F}" type="presOf" srcId="{FDA2BB43-CBC7-4EA9-B438-2D43EADB7837}" destId="{F5CF4C71-B27D-441B-8D9D-E4E83017E3AC}" srcOrd="0" destOrd="0" presId="urn:microsoft.com/office/officeart/2005/8/layout/matrix1"/>
    <dgm:cxn modelId="{0900C34C-A304-400C-862E-6B28552F87C7}" srcId="{EEA01EFC-5BCB-412A-9374-7EE84B6956E3}" destId="{962812FC-F930-43A9-A038-F9E2EE5C1ED6}" srcOrd="1" destOrd="0" parTransId="{52A46796-2685-44EC-ACE3-C1FE90E67334}" sibTransId="{5A122C74-48DA-4EBD-841A-40DF59CFA689}"/>
    <dgm:cxn modelId="{6B032358-4649-4B51-874D-754CCEF0C2C7}" type="presOf" srcId="{EEA01EFC-5BCB-412A-9374-7EE84B6956E3}" destId="{966B6D1D-4015-4A09-9F61-66AC3B748A60}" srcOrd="0" destOrd="0" presId="urn:microsoft.com/office/officeart/2005/8/layout/matrix1"/>
    <dgm:cxn modelId="{56753C85-882A-4A02-B742-F1060C9F80D4}" srcId="{EEA01EFC-5BCB-412A-9374-7EE84B6956E3}" destId="{A37C9764-8BD9-498E-BCA8-3D33FA9D721D}" srcOrd="2" destOrd="0" parTransId="{4865F734-A6AC-4C1A-83F1-4E2236881226}" sibTransId="{63FBA3CD-5937-42CA-AC80-A8AD36B923AD}"/>
    <dgm:cxn modelId="{55E38186-2D0D-4D86-AC6F-FEB721C5E9F6}" srcId="{EEA01EFC-5BCB-412A-9374-7EE84B6956E3}" destId="{088500AE-5F32-47A6-9DE0-68913F178FD7}" srcOrd="3" destOrd="0" parTransId="{D71A1A52-9E5C-428E-8587-34EEA836013D}" sibTransId="{8DAFA209-358E-411F-B0BA-0F4BDDA79139}"/>
    <dgm:cxn modelId="{5BAF0A8D-2A15-49D1-A237-DD3067316C57}" srcId="{EEA01EFC-5BCB-412A-9374-7EE84B6956E3}" destId="{FDA2BB43-CBC7-4EA9-B438-2D43EADB7837}" srcOrd="0" destOrd="0" parTransId="{A4055502-3622-42F2-9474-A7F82CA3CCAB}" sibTransId="{CC48B17B-B864-4D3A-A7B8-45732FB29785}"/>
    <dgm:cxn modelId="{473CCF94-0916-4A2F-8BE3-4195610F380C}" type="presOf" srcId="{A37C9764-8BD9-498E-BCA8-3D33FA9D721D}" destId="{418407F8-47B4-4329-BEA7-00D94D9BBE8E}" srcOrd="1" destOrd="0" presId="urn:microsoft.com/office/officeart/2005/8/layout/matrix1"/>
    <dgm:cxn modelId="{A4C038AB-541A-42A5-9C1C-9CBD8901B99A}" type="presOf" srcId="{962812FC-F930-43A9-A038-F9E2EE5C1ED6}" destId="{F6E9E83C-01FF-4F45-AF00-CFE12C7ED5FC}" srcOrd="0" destOrd="0" presId="urn:microsoft.com/office/officeart/2005/8/layout/matrix1"/>
    <dgm:cxn modelId="{F8B536AC-D35D-4E44-A55E-9A941E49EF9A}" type="presOf" srcId="{088500AE-5F32-47A6-9DE0-68913F178FD7}" destId="{7524D1B9-8A6D-4BD2-9C82-275DA226DD35}" srcOrd="1" destOrd="0" presId="urn:microsoft.com/office/officeart/2005/8/layout/matrix1"/>
    <dgm:cxn modelId="{EE3A31C2-4B5D-4406-A301-3A4B4F6E9FF1}" type="presOf" srcId="{962812FC-F930-43A9-A038-F9E2EE5C1ED6}" destId="{010FE63A-EA9C-4793-8964-F58A1DA04B82}" srcOrd="1" destOrd="0" presId="urn:microsoft.com/office/officeart/2005/8/layout/matrix1"/>
    <dgm:cxn modelId="{B03517CB-B421-40F2-BBD8-3E367206E4BA}" srcId="{1EFE4ACD-A851-4891-A15A-9D19B23FED5E}" destId="{EEA01EFC-5BCB-412A-9374-7EE84B6956E3}" srcOrd="0" destOrd="0" parTransId="{BEFBCD47-4631-48E0-B0A4-3DEC46AAC2A5}" sibTransId="{DFFCD2B0-71FF-496F-B6F8-940972DA5272}"/>
    <dgm:cxn modelId="{F09687D7-34EA-414A-840D-58E1A478AA6B}" type="presOf" srcId="{088500AE-5F32-47A6-9DE0-68913F178FD7}" destId="{64CE53A6-E9B5-4502-9455-576674367174}" srcOrd="0" destOrd="0" presId="urn:microsoft.com/office/officeart/2005/8/layout/matrix1"/>
    <dgm:cxn modelId="{3708B4D8-6E8C-4999-BF4A-FB779CA51A84}" type="presOf" srcId="{A37C9764-8BD9-498E-BCA8-3D33FA9D721D}" destId="{D518D509-25D0-4924-8B52-3C3B696A34C7}" srcOrd="0" destOrd="0" presId="urn:microsoft.com/office/officeart/2005/8/layout/matrix1"/>
    <dgm:cxn modelId="{E34D5FF8-F5E9-4A97-9F2E-34C1DF3812B7}" type="presOf" srcId="{1EFE4ACD-A851-4891-A15A-9D19B23FED5E}" destId="{2B2DC667-C5E2-4657-A719-630EDCEFDAFB}" srcOrd="0" destOrd="0" presId="urn:microsoft.com/office/officeart/2005/8/layout/matrix1"/>
    <dgm:cxn modelId="{89B729FA-E62B-4C47-98EF-C892DB9F6418}" type="presOf" srcId="{FDA2BB43-CBC7-4EA9-B438-2D43EADB7837}" destId="{59B2B65D-DB7A-47F1-A8D5-A8C3D86ECE2E}" srcOrd="1" destOrd="0" presId="urn:microsoft.com/office/officeart/2005/8/layout/matrix1"/>
    <dgm:cxn modelId="{572DEFF0-AB4F-46C4-A1E1-9FB15A5BA289}" type="presParOf" srcId="{2B2DC667-C5E2-4657-A719-630EDCEFDAFB}" destId="{E3ACE26B-2CB3-4689-A969-33428F4878EF}" srcOrd="0" destOrd="0" presId="urn:microsoft.com/office/officeart/2005/8/layout/matrix1"/>
    <dgm:cxn modelId="{6507E473-D03F-4970-9042-4367997905A9}" type="presParOf" srcId="{E3ACE26B-2CB3-4689-A969-33428F4878EF}" destId="{F5CF4C71-B27D-441B-8D9D-E4E83017E3AC}" srcOrd="0" destOrd="0" presId="urn:microsoft.com/office/officeart/2005/8/layout/matrix1"/>
    <dgm:cxn modelId="{E4520CA3-2B36-46E0-B4BB-D4B8488E6165}" type="presParOf" srcId="{E3ACE26B-2CB3-4689-A969-33428F4878EF}" destId="{59B2B65D-DB7A-47F1-A8D5-A8C3D86ECE2E}" srcOrd="1" destOrd="0" presId="urn:microsoft.com/office/officeart/2005/8/layout/matrix1"/>
    <dgm:cxn modelId="{782B8207-B319-4043-9EC6-371A58B664A1}" type="presParOf" srcId="{E3ACE26B-2CB3-4689-A969-33428F4878EF}" destId="{F6E9E83C-01FF-4F45-AF00-CFE12C7ED5FC}" srcOrd="2" destOrd="0" presId="urn:microsoft.com/office/officeart/2005/8/layout/matrix1"/>
    <dgm:cxn modelId="{792EB115-8955-4483-B368-638517F2D128}" type="presParOf" srcId="{E3ACE26B-2CB3-4689-A969-33428F4878EF}" destId="{010FE63A-EA9C-4793-8964-F58A1DA04B82}" srcOrd="3" destOrd="0" presId="urn:microsoft.com/office/officeart/2005/8/layout/matrix1"/>
    <dgm:cxn modelId="{A59A4FAB-3904-48D7-BA0D-CF44D712AE21}" type="presParOf" srcId="{E3ACE26B-2CB3-4689-A969-33428F4878EF}" destId="{D518D509-25D0-4924-8B52-3C3B696A34C7}" srcOrd="4" destOrd="0" presId="urn:microsoft.com/office/officeart/2005/8/layout/matrix1"/>
    <dgm:cxn modelId="{74FC1B2C-F228-4675-AC32-C9D9A75B87DC}" type="presParOf" srcId="{E3ACE26B-2CB3-4689-A969-33428F4878EF}" destId="{418407F8-47B4-4329-BEA7-00D94D9BBE8E}" srcOrd="5" destOrd="0" presId="urn:microsoft.com/office/officeart/2005/8/layout/matrix1"/>
    <dgm:cxn modelId="{AED5179C-E0BB-491A-BE07-B3192EC79736}" type="presParOf" srcId="{E3ACE26B-2CB3-4689-A969-33428F4878EF}" destId="{64CE53A6-E9B5-4502-9455-576674367174}" srcOrd="6" destOrd="0" presId="urn:microsoft.com/office/officeart/2005/8/layout/matrix1"/>
    <dgm:cxn modelId="{2A8E5808-F4E9-4522-9D85-598089904CF1}" type="presParOf" srcId="{E3ACE26B-2CB3-4689-A969-33428F4878EF}" destId="{7524D1B9-8A6D-4BD2-9C82-275DA226DD35}" srcOrd="7" destOrd="0" presId="urn:microsoft.com/office/officeart/2005/8/layout/matrix1"/>
    <dgm:cxn modelId="{7A62B458-751C-4991-B4C7-A4F02582453B}" type="presParOf" srcId="{2B2DC667-C5E2-4657-A719-630EDCEFDAFB}" destId="{966B6D1D-4015-4A09-9F61-66AC3B748A60}"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83B707-584B-4654-ACB1-9F6342E2F19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8BE7198F-0BF6-4D4C-8D63-57EE48F5619F}">
      <dgm:prSet/>
      <dgm:spPr/>
      <dgm:t>
        <a:bodyPr/>
        <a:lstStyle/>
        <a:p>
          <a:r>
            <a:rPr lang="en-US" b="1" dirty="0"/>
            <a:t>June 6, 2024 </a:t>
          </a:r>
          <a:r>
            <a:rPr lang="en-US" dirty="0"/>
            <a:t>– United Supreme Court decision in </a:t>
          </a:r>
          <a:r>
            <a:rPr lang="en-US" i="1" dirty="0"/>
            <a:t>Becerra v. San Carlos Apache Tribe </a:t>
          </a:r>
          <a:r>
            <a:rPr lang="en-US" dirty="0"/>
            <a:t>and </a:t>
          </a:r>
          <a:r>
            <a:rPr lang="en-US" i="1" dirty="0"/>
            <a:t>Becerra v. Northern Arapaho Tribe</a:t>
          </a:r>
          <a:r>
            <a:rPr lang="en-US" dirty="0"/>
            <a:t>.  </a:t>
          </a:r>
        </a:p>
      </dgm:t>
    </dgm:pt>
    <dgm:pt modelId="{F0EEF65D-67DB-4406-B291-BEC058A6A420}" type="parTrans" cxnId="{1F0BBB5C-3040-4B0E-AFA2-7E0B920DD5D9}">
      <dgm:prSet/>
      <dgm:spPr/>
      <dgm:t>
        <a:bodyPr/>
        <a:lstStyle/>
        <a:p>
          <a:endParaRPr lang="en-US"/>
        </a:p>
      </dgm:t>
    </dgm:pt>
    <dgm:pt modelId="{E8E36086-2D57-4D39-BBFB-69764F7C9517}" type="sibTrans" cxnId="{1F0BBB5C-3040-4B0E-AFA2-7E0B920DD5D9}">
      <dgm:prSet/>
      <dgm:spPr/>
      <dgm:t>
        <a:bodyPr/>
        <a:lstStyle/>
        <a:p>
          <a:endParaRPr lang="en-US"/>
        </a:p>
      </dgm:t>
    </dgm:pt>
    <dgm:pt modelId="{43865723-1F6A-4586-824B-B6805C0131F0}">
      <dgm:prSet/>
      <dgm:spPr/>
      <dgm:t>
        <a:bodyPr/>
        <a:lstStyle/>
        <a:p>
          <a:r>
            <a:rPr lang="en-US" b="1" dirty="0"/>
            <a:t>September 10, 2024 </a:t>
          </a:r>
          <a:r>
            <a:rPr lang="en-US" dirty="0"/>
            <a:t>– initiated tribal consultation session on ongoing issues of importance, which includes the expansion of CSC Policy and necessary changes required to implement CSC calculations on expenditures of program income. </a:t>
          </a:r>
        </a:p>
      </dgm:t>
    </dgm:pt>
    <dgm:pt modelId="{4ED38311-9F2A-4E64-96F0-89333BF69F95}" type="parTrans" cxnId="{AB66F5BB-8F10-4CE0-84F7-EC7CD8D44E09}">
      <dgm:prSet/>
      <dgm:spPr/>
      <dgm:t>
        <a:bodyPr/>
        <a:lstStyle/>
        <a:p>
          <a:endParaRPr lang="en-US"/>
        </a:p>
      </dgm:t>
    </dgm:pt>
    <dgm:pt modelId="{AEAEFD55-FB30-4851-B384-4C0A8637B200}" type="sibTrans" cxnId="{AB66F5BB-8F10-4CE0-84F7-EC7CD8D44E09}">
      <dgm:prSet/>
      <dgm:spPr/>
      <dgm:t>
        <a:bodyPr/>
        <a:lstStyle/>
        <a:p>
          <a:endParaRPr lang="en-US"/>
        </a:p>
      </dgm:t>
    </dgm:pt>
    <dgm:pt modelId="{61F1B0BE-C46A-41B4-80F3-B2D73AEB4538}">
      <dgm:prSet/>
      <dgm:spPr/>
      <dgm:t>
        <a:bodyPr/>
        <a:lstStyle/>
        <a:p>
          <a:r>
            <a:rPr lang="en-US" b="1" dirty="0"/>
            <a:t>December 20, 2024 </a:t>
          </a:r>
          <a:r>
            <a:rPr lang="en-US" dirty="0"/>
            <a:t>– decision on how the IHS will calculate CSC on eligible expenditures of third-party reimbursements and next steps. </a:t>
          </a:r>
        </a:p>
      </dgm:t>
    </dgm:pt>
    <dgm:pt modelId="{765DA758-637B-472E-B20C-6B3DA41A21EC}" type="parTrans" cxnId="{F091F58B-B6E2-4781-9AF6-5506D132DFEA}">
      <dgm:prSet/>
      <dgm:spPr/>
      <dgm:t>
        <a:bodyPr/>
        <a:lstStyle/>
        <a:p>
          <a:endParaRPr lang="en-US"/>
        </a:p>
      </dgm:t>
    </dgm:pt>
    <dgm:pt modelId="{4AA5610E-6B97-4067-92EB-13099ED0CDD7}" type="sibTrans" cxnId="{F091F58B-B6E2-4781-9AF6-5506D132DFEA}">
      <dgm:prSet/>
      <dgm:spPr/>
      <dgm:t>
        <a:bodyPr/>
        <a:lstStyle/>
        <a:p>
          <a:endParaRPr lang="en-US"/>
        </a:p>
      </dgm:t>
    </dgm:pt>
    <dgm:pt modelId="{69F5979B-8643-42BE-8F69-4F6EC9C502F9}" type="pres">
      <dgm:prSet presAssocID="{B083B707-584B-4654-ACB1-9F6342E2F198}" presName="root" presStyleCnt="0">
        <dgm:presLayoutVars>
          <dgm:dir/>
          <dgm:resizeHandles val="exact"/>
        </dgm:presLayoutVars>
      </dgm:prSet>
      <dgm:spPr/>
    </dgm:pt>
    <dgm:pt modelId="{883D4147-E7B2-40D9-A78A-ABA198FCB85D}" type="pres">
      <dgm:prSet presAssocID="{8BE7198F-0BF6-4D4C-8D63-57EE48F5619F}" presName="compNode" presStyleCnt="0"/>
      <dgm:spPr/>
    </dgm:pt>
    <dgm:pt modelId="{2824AC3E-7347-4316-83A7-B655238EF0BE}" type="pres">
      <dgm:prSet presAssocID="{8BE7198F-0BF6-4D4C-8D63-57EE48F5619F}" presName="bgRect" presStyleLbl="bgShp" presStyleIdx="0" presStyleCnt="3"/>
      <dgm:spPr/>
    </dgm:pt>
    <dgm:pt modelId="{2087FD0A-67C7-4745-B0EE-44194F64F603}" type="pres">
      <dgm:prSet presAssocID="{8BE7198F-0BF6-4D4C-8D63-57EE48F5619F}"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Marker"/>
        </a:ext>
      </dgm:extLst>
    </dgm:pt>
    <dgm:pt modelId="{5F3AAD58-AB85-4D52-A413-9EE24338DCDD}" type="pres">
      <dgm:prSet presAssocID="{8BE7198F-0BF6-4D4C-8D63-57EE48F5619F}" presName="spaceRect" presStyleCnt="0"/>
      <dgm:spPr/>
    </dgm:pt>
    <dgm:pt modelId="{1056E0ED-91B8-4AB5-AD28-8414ACDB29BC}" type="pres">
      <dgm:prSet presAssocID="{8BE7198F-0BF6-4D4C-8D63-57EE48F5619F}" presName="parTx" presStyleLbl="revTx" presStyleIdx="0" presStyleCnt="3">
        <dgm:presLayoutVars>
          <dgm:chMax val="0"/>
          <dgm:chPref val="0"/>
        </dgm:presLayoutVars>
      </dgm:prSet>
      <dgm:spPr/>
    </dgm:pt>
    <dgm:pt modelId="{4688E5FE-6A37-4EB1-8051-8617E4E3EA45}" type="pres">
      <dgm:prSet presAssocID="{E8E36086-2D57-4D39-BBFB-69764F7C9517}" presName="sibTrans" presStyleCnt="0"/>
      <dgm:spPr/>
    </dgm:pt>
    <dgm:pt modelId="{5AD4F971-F27D-425F-811B-07940B0104AE}" type="pres">
      <dgm:prSet presAssocID="{43865723-1F6A-4586-824B-B6805C0131F0}" presName="compNode" presStyleCnt="0"/>
      <dgm:spPr/>
    </dgm:pt>
    <dgm:pt modelId="{C2020A11-AD3B-4E91-A033-B9BAA7127EE3}" type="pres">
      <dgm:prSet presAssocID="{43865723-1F6A-4586-824B-B6805C0131F0}" presName="bgRect" presStyleLbl="bgShp" presStyleIdx="1" presStyleCnt="3"/>
      <dgm:spPr/>
    </dgm:pt>
    <dgm:pt modelId="{22EFDBD4-BE35-43C5-BA59-43526A5A8517}" type="pres">
      <dgm:prSet presAssocID="{43865723-1F6A-4586-824B-B6805C0131F0}"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siness Growth"/>
        </a:ext>
      </dgm:extLst>
    </dgm:pt>
    <dgm:pt modelId="{F1EC24E5-34D5-45CD-83AD-944D1A03480E}" type="pres">
      <dgm:prSet presAssocID="{43865723-1F6A-4586-824B-B6805C0131F0}" presName="spaceRect" presStyleCnt="0"/>
      <dgm:spPr/>
    </dgm:pt>
    <dgm:pt modelId="{13D5B14A-8576-4AFB-9C2E-2FB09E7C666F}" type="pres">
      <dgm:prSet presAssocID="{43865723-1F6A-4586-824B-B6805C0131F0}" presName="parTx" presStyleLbl="revTx" presStyleIdx="1" presStyleCnt="3">
        <dgm:presLayoutVars>
          <dgm:chMax val="0"/>
          <dgm:chPref val="0"/>
        </dgm:presLayoutVars>
      </dgm:prSet>
      <dgm:spPr/>
    </dgm:pt>
    <dgm:pt modelId="{6703B2A5-9289-46B9-90BC-72320202502D}" type="pres">
      <dgm:prSet presAssocID="{AEAEFD55-FB30-4851-B384-4C0A8637B200}" presName="sibTrans" presStyleCnt="0"/>
      <dgm:spPr/>
    </dgm:pt>
    <dgm:pt modelId="{03AA4311-325D-4C96-8ADC-0E02CF5F5407}" type="pres">
      <dgm:prSet presAssocID="{61F1B0BE-C46A-41B4-80F3-B2D73AEB4538}" presName="compNode" presStyleCnt="0"/>
      <dgm:spPr/>
    </dgm:pt>
    <dgm:pt modelId="{5A119A00-B7D5-4C75-87B2-FDD27BC54417}" type="pres">
      <dgm:prSet presAssocID="{61F1B0BE-C46A-41B4-80F3-B2D73AEB4538}" presName="bgRect" presStyleLbl="bgShp" presStyleIdx="2" presStyleCnt="3"/>
      <dgm:spPr/>
    </dgm:pt>
    <dgm:pt modelId="{38DFA931-375D-45E5-B836-CB7DE77DE1AF}" type="pres">
      <dgm:prSet presAssocID="{61F1B0BE-C46A-41B4-80F3-B2D73AEB4538}"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ollar"/>
        </a:ext>
      </dgm:extLst>
    </dgm:pt>
    <dgm:pt modelId="{ADAE63C1-9397-4912-9677-18BE6B7F1208}" type="pres">
      <dgm:prSet presAssocID="{61F1B0BE-C46A-41B4-80F3-B2D73AEB4538}" presName="spaceRect" presStyleCnt="0"/>
      <dgm:spPr/>
    </dgm:pt>
    <dgm:pt modelId="{863E3449-92FE-4A00-9B50-604C49A61A9A}" type="pres">
      <dgm:prSet presAssocID="{61F1B0BE-C46A-41B4-80F3-B2D73AEB4538}" presName="parTx" presStyleLbl="revTx" presStyleIdx="2" presStyleCnt="3">
        <dgm:presLayoutVars>
          <dgm:chMax val="0"/>
          <dgm:chPref val="0"/>
        </dgm:presLayoutVars>
      </dgm:prSet>
      <dgm:spPr/>
    </dgm:pt>
  </dgm:ptLst>
  <dgm:cxnLst>
    <dgm:cxn modelId="{1F0BBB5C-3040-4B0E-AFA2-7E0B920DD5D9}" srcId="{B083B707-584B-4654-ACB1-9F6342E2F198}" destId="{8BE7198F-0BF6-4D4C-8D63-57EE48F5619F}" srcOrd="0" destOrd="0" parTransId="{F0EEF65D-67DB-4406-B291-BEC058A6A420}" sibTransId="{E8E36086-2D57-4D39-BBFB-69764F7C9517}"/>
    <dgm:cxn modelId="{F091F58B-B6E2-4781-9AF6-5506D132DFEA}" srcId="{B083B707-584B-4654-ACB1-9F6342E2F198}" destId="{61F1B0BE-C46A-41B4-80F3-B2D73AEB4538}" srcOrd="2" destOrd="0" parTransId="{765DA758-637B-472E-B20C-6B3DA41A21EC}" sibTransId="{4AA5610E-6B97-4067-92EB-13099ED0CDD7}"/>
    <dgm:cxn modelId="{755C98B5-229F-4652-AA48-3FD1E04D98F0}" type="presOf" srcId="{8BE7198F-0BF6-4D4C-8D63-57EE48F5619F}" destId="{1056E0ED-91B8-4AB5-AD28-8414ACDB29BC}" srcOrd="0" destOrd="0" presId="urn:microsoft.com/office/officeart/2018/2/layout/IconVerticalSolidList"/>
    <dgm:cxn modelId="{AB66F5BB-8F10-4CE0-84F7-EC7CD8D44E09}" srcId="{B083B707-584B-4654-ACB1-9F6342E2F198}" destId="{43865723-1F6A-4586-824B-B6805C0131F0}" srcOrd="1" destOrd="0" parTransId="{4ED38311-9F2A-4E64-96F0-89333BF69F95}" sibTransId="{AEAEFD55-FB30-4851-B384-4C0A8637B200}"/>
    <dgm:cxn modelId="{34D775C1-6A11-48E7-91B0-9283D352504C}" type="presOf" srcId="{B083B707-584B-4654-ACB1-9F6342E2F198}" destId="{69F5979B-8643-42BE-8F69-4F6EC9C502F9}" srcOrd="0" destOrd="0" presId="urn:microsoft.com/office/officeart/2018/2/layout/IconVerticalSolidList"/>
    <dgm:cxn modelId="{21B0B8EB-710C-4DE2-8303-B275112D1332}" type="presOf" srcId="{43865723-1F6A-4586-824B-B6805C0131F0}" destId="{13D5B14A-8576-4AFB-9C2E-2FB09E7C666F}" srcOrd="0" destOrd="0" presId="urn:microsoft.com/office/officeart/2018/2/layout/IconVerticalSolidList"/>
    <dgm:cxn modelId="{47AC22FC-28F8-4439-B7E6-C32306DA6EC2}" type="presOf" srcId="{61F1B0BE-C46A-41B4-80F3-B2D73AEB4538}" destId="{863E3449-92FE-4A00-9B50-604C49A61A9A}" srcOrd="0" destOrd="0" presId="urn:microsoft.com/office/officeart/2018/2/layout/IconVerticalSolidList"/>
    <dgm:cxn modelId="{5A2DA26B-CA3B-4297-AA8B-65C6C7E92BBE}" type="presParOf" srcId="{69F5979B-8643-42BE-8F69-4F6EC9C502F9}" destId="{883D4147-E7B2-40D9-A78A-ABA198FCB85D}" srcOrd="0" destOrd="0" presId="urn:microsoft.com/office/officeart/2018/2/layout/IconVerticalSolidList"/>
    <dgm:cxn modelId="{1835E17B-BB56-47B3-A23B-35BEA83E56BB}" type="presParOf" srcId="{883D4147-E7B2-40D9-A78A-ABA198FCB85D}" destId="{2824AC3E-7347-4316-83A7-B655238EF0BE}" srcOrd="0" destOrd="0" presId="urn:microsoft.com/office/officeart/2018/2/layout/IconVerticalSolidList"/>
    <dgm:cxn modelId="{65BFC06C-AD56-4FEE-A43E-A0C9D4FBE509}" type="presParOf" srcId="{883D4147-E7B2-40D9-A78A-ABA198FCB85D}" destId="{2087FD0A-67C7-4745-B0EE-44194F64F603}" srcOrd="1" destOrd="0" presId="urn:microsoft.com/office/officeart/2018/2/layout/IconVerticalSolidList"/>
    <dgm:cxn modelId="{EE0A3834-8178-4636-A31F-6E65E5A65B63}" type="presParOf" srcId="{883D4147-E7B2-40D9-A78A-ABA198FCB85D}" destId="{5F3AAD58-AB85-4D52-A413-9EE24338DCDD}" srcOrd="2" destOrd="0" presId="urn:microsoft.com/office/officeart/2018/2/layout/IconVerticalSolidList"/>
    <dgm:cxn modelId="{D25A171E-0ECF-4250-BFE5-33CECBCB8537}" type="presParOf" srcId="{883D4147-E7B2-40D9-A78A-ABA198FCB85D}" destId="{1056E0ED-91B8-4AB5-AD28-8414ACDB29BC}" srcOrd="3" destOrd="0" presId="urn:microsoft.com/office/officeart/2018/2/layout/IconVerticalSolidList"/>
    <dgm:cxn modelId="{0BAC9BFC-A87C-4612-AB9F-AA23088DB89A}" type="presParOf" srcId="{69F5979B-8643-42BE-8F69-4F6EC9C502F9}" destId="{4688E5FE-6A37-4EB1-8051-8617E4E3EA45}" srcOrd="1" destOrd="0" presId="urn:microsoft.com/office/officeart/2018/2/layout/IconVerticalSolidList"/>
    <dgm:cxn modelId="{A10324D3-0278-4F94-A628-A67DCB5AAC20}" type="presParOf" srcId="{69F5979B-8643-42BE-8F69-4F6EC9C502F9}" destId="{5AD4F971-F27D-425F-811B-07940B0104AE}" srcOrd="2" destOrd="0" presId="urn:microsoft.com/office/officeart/2018/2/layout/IconVerticalSolidList"/>
    <dgm:cxn modelId="{CC0AE193-FA26-4BE3-B2B8-8B06D19FC4A4}" type="presParOf" srcId="{5AD4F971-F27D-425F-811B-07940B0104AE}" destId="{C2020A11-AD3B-4E91-A033-B9BAA7127EE3}" srcOrd="0" destOrd="0" presId="urn:microsoft.com/office/officeart/2018/2/layout/IconVerticalSolidList"/>
    <dgm:cxn modelId="{DA905443-867E-4022-8F9B-3C3CFCEE64FA}" type="presParOf" srcId="{5AD4F971-F27D-425F-811B-07940B0104AE}" destId="{22EFDBD4-BE35-43C5-BA59-43526A5A8517}" srcOrd="1" destOrd="0" presId="urn:microsoft.com/office/officeart/2018/2/layout/IconVerticalSolidList"/>
    <dgm:cxn modelId="{D6B4772C-59CC-4E1E-A107-B64A5A4E7458}" type="presParOf" srcId="{5AD4F971-F27D-425F-811B-07940B0104AE}" destId="{F1EC24E5-34D5-45CD-83AD-944D1A03480E}" srcOrd="2" destOrd="0" presId="urn:microsoft.com/office/officeart/2018/2/layout/IconVerticalSolidList"/>
    <dgm:cxn modelId="{6B4B597A-7B62-46AE-8B58-F1F29277BAF2}" type="presParOf" srcId="{5AD4F971-F27D-425F-811B-07940B0104AE}" destId="{13D5B14A-8576-4AFB-9C2E-2FB09E7C666F}" srcOrd="3" destOrd="0" presId="urn:microsoft.com/office/officeart/2018/2/layout/IconVerticalSolidList"/>
    <dgm:cxn modelId="{189C2FCC-905E-48A5-8658-29C521E15FDE}" type="presParOf" srcId="{69F5979B-8643-42BE-8F69-4F6EC9C502F9}" destId="{6703B2A5-9289-46B9-90BC-72320202502D}" srcOrd="3" destOrd="0" presId="urn:microsoft.com/office/officeart/2018/2/layout/IconVerticalSolidList"/>
    <dgm:cxn modelId="{F624ACAC-E4FA-4FFF-99AE-628A433D7743}" type="presParOf" srcId="{69F5979B-8643-42BE-8F69-4F6EC9C502F9}" destId="{03AA4311-325D-4C96-8ADC-0E02CF5F5407}" srcOrd="4" destOrd="0" presId="urn:microsoft.com/office/officeart/2018/2/layout/IconVerticalSolidList"/>
    <dgm:cxn modelId="{CEFD16AD-893C-4D0C-9F1C-DFBD091C99B8}" type="presParOf" srcId="{03AA4311-325D-4C96-8ADC-0E02CF5F5407}" destId="{5A119A00-B7D5-4C75-87B2-FDD27BC54417}" srcOrd="0" destOrd="0" presId="urn:microsoft.com/office/officeart/2018/2/layout/IconVerticalSolidList"/>
    <dgm:cxn modelId="{21DF3451-8382-4992-BE32-E950342DFB01}" type="presParOf" srcId="{03AA4311-325D-4C96-8ADC-0E02CF5F5407}" destId="{38DFA931-375D-45E5-B836-CB7DE77DE1AF}" srcOrd="1" destOrd="0" presId="urn:microsoft.com/office/officeart/2018/2/layout/IconVerticalSolidList"/>
    <dgm:cxn modelId="{0D94B869-CCF9-46EA-90F2-DCF2384DED66}" type="presParOf" srcId="{03AA4311-325D-4C96-8ADC-0E02CF5F5407}" destId="{ADAE63C1-9397-4912-9677-18BE6B7F1208}" srcOrd="2" destOrd="0" presId="urn:microsoft.com/office/officeart/2018/2/layout/IconVerticalSolidList"/>
    <dgm:cxn modelId="{55AEA50C-1373-48C3-9CED-32AF765CBD51}" type="presParOf" srcId="{03AA4311-325D-4C96-8ADC-0E02CF5F5407}" destId="{863E3449-92FE-4A00-9B50-604C49A61A9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CF4C71-B27D-441B-8D9D-E4E83017E3AC}">
      <dsp:nvSpPr>
        <dsp:cNvPr id="0" name=""/>
        <dsp:cNvSpPr/>
      </dsp:nvSpPr>
      <dsp:spPr>
        <a:xfrm rot="16200000">
          <a:off x="662516" y="-662516"/>
          <a:ext cx="2344337" cy="366937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Indirect</a:t>
          </a:r>
        </a:p>
        <a:p>
          <a:pPr marL="0" lvl="0" indent="0" algn="ctr" defTabSz="1600200">
            <a:lnSpc>
              <a:spcPct val="90000"/>
            </a:lnSpc>
            <a:spcBef>
              <a:spcPct val="0"/>
            </a:spcBef>
            <a:spcAft>
              <a:spcPct val="35000"/>
            </a:spcAft>
            <a:buNone/>
          </a:pPr>
          <a:endParaRPr lang="en-US" sz="3600" kern="1200" dirty="0"/>
        </a:p>
      </dsp:txBody>
      <dsp:txXfrm rot="5400000">
        <a:off x="-1" y="1"/>
        <a:ext cx="3669370" cy="1758252"/>
      </dsp:txXfrm>
    </dsp:sp>
    <dsp:sp modelId="{F6E9E83C-01FF-4F45-AF00-CFE12C7ED5FC}">
      <dsp:nvSpPr>
        <dsp:cNvPr id="0" name=""/>
        <dsp:cNvSpPr/>
      </dsp:nvSpPr>
      <dsp:spPr>
        <a:xfrm>
          <a:off x="3669370" y="0"/>
          <a:ext cx="3669370" cy="2344337"/>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Direct</a:t>
          </a:r>
        </a:p>
        <a:p>
          <a:pPr marL="0" lvl="0" indent="0" algn="ctr" defTabSz="1600200">
            <a:lnSpc>
              <a:spcPct val="90000"/>
            </a:lnSpc>
            <a:spcBef>
              <a:spcPct val="0"/>
            </a:spcBef>
            <a:spcAft>
              <a:spcPct val="35000"/>
            </a:spcAft>
            <a:buNone/>
          </a:pPr>
          <a:endParaRPr lang="en-US" sz="3600" kern="1200" dirty="0"/>
        </a:p>
      </dsp:txBody>
      <dsp:txXfrm>
        <a:off x="3669370" y="0"/>
        <a:ext cx="3669370" cy="1758252"/>
      </dsp:txXfrm>
    </dsp:sp>
    <dsp:sp modelId="{D518D509-25D0-4924-8B52-3C3B696A34C7}">
      <dsp:nvSpPr>
        <dsp:cNvPr id="0" name=""/>
        <dsp:cNvSpPr/>
      </dsp:nvSpPr>
      <dsp:spPr>
        <a:xfrm rot="10800000">
          <a:off x="0" y="2344337"/>
          <a:ext cx="3669370" cy="2344337"/>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Startup Costs</a:t>
          </a:r>
        </a:p>
      </dsp:txBody>
      <dsp:txXfrm rot="10800000">
        <a:off x="0" y="2930421"/>
        <a:ext cx="3669370" cy="1758252"/>
      </dsp:txXfrm>
    </dsp:sp>
    <dsp:sp modelId="{64CE53A6-E9B5-4502-9455-576674367174}">
      <dsp:nvSpPr>
        <dsp:cNvPr id="0" name=""/>
        <dsp:cNvSpPr/>
      </dsp:nvSpPr>
      <dsp:spPr>
        <a:xfrm rot="5400000">
          <a:off x="4331887" y="1681820"/>
          <a:ext cx="2344337" cy="366937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Pre-Award</a:t>
          </a:r>
        </a:p>
      </dsp:txBody>
      <dsp:txXfrm rot="-5400000">
        <a:off x="3669370" y="2930421"/>
        <a:ext cx="3669370" cy="1758252"/>
      </dsp:txXfrm>
    </dsp:sp>
    <dsp:sp modelId="{966B6D1D-4015-4A09-9F61-66AC3B748A60}">
      <dsp:nvSpPr>
        <dsp:cNvPr id="0" name=""/>
        <dsp:cNvSpPr/>
      </dsp:nvSpPr>
      <dsp:spPr>
        <a:xfrm>
          <a:off x="2568559" y="1758252"/>
          <a:ext cx="2201622" cy="1172168"/>
        </a:xfrm>
        <a:prstGeom prst="roundRect">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CSC</a:t>
          </a:r>
        </a:p>
      </dsp:txBody>
      <dsp:txXfrm>
        <a:off x="2625780" y="1815473"/>
        <a:ext cx="2087180" cy="10577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24AC3E-7347-4316-83A7-B655238EF0BE}">
      <dsp:nvSpPr>
        <dsp:cNvPr id="0" name=""/>
        <dsp:cNvSpPr/>
      </dsp:nvSpPr>
      <dsp:spPr>
        <a:xfrm>
          <a:off x="0" y="531"/>
          <a:ext cx="10515600" cy="124470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87FD0A-67C7-4745-B0EE-44194F64F603}">
      <dsp:nvSpPr>
        <dsp:cNvPr id="0" name=""/>
        <dsp:cNvSpPr/>
      </dsp:nvSpPr>
      <dsp:spPr>
        <a:xfrm>
          <a:off x="376522" y="280590"/>
          <a:ext cx="684586" cy="6845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56E0ED-91B8-4AB5-AD28-8414ACDB29BC}">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844550">
            <a:lnSpc>
              <a:spcPct val="90000"/>
            </a:lnSpc>
            <a:spcBef>
              <a:spcPct val="0"/>
            </a:spcBef>
            <a:spcAft>
              <a:spcPct val="35000"/>
            </a:spcAft>
            <a:buNone/>
          </a:pPr>
          <a:r>
            <a:rPr lang="en-US" sz="1900" b="1" kern="1200" dirty="0"/>
            <a:t>June 6, 2024 </a:t>
          </a:r>
          <a:r>
            <a:rPr lang="en-US" sz="1900" kern="1200" dirty="0"/>
            <a:t>– United Supreme Court decision in </a:t>
          </a:r>
          <a:r>
            <a:rPr lang="en-US" sz="1900" i="1" kern="1200" dirty="0"/>
            <a:t>Becerra v. San Carlos Apache Tribe </a:t>
          </a:r>
          <a:r>
            <a:rPr lang="en-US" sz="1900" kern="1200" dirty="0"/>
            <a:t>and </a:t>
          </a:r>
          <a:r>
            <a:rPr lang="en-US" sz="1900" i="1" kern="1200" dirty="0"/>
            <a:t>Becerra v. Northern Arapaho Tribe</a:t>
          </a:r>
          <a:r>
            <a:rPr lang="en-US" sz="1900" kern="1200" dirty="0"/>
            <a:t>.  </a:t>
          </a:r>
        </a:p>
      </dsp:txBody>
      <dsp:txXfrm>
        <a:off x="1437631" y="531"/>
        <a:ext cx="9077968" cy="1244702"/>
      </dsp:txXfrm>
    </dsp:sp>
    <dsp:sp modelId="{C2020A11-AD3B-4E91-A033-B9BAA7127EE3}">
      <dsp:nvSpPr>
        <dsp:cNvPr id="0" name=""/>
        <dsp:cNvSpPr/>
      </dsp:nvSpPr>
      <dsp:spPr>
        <a:xfrm>
          <a:off x="0" y="1556410"/>
          <a:ext cx="10515600" cy="124470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EFDBD4-BE35-43C5-BA59-43526A5A8517}">
      <dsp:nvSpPr>
        <dsp:cNvPr id="0" name=""/>
        <dsp:cNvSpPr/>
      </dsp:nvSpPr>
      <dsp:spPr>
        <a:xfrm>
          <a:off x="376522" y="1836468"/>
          <a:ext cx="684586" cy="6845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D5B14A-8576-4AFB-9C2E-2FB09E7C666F}">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844550">
            <a:lnSpc>
              <a:spcPct val="90000"/>
            </a:lnSpc>
            <a:spcBef>
              <a:spcPct val="0"/>
            </a:spcBef>
            <a:spcAft>
              <a:spcPct val="35000"/>
            </a:spcAft>
            <a:buNone/>
          </a:pPr>
          <a:r>
            <a:rPr lang="en-US" sz="1900" b="1" kern="1200" dirty="0"/>
            <a:t>September 10, 2024 </a:t>
          </a:r>
          <a:r>
            <a:rPr lang="en-US" sz="1900" kern="1200" dirty="0"/>
            <a:t>– initiated tribal consultation session on ongoing issues of importance, which includes the expansion of CSC Policy and necessary changes required to implement CSC calculations on expenditures of program income. </a:t>
          </a:r>
        </a:p>
      </dsp:txBody>
      <dsp:txXfrm>
        <a:off x="1437631" y="1556410"/>
        <a:ext cx="9077968" cy="1244702"/>
      </dsp:txXfrm>
    </dsp:sp>
    <dsp:sp modelId="{5A119A00-B7D5-4C75-87B2-FDD27BC54417}">
      <dsp:nvSpPr>
        <dsp:cNvPr id="0" name=""/>
        <dsp:cNvSpPr/>
      </dsp:nvSpPr>
      <dsp:spPr>
        <a:xfrm>
          <a:off x="0" y="3112289"/>
          <a:ext cx="10515600" cy="124470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DFA931-375D-45E5-B836-CB7DE77DE1AF}">
      <dsp:nvSpPr>
        <dsp:cNvPr id="0" name=""/>
        <dsp:cNvSpPr/>
      </dsp:nvSpPr>
      <dsp:spPr>
        <a:xfrm>
          <a:off x="376522" y="3392347"/>
          <a:ext cx="684586" cy="6845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3E3449-92FE-4A00-9B50-604C49A61A9A}">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844550">
            <a:lnSpc>
              <a:spcPct val="90000"/>
            </a:lnSpc>
            <a:spcBef>
              <a:spcPct val="0"/>
            </a:spcBef>
            <a:spcAft>
              <a:spcPct val="35000"/>
            </a:spcAft>
            <a:buNone/>
          </a:pPr>
          <a:r>
            <a:rPr lang="en-US" sz="1900" b="1" kern="1200" dirty="0"/>
            <a:t>December 20, 2024 </a:t>
          </a:r>
          <a:r>
            <a:rPr lang="en-US" sz="1900" kern="1200" dirty="0"/>
            <a:t>– decision on how the IHS will calculate CSC on eligible expenditures of third-party reimbursements and next steps. </a:t>
          </a:r>
        </a:p>
      </dsp:txBody>
      <dsp:txXfrm>
        <a:off x="1437631" y="3112289"/>
        <a:ext cx="9077968" cy="1244702"/>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89C9F2-D1A8-4DD8-943A-F56C044086BB}" type="datetimeFigureOut">
              <a:rPr lang="en-US" smtClean="0"/>
              <a:t>5/3/2026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6FEEDA-A5EB-42D5-BFB1-A67847F58D36}" type="slidenum">
              <a:rPr lang="en-US" smtClean="0"/>
              <a:t>‹#›</a:t>
            </a:fld>
            <a:endParaRPr lang="en-US"/>
          </a:p>
        </p:txBody>
      </p:sp>
    </p:spTree>
    <p:extLst>
      <p:ext uri="{BB962C8B-B14F-4D97-AF65-F5344CB8AC3E}">
        <p14:creationId xmlns:p14="http://schemas.microsoft.com/office/powerpoint/2010/main" val="2007499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6FEEDA-A5EB-42D5-BFB1-A67847F58D36}" type="slidenum">
              <a:rPr lang="en-US" smtClean="0"/>
              <a:t>1</a:t>
            </a:fld>
            <a:endParaRPr lang="en-US"/>
          </a:p>
        </p:txBody>
      </p:sp>
    </p:spTree>
    <p:extLst>
      <p:ext uri="{BB962C8B-B14F-4D97-AF65-F5344CB8AC3E}">
        <p14:creationId xmlns:p14="http://schemas.microsoft.com/office/powerpoint/2010/main" val="970030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7.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AD2FC-9F82-1FB5-9387-F92A79BAEC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0580B94-F57F-B496-6EAF-7D5AA32416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E69A9DD-82C8-59EF-42DC-B4568BBF8327}"/>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5" name="Footer Placeholder 4">
            <a:extLst>
              <a:ext uri="{FF2B5EF4-FFF2-40B4-BE49-F238E27FC236}">
                <a16:creationId xmlns:a16="http://schemas.microsoft.com/office/drawing/2014/main" id="{77A3B3CE-79AA-6CCB-789E-24B343B18F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7CE8AF-901F-4BD7-D0D8-57BC28FD5916}"/>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4200862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9AB70-5D4A-A064-F678-113E335FE4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EB949D-D25F-783C-A734-8A928AB85D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771529-D217-DFF8-2874-3CFCF6D37C4F}"/>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5" name="Footer Placeholder 4">
            <a:extLst>
              <a:ext uri="{FF2B5EF4-FFF2-40B4-BE49-F238E27FC236}">
                <a16:creationId xmlns:a16="http://schemas.microsoft.com/office/drawing/2014/main" id="{BFA0DE4B-CA96-F3B5-90C7-B580ED8B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2A7879-763C-E958-9629-C462EC0E11A3}"/>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1483862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8FAF71-667E-C45C-217D-DC69B977A7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1A8323-2958-A1DA-6EA0-81D0F4031A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4BA39-976E-D636-8DAE-078B546DB1FB}"/>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5" name="Footer Placeholder 4">
            <a:extLst>
              <a:ext uri="{FF2B5EF4-FFF2-40B4-BE49-F238E27FC236}">
                <a16:creationId xmlns:a16="http://schemas.microsoft.com/office/drawing/2014/main" id="{2D0BD2F9-84D6-373E-1EB0-25F9155B70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1EEEB-EC6A-E5BE-81FB-2A004FF14421}"/>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4222957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E7FEE2-4885-DF19-652A-33ADE1CD349F}"/>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7" name="Rectangle 6">
            <a:extLst>
              <a:ext uri="{FF2B5EF4-FFF2-40B4-BE49-F238E27FC236}">
                <a16:creationId xmlns:a16="http://schemas.microsoft.com/office/drawing/2014/main" id="{42A147E4-3DDD-BEB1-0BE2-FECBC4EC7F86}"/>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3" name="Title 8">
            <a:extLst>
              <a:ext uri="{FF2B5EF4-FFF2-40B4-BE49-F238E27FC236}">
                <a16:creationId xmlns:a16="http://schemas.microsoft.com/office/drawing/2014/main" id="{7D7D5401-8135-33C9-AB1C-62251A08F96A}"/>
              </a:ext>
            </a:extLst>
          </p:cNvPr>
          <p:cNvSpPr>
            <a:spLocks noGrp="1"/>
          </p:cNvSpPr>
          <p:nvPr>
            <p:ph type="title" hasCustomPrompt="1"/>
          </p:nvPr>
        </p:nvSpPr>
        <p:spPr>
          <a:xfrm>
            <a:off x="838200" y="608375"/>
            <a:ext cx="10515600" cy="2394898"/>
          </a:xfrm>
          <a:prstGeom prst="rect">
            <a:avLst/>
          </a:prstGeom>
        </p:spPr>
        <p:txBody>
          <a:bodyPr anchor="t" anchorCtr="0">
            <a:noAutofit/>
          </a:bodyPr>
          <a:lstStyle>
            <a:lvl1pPr>
              <a:defRPr sz="7200">
                <a:solidFill>
                  <a:schemeClr val="accent1"/>
                </a:solidFill>
              </a:defRPr>
            </a:lvl1pPr>
          </a:lstStyle>
          <a:p>
            <a:r>
              <a:rPr lang="en-US" dirty="0"/>
              <a:t>Title Slide</a:t>
            </a:r>
          </a:p>
        </p:txBody>
      </p:sp>
      <p:sp>
        <p:nvSpPr>
          <p:cNvPr id="5" name="Rectangle 4">
            <a:extLst>
              <a:ext uri="{FF2B5EF4-FFF2-40B4-BE49-F238E27FC236}">
                <a16:creationId xmlns:a16="http://schemas.microsoft.com/office/drawing/2014/main" id="{8ABB7ECA-6E0B-CF1B-AC2A-A6B0BFECDCE0}"/>
              </a:ext>
            </a:extLst>
          </p:cNvPr>
          <p:cNvSpPr/>
          <p:nvPr userDrawn="1"/>
        </p:nvSpPr>
        <p:spPr>
          <a:xfrm>
            <a:off x="0" y="3827755"/>
            <a:ext cx="12192000" cy="2531934"/>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7C29D19B-E506-6CA9-70F5-EBA353951C5F}"/>
              </a:ext>
            </a:extLst>
          </p:cNvPr>
          <p:cNvGrpSpPr>
            <a:grpSpLocks noChangeAspect="1"/>
          </p:cNvGrpSpPr>
          <p:nvPr/>
        </p:nvGrpSpPr>
        <p:grpSpPr>
          <a:xfrm>
            <a:off x="8203082" y="4622901"/>
            <a:ext cx="2994688" cy="1506471"/>
            <a:chOff x="7279583" y="5264225"/>
            <a:chExt cx="2480431" cy="1247776"/>
          </a:xfrm>
        </p:grpSpPr>
        <p:pic>
          <p:nvPicPr>
            <p:cNvPr id="15" name="Picture 14" descr="A logo with a black background&#10;&#10;Description automatically generated">
              <a:extLst>
                <a:ext uri="{FF2B5EF4-FFF2-40B4-BE49-F238E27FC236}">
                  <a16:creationId xmlns:a16="http://schemas.microsoft.com/office/drawing/2014/main" id="{D4EF4272-74C4-CF16-320A-800CA0A245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79583" y="5264225"/>
              <a:ext cx="1247776" cy="1247776"/>
            </a:xfrm>
            <a:prstGeom prst="rect">
              <a:avLst/>
            </a:prstGeom>
          </p:spPr>
        </p:pic>
        <p:pic>
          <p:nvPicPr>
            <p:cNvPr id="16" name="Picture 15" descr="A logo with a sign and text&#10;&#10;Description automatically generated with medium confidence">
              <a:extLst>
                <a:ext uri="{FF2B5EF4-FFF2-40B4-BE49-F238E27FC236}">
                  <a16:creationId xmlns:a16="http://schemas.microsoft.com/office/drawing/2014/main" id="{0F381467-45B9-5203-6446-E2B146538C4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508989" y="5264225"/>
              <a:ext cx="1251025" cy="1247776"/>
            </a:xfrm>
            <a:prstGeom prst="rect">
              <a:avLst/>
            </a:prstGeom>
          </p:spPr>
        </p:pic>
      </p:grpSp>
      <p:sp>
        <p:nvSpPr>
          <p:cNvPr id="18" name="Text Placeholder 17">
            <a:extLst>
              <a:ext uri="{FF2B5EF4-FFF2-40B4-BE49-F238E27FC236}">
                <a16:creationId xmlns:a16="http://schemas.microsoft.com/office/drawing/2014/main" id="{F9459611-B7D8-AC92-6148-BA54C571A662}"/>
              </a:ext>
            </a:extLst>
          </p:cNvPr>
          <p:cNvSpPr>
            <a:spLocks noGrp="1"/>
          </p:cNvSpPr>
          <p:nvPr>
            <p:ph type="body" sz="quarter" idx="10" hasCustomPrompt="1"/>
          </p:nvPr>
        </p:nvSpPr>
        <p:spPr>
          <a:xfrm>
            <a:off x="838200" y="3159300"/>
            <a:ext cx="3088167" cy="514350"/>
          </a:xfrm>
        </p:spPr>
        <p:txBody>
          <a:bodyPr anchor="ctr">
            <a:normAutofit/>
          </a:bodyPr>
          <a:lstStyle>
            <a:lvl1pPr marL="0" indent="0">
              <a:buNone/>
              <a:defRPr sz="2000">
                <a:solidFill>
                  <a:schemeClr val="tx1">
                    <a:lumMod val="50000"/>
                    <a:lumOff val="50000"/>
                  </a:schemeClr>
                </a:solidFill>
                <a:latin typeface="+mj-lt"/>
              </a:defRPr>
            </a:lvl1pPr>
          </a:lstStyle>
          <a:p>
            <a:pPr lvl="0"/>
            <a:r>
              <a:rPr lang="en-US"/>
              <a:t>Date</a:t>
            </a:r>
          </a:p>
        </p:txBody>
      </p:sp>
      <p:sp>
        <p:nvSpPr>
          <p:cNvPr id="9" name="Title 1">
            <a:extLst>
              <a:ext uri="{FF2B5EF4-FFF2-40B4-BE49-F238E27FC236}">
                <a16:creationId xmlns:a16="http://schemas.microsoft.com/office/drawing/2014/main" id="{B699BC98-FC16-D652-4283-B12E86A37AB5}"/>
              </a:ext>
            </a:extLst>
          </p:cNvPr>
          <p:cNvSpPr txBox="1">
            <a:spLocks/>
          </p:cNvSpPr>
          <p:nvPr userDrawn="1"/>
        </p:nvSpPr>
        <p:spPr>
          <a:xfrm>
            <a:off x="838200" y="4498132"/>
            <a:ext cx="7364882" cy="6463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4000" dirty="0">
              <a:solidFill>
                <a:schemeClr val="bg1"/>
              </a:solidFill>
            </a:endParaRPr>
          </a:p>
        </p:txBody>
      </p:sp>
    </p:spTree>
    <p:extLst>
      <p:ext uri="{BB962C8B-B14F-4D97-AF65-F5344CB8AC3E}">
        <p14:creationId xmlns:p14="http://schemas.microsoft.com/office/powerpoint/2010/main" val="1845359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Body Slide (Foot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E7FEE2-4885-DF19-652A-33ADE1CD349F}"/>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7" name="Rectangle 6">
            <a:extLst>
              <a:ext uri="{FF2B5EF4-FFF2-40B4-BE49-F238E27FC236}">
                <a16:creationId xmlns:a16="http://schemas.microsoft.com/office/drawing/2014/main" id="{42A147E4-3DDD-BEB1-0BE2-FECBC4EC7F86}"/>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bg1"/>
                </a:solidFill>
              </a:rPr>
              <a:pPr/>
              <a:t>‹#›</a:t>
            </a:fld>
            <a:endParaRPr lang="en-US">
              <a:solidFill>
                <a:schemeClr val="bg1"/>
              </a:solidFill>
            </a:endParaRPr>
          </a:p>
        </p:txBody>
      </p:sp>
      <p:grpSp>
        <p:nvGrpSpPr>
          <p:cNvPr id="6" name="Group 5">
            <a:extLst>
              <a:ext uri="{FF2B5EF4-FFF2-40B4-BE49-F238E27FC236}">
                <a16:creationId xmlns:a16="http://schemas.microsoft.com/office/drawing/2014/main" id="{D65446BA-1134-C4AB-5E71-5989B3354A6A}"/>
              </a:ext>
            </a:extLst>
          </p:cNvPr>
          <p:cNvGrpSpPr>
            <a:grpSpLocks noChangeAspect="1"/>
          </p:cNvGrpSpPr>
          <p:nvPr/>
        </p:nvGrpSpPr>
        <p:grpSpPr>
          <a:xfrm>
            <a:off x="10434258" y="221225"/>
            <a:ext cx="1532147" cy="777240"/>
            <a:chOff x="7526755" y="4455620"/>
            <a:chExt cx="3477899" cy="1764296"/>
          </a:xfrm>
        </p:grpSpPr>
        <p:pic>
          <p:nvPicPr>
            <p:cNvPr id="10" name="Picture 9" descr="IHS Logo.">
              <a:extLst>
                <a:ext uri="{FF2B5EF4-FFF2-40B4-BE49-F238E27FC236}">
                  <a16:creationId xmlns:a16="http://schemas.microsoft.com/office/drawing/2014/main" id="{1E8765CA-4F31-E492-C58E-64A613F12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54478" y="4455620"/>
              <a:ext cx="1750176" cy="1740801"/>
            </a:xfrm>
            <a:prstGeom prst="rect">
              <a:avLst/>
            </a:prstGeom>
          </p:spPr>
        </p:pic>
        <p:pic>
          <p:nvPicPr>
            <p:cNvPr id="13" name="Picture 12" descr="HHS Logo.">
              <a:extLst>
                <a:ext uri="{FF2B5EF4-FFF2-40B4-BE49-F238E27FC236}">
                  <a16:creationId xmlns:a16="http://schemas.microsoft.com/office/drawing/2014/main" id="{368F5885-6A78-51F9-BB3F-EA84F2689C0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526755" y="4455620"/>
              <a:ext cx="1842403" cy="1764296"/>
            </a:xfrm>
            <a:prstGeom prst="rect">
              <a:avLst/>
            </a:prstGeom>
          </p:spPr>
        </p:pic>
      </p:grpSp>
      <p:sp>
        <p:nvSpPr>
          <p:cNvPr id="2" name="Text Placeholder 10">
            <a:extLst>
              <a:ext uri="{FF2B5EF4-FFF2-40B4-BE49-F238E27FC236}">
                <a16:creationId xmlns:a16="http://schemas.microsoft.com/office/drawing/2014/main" id="{0201B874-2F6D-5E68-7BD4-09D81751ECDC}"/>
              </a:ext>
            </a:extLst>
          </p:cNvPr>
          <p:cNvSpPr>
            <a:spLocks noGrp="1"/>
          </p:cNvSpPr>
          <p:nvPr>
            <p:ph type="body" sz="quarter" idx="10" hasCustomPrompt="1"/>
          </p:nvPr>
        </p:nvSpPr>
        <p:spPr>
          <a:xfrm>
            <a:off x="667688" y="1164697"/>
            <a:ext cx="10856624" cy="341632"/>
          </a:xfrm>
        </p:spPr>
        <p:txBody>
          <a:bodyPr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3" name="Title 8">
            <a:extLst>
              <a:ext uri="{FF2B5EF4-FFF2-40B4-BE49-F238E27FC236}">
                <a16:creationId xmlns:a16="http://schemas.microsoft.com/office/drawing/2014/main" id="{7D7D5401-8135-33C9-AB1C-62251A08F96A}"/>
              </a:ext>
            </a:extLst>
          </p:cNvPr>
          <p:cNvSpPr>
            <a:spLocks noGrp="1"/>
          </p:cNvSpPr>
          <p:nvPr>
            <p:ph type="title"/>
          </p:nvPr>
        </p:nvSpPr>
        <p:spPr>
          <a:xfrm>
            <a:off x="667688" y="435829"/>
            <a:ext cx="9657412"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spTree>
    <p:extLst>
      <p:ext uri="{BB962C8B-B14F-4D97-AF65-F5344CB8AC3E}">
        <p14:creationId xmlns:p14="http://schemas.microsoft.com/office/powerpoint/2010/main" val="1088805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Body Slide (Left Accent)">
    <p:spTree>
      <p:nvGrpSpPr>
        <p:cNvPr id="1" name=""/>
        <p:cNvGrpSpPr/>
        <p:nvPr/>
      </p:nvGrpSpPr>
      <p:grpSpPr>
        <a:xfrm>
          <a:off x="0" y="0"/>
          <a:ext cx="0" cy="0"/>
          <a:chOff x="0" y="0"/>
          <a:chExt cx="0" cy="0"/>
        </a:xfrm>
      </p:grpSpPr>
      <p:sp>
        <p:nvSpPr>
          <p:cNvPr id="5" name="Text Placeholder 10">
            <a:extLst>
              <a:ext uri="{FF2B5EF4-FFF2-40B4-BE49-F238E27FC236}">
                <a16:creationId xmlns:a16="http://schemas.microsoft.com/office/drawing/2014/main" id="{14C9BEAC-E26B-DE88-C7BB-E363BAD91180}"/>
              </a:ext>
            </a:extLst>
          </p:cNvPr>
          <p:cNvSpPr>
            <a:spLocks noGrp="1"/>
          </p:cNvSpPr>
          <p:nvPr>
            <p:ph type="body" sz="quarter" idx="11" hasCustomPrompt="1"/>
          </p:nvPr>
        </p:nvSpPr>
        <p:spPr>
          <a:xfrm>
            <a:off x="3479800" y="1164697"/>
            <a:ext cx="8044512" cy="341632"/>
          </a:xfrm>
        </p:spPr>
        <p:txBody>
          <a:bodyPr wrap="square"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tx1"/>
                </a:solidFill>
              </a:rPr>
              <a:pPr/>
              <a:t>‹#›</a:t>
            </a:fld>
            <a:endParaRPr lang="en-US">
              <a:solidFill>
                <a:schemeClr val="tx1"/>
              </a:solidFill>
            </a:endParaRPr>
          </a:p>
        </p:txBody>
      </p:sp>
      <p:sp>
        <p:nvSpPr>
          <p:cNvPr id="3" name="Title 4">
            <a:extLst>
              <a:ext uri="{FF2B5EF4-FFF2-40B4-BE49-F238E27FC236}">
                <a16:creationId xmlns:a16="http://schemas.microsoft.com/office/drawing/2014/main" id="{F37C91DF-7EDE-538A-768A-4E07C89F87DD}"/>
              </a:ext>
            </a:extLst>
          </p:cNvPr>
          <p:cNvSpPr txBox="1">
            <a:spLocks/>
          </p:cNvSpPr>
          <p:nvPr/>
        </p:nvSpPr>
        <p:spPr>
          <a:xfrm>
            <a:off x="667688" y="421788"/>
            <a:ext cx="10686112" cy="771746"/>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4400">
              <a:solidFill>
                <a:schemeClr val="accent2"/>
              </a:solidFill>
              <a:latin typeface="+mj-lt"/>
            </a:endParaRPr>
          </a:p>
        </p:txBody>
      </p:sp>
      <p:sp>
        <p:nvSpPr>
          <p:cNvPr id="4" name="Title 8">
            <a:extLst>
              <a:ext uri="{FF2B5EF4-FFF2-40B4-BE49-F238E27FC236}">
                <a16:creationId xmlns:a16="http://schemas.microsoft.com/office/drawing/2014/main" id="{26634830-4EFB-F178-B076-AF502B853A90}"/>
              </a:ext>
            </a:extLst>
          </p:cNvPr>
          <p:cNvSpPr>
            <a:spLocks noGrp="1"/>
          </p:cNvSpPr>
          <p:nvPr>
            <p:ph type="title"/>
          </p:nvPr>
        </p:nvSpPr>
        <p:spPr>
          <a:xfrm>
            <a:off x="3479800" y="435829"/>
            <a:ext cx="6845301"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sp>
        <p:nvSpPr>
          <p:cNvPr id="6" name="Rectangle 5">
            <a:extLst>
              <a:ext uri="{FF2B5EF4-FFF2-40B4-BE49-F238E27FC236}">
                <a16:creationId xmlns:a16="http://schemas.microsoft.com/office/drawing/2014/main" id="{BB460C18-FB1B-ADFB-5672-6C440615B6AC}"/>
              </a:ext>
            </a:extLst>
          </p:cNvPr>
          <p:cNvSpPr/>
          <p:nvPr/>
        </p:nvSpPr>
        <p:spPr>
          <a:xfrm>
            <a:off x="0" y="0"/>
            <a:ext cx="3044952"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967F6F4A-E9D8-402B-5250-6B6472019A5A}"/>
              </a:ext>
            </a:extLst>
          </p:cNvPr>
          <p:cNvGrpSpPr/>
          <p:nvPr userDrawn="1"/>
        </p:nvGrpSpPr>
        <p:grpSpPr>
          <a:xfrm>
            <a:off x="234059" y="236882"/>
            <a:ext cx="1532147" cy="777240"/>
            <a:chOff x="10377108" y="312668"/>
            <a:chExt cx="1532147" cy="777240"/>
          </a:xfrm>
        </p:grpSpPr>
        <p:pic>
          <p:nvPicPr>
            <p:cNvPr id="11" name="Picture 10" descr="IHS Logo.">
              <a:extLst>
                <a:ext uri="{FF2B5EF4-FFF2-40B4-BE49-F238E27FC236}">
                  <a16:creationId xmlns:a16="http://schemas.microsoft.com/office/drawing/2014/main" id="{9C51D323-5073-CA2B-6DC7-C0DCA6C6B23B}"/>
                </a:ext>
              </a:extLst>
            </p:cNvPr>
            <p:cNvPicPr>
              <a:picLocks noChangeAspect="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138236" y="312668"/>
              <a:ext cx="771019" cy="766890"/>
            </a:xfrm>
            <a:prstGeom prst="rect">
              <a:avLst/>
            </a:prstGeom>
            <a:noFill/>
          </p:spPr>
        </p:pic>
        <p:pic>
          <p:nvPicPr>
            <p:cNvPr id="12" name="Picture 11" descr="HHS Logo.">
              <a:extLst>
                <a:ext uri="{FF2B5EF4-FFF2-40B4-BE49-F238E27FC236}">
                  <a16:creationId xmlns:a16="http://schemas.microsoft.com/office/drawing/2014/main" id="{AF1E11D0-2F14-CFB9-F8C0-5070B27A983E}"/>
                </a:ext>
              </a:extLst>
            </p:cNvPr>
            <p:cNvPicPr>
              <a:picLocks noChangeAspect="1"/>
            </p:cNvPicPr>
            <p:nvPr/>
          </p:nvPicPr>
          <p:blipFill>
            <a:blip r:embed="rId4" cstate="print">
              <a:extLst>
                <a:ext uri="{BEBA8EAE-BF5A-486C-A8C5-ECC9F3942E4B}">
                  <a14:imgProps xmlns:a14="http://schemas.microsoft.com/office/drawing/2010/main">
                    <a14:imgLayer r:embed="rId5">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0377108" y="312668"/>
              <a:ext cx="811649" cy="777240"/>
            </a:xfrm>
            <a:prstGeom prst="rect">
              <a:avLst/>
            </a:prstGeom>
          </p:spPr>
        </p:pic>
      </p:grpSp>
    </p:spTree>
    <p:extLst>
      <p:ext uri="{BB962C8B-B14F-4D97-AF65-F5344CB8AC3E}">
        <p14:creationId xmlns:p14="http://schemas.microsoft.com/office/powerpoint/2010/main" val="583199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Body Slide (Right Accent)">
    <p:spTree>
      <p:nvGrpSpPr>
        <p:cNvPr id="1" name=""/>
        <p:cNvGrpSpPr/>
        <p:nvPr/>
      </p:nvGrpSpPr>
      <p:grpSpPr>
        <a:xfrm>
          <a:off x="0" y="0"/>
          <a:ext cx="0" cy="0"/>
          <a:chOff x="0" y="0"/>
          <a:chExt cx="0" cy="0"/>
        </a:xfrm>
      </p:grpSpPr>
      <p:sp>
        <p:nvSpPr>
          <p:cNvPr id="6" name="Text Placeholder 10">
            <a:extLst>
              <a:ext uri="{FF2B5EF4-FFF2-40B4-BE49-F238E27FC236}">
                <a16:creationId xmlns:a16="http://schemas.microsoft.com/office/drawing/2014/main" id="{E54A34FA-7FE1-8ED8-82E2-194FA3269F0A}"/>
              </a:ext>
            </a:extLst>
          </p:cNvPr>
          <p:cNvSpPr>
            <a:spLocks noGrp="1"/>
          </p:cNvSpPr>
          <p:nvPr>
            <p:ph type="body" sz="quarter" idx="11" hasCustomPrompt="1"/>
          </p:nvPr>
        </p:nvSpPr>
        <p:spPr>
          <a:xfrm>
            <a:off x="667688" y="1164697"/>
            <a:ext cx="7947478" cy="341632"/>
          </a:xfrm>
        </p:spPr>
        <p:txBody>
          <a:bodyPr wrap="square"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5" name="Rectangle 4">
            <a:extLst>
              <a:ext uri="{FF2B5EF4-FFF2-40B4-BE49-F238E27FC236}">
                <a16:creationId xmlns:a16="http://schemas.microsoft.com/office/drawing/2014/main" id="{A753EB87-27F2-CA4B-5045-1BA0799BD93B}"/>
              </a:ext>
            </a:extLst>
          </p:cNvPr>
          <p:cNvSpPr/>
          <p:nvPr/>
        </p:nvSpPr>
        <p:spPr>
          <a:xfrm>
            <a:off x="9147048" y="0"/>
            <a:ext cx="3044952"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CFB582AC-5695-48DB-B28C-201892CC33C9}"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4">
            <a:extLst>
              <a:ext uri="{FF2B5EF4-FFF2-40B4-BE49-F238E27FC236}">
                <a16:creationId xmlns:a16="http://schemas.microsoft.com/office/drawing/2014/main" id="{F37C91DF-7EDE-538A-768A-4E07C89F87DD}"/>
              </a:ext>
            </a:extLst>
          </p:cNvPr>
          <p:cNvSpPr txBox="1">
            <a:spLocks/>
          </p:cNvSpPr>
          <p:nvPr/>
        </p:nvSpPr>
        <p:spPr>
          <a:xfrm>
            <a:off x="667688" y="421788"/>
            <a:ext cx="10686112" cy="771746"/>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A1AE72"/>
              </a:solidFill>
              <a:effectLst/>
              <a:uLnTx/>
              <a:uFillTx/>
              <a:latin typeface="Calibri Light" panose="020F0302020204030204"/>
              <a:ea typeface="+mn-ea"/>
              <a:cs typeface="+mn-cs"/>
            </a:endParaRPr>
          </a:p>
        </p:txBody>
      </p:sp>
      <p:sp>
        <p:nvSpPr>
          <p:cNvPr id="4" name="Title 8">
            <a:extLst>
              <a:ext uri="{FF2B5EF4-FFF2-40B4-BE49-F238E27FC236}">
                <a16:creationId xmlns:a16="http://schemas.microsoft.com/office/drawing/2014/main" id="{26634830-4EFB-F178-B076-AF502B853A90}"/>
              </a:ext>
            </a:extLst>
          </p:cNvPr>
          <p:cNvSpPr>
            <a:spLocks noGrp="1"/>
          </p:cNvSpPr>
          <p:nvPr>
            <p:ph type="title"/>
          </p:nvPr>
        </p:nvSpPr>
        <p:spPr>
          <a:xfrm>
            <a:off x="667688" y="435829"/>
            <a:ext cx="7947478"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grpSp>
        <p:nvGrpSpPr>
          <p:cNvPr id="15" name="Group 14">
            <a:extLst>
              <a:ext uri="{FF2B5EF4-FFF2-40B4-BE49-F238E27FC236}">
                <a16:creationId xmlns:a16="http://schemas.microsoft.com/office/drawing/2014/main" id="{967F6F4A-E9D8-402B-5250-6B6472019A5A}"/>
              </a:ext>
            </a:extLst>
          </p:cNvPr>
          <p:cNvGrpSpPr/>
          <p:nvPr/>
        </p:nvGrpSpPr>
        <p:grpSpPr>
          <a:xfrm>
            <a:off x="10434258" y="221225"/>
            <a:ext cx="1532147" cy="777240"/>
            <a:chOff x="10377108" y="312668"/>
            <a:chExt cx="1532147" cy="777240"/>
          </a:xfrm>
        </p:grpSpPr>
        <p:pic>
          <p:nvPicPr>
            <p:cNvPr id="7" name="Picture 6" descr="IHS Logo.">
              <a:extLst>
                <a:ext uri="{FF2B5EF4-FFF2-40B4-BE49-F238E27FC236}">
                  <a16:creationId xmlns:a16="http://schemas.microsoft.com/office/drawing/2014/main" id="{9C51D323-5073-CA2B-6DC7-C0DCA6C6B23B}"/>
                </a:ext>
              </a:extLst>
            </p:cNvPr>
            <p:cNvPicPr>
              <a:picLocks noChangeAspect="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138236" y="312668"/>
              <a:ext cx="771019" cy="766890"/>
            </a:xfrm>
            <a:prstGeom prst="rect">
              <a:avLst/>
            </a:prstGeom>
            <a:noFill/>
          </p:spPr>
        </p:pic>
        <p:pic>
          <p:nvPicPr>
            <p:cNvPr id="9" name="Picture 8" descr="HHS Logo.">
              <a:extLst>
                <a:ext uri="{FF2B5EF4-FFF2-40B4-BE49-F238E27FC236}">
                  <a16:creationId xmlns:a16="http://schemas.microsoft.com/office/drawing/2014/main" id="{AF1E11D0-2F14-CFB9-F8C0-5070B27A983E}"/>
                </a:ext>
              </a:extLst>
            </p:cNvPr>
            <p:cNvPicPr>
              <a:picLocks noChangeAspect="1"/>
            </p:cNvPicPr>
            <p:nvPr/>
          </p:nvPicPr>
          <p:blipFill>
            <a:blip r:embed="rId4" cstate="print">
              <a:extLst>
                <a:ext uri="{BEBA8EAE-BF5A-486C-A8C5-ECC9F3942E4B}">
                  <a14:imgProps xmlns:a14="http://schemas.microsoft.com/office/drawing/2010/main">
                    <a14:imgLayer r:embed="rId5">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0377108" y="312668"/>
              <a:ext cx="811649" cy="777240"/>
            </a:xfrm>
            <a:prstGeom prst="rect">
              <a:avLst/>
            </a:prstGeom>
          </p:spPr>
        </p:pic>
      </p:grpSp>
    </p:spTree>
    <p:extLst>
      <p:ext uri="{BB962C8B-B14F-4D97-AF65-F5344CB8AC3E}">
        <p14:creationId xmlns:p14="http://schemas.microsoft.com/office/powerpoint/2010/main" val="4235039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Divider Slide (Solid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35AB0C-77A7-E8DE-FDC5-E282C2863F17}"/>
              </a:ext>
            </a:extLst>
          </p:cNvPr>
          <p:cNvSpPr/>
          <p:nvPr/>
        </p:nvSpPr>
        <p:spPr>
          <a:xfrm>
            <a:off x="0" y="0"/>
            <a:ext cx="12192000"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A40EE900-5BE5-8668-4780-6AA44468D324}"/>
              </a:ext>
            </a:extLst>
          </p:cNvPr>
          <p:cNvSpPr>
            <a:spLocks/>
          </p:cNvSpPr>
          <p:nvPr/>
        </p:nvSpPr>
        <p:spPr>
          <a:xfrm>
            <a:off x="1462117" y="2082340"/>
            <a:ext cx="2128514" cy="2128514"/>
          </a:xfrm>
          <a:prstGeom prst="ellipse">
            <a:avLst/>
          </a:prstGeom>
          <a:solidFill>
            <a:srgbClr val="E7EFF5"/>
          </a:solidFill>
          <a:ln w="381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 Placeholder 13">
            <a:extLst>
              <a:ext uri="{FF2B5EF4-FFF2-40B4-BE49-F238E27FC236}">
                <a16:creationId xmlns:a16="http://schemas.microsoft.com/office/drawing/2014/main" id="{D6EED315-FBEB-9940-2AD2-57A1C6907032}"/>
              </a:ext>
            </a:extLst>
          </p:cNvPr>
          <p:cNvSpPr>
            <a:spLocks noGrp="1"/>
          </p:cNvSpPr>
          <p:nvPr>
            <p:ph type="body" sz="quarter" idx="15" hasCustomPrompt="1"/>
          </p:nvPr>
        </p:nvSpPr>
        <p:spPr>
          <a:xfrm>
            <a:off x="3804587" y="1810777"/>
            <a:ext cx="7213600" cy="1997075"/>
          </a:xfrm>
        </p:spPr>
        <p:txBody>
          <a:bodyPr anchor="b">
            <a:normAutofit/>
          </a:bodyPr>
          <a:lstStyle>
            <a:lvl1pPr marL="0" indent="0">
              <a:buNone/>
              <a:defRPr sz="5400" b="1">
                <a:solidFill>
                  <a:schemeClr val="bg1"/>
                </a:solidFill>
                <a:latin typeface="+mj-lt"/>
              </a:defRPr>
            </a:lvl1pPr>
          </a:lstStyle>
          <a:p>
            <a:pPr lvl="0"/>
            <a:r>
              <a:rPr lang="en-US"/>
              <a:t>Section Title</a:t>
            </a:r>
          </a:p>
        </p:txBody>
      </p:sp>
      <p:sp>
        <p:nvSpPr>
          <p:cNvPr id="18" name="Text Placeholder 17">
            <a:extLst>
              <a:ext uri="{FF2B5EF4-FFF2-40B4-BE49-F238E27FC236}">
                <a16:creationId xmlns:a16="http://schemas.microsoft.com/office/drawing/2014/main" id="{616B1E97-2DB8-C0C1-F51B-5DC58022D722}"/>
              </a:ext>
            </a:extLst>
          </p:cNvPr>
          <p:cNvSpPr>
            <a:spLocks noGrp="1"/>
          </p:cNvSpPr>
          <p:nvPr>
            <p:ph type="body" sz="quarter" idx="16" hasCustomPrompt="1"/>
          </p:nvPr>
        </p:nvSpPr>
        <p:spPr>
          <a:xfrm>
            <a:off x="3804587" y="3807852"/>
            <a:ext cx="7213600" cy="857250"/>
          </a:xfrm>
        </p:spPr>
        <p:txBody>
          <a:bodyPr>
            <a:noAutofit/>
          </a:bodyPr>
          <a:lstStyle>
            <a:lvl1pPr marL="0" indent="0">
              <a:buNone/>
              <a:defRPr sz="2400" i="0">
                <a:solidFill>
                  <a:schemeClr val="bg1"/>
                </a:solidFill>
                <a:latin typeface="+mj-lt"/>
              </a:defRPr>
            </a:lvl1pPr>
          </a:lstStyle>
          <a:p>
            <a:pPr lvl="0"/>
            <a:r>
              <a:rPr lang="en-US"/>
              <a:t>Subtitle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635" y="2073106"/>
            <a:ext cx="2128603" cy="2117200"/>
          </a:xfrm>
          <a:prstGeom prst="rect">
            <a:avLst/>
          </a:prstGeom>
        </p:spPr>
      </p:pic>
    </p:spTree>
    <p:extLst>
      <p:ext uri="{BB962C8B-B14F-4D97-AF65-F5344CB8AC3E}">
        <p14:creationId xmlns:p14="http://schemas.microsoft.com/office/powerpoint/2010/main" val="33794452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Closing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A7AC6EB-DAA0-2CE6-56D6-46D41CBF9F68}"/>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5" name="Rectangle 4">
            <a:extLst>
              <a:ext uri="{FF2B5EF4-FFF2-40B4-BE49-F238E27FC236}">
                <a16:creationId xmlns:a16="http://schemas.microsoft.com/office/drawing/2014/main" id="{11358E4B-E18E-BA58-3063-F405DBF8EBC4}"/>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6" name="Rectangle 5">
            <a:extLst>
              <a:ext uri="{FF2B5EF4-FFF2-40B4-BE49-F238E27FC236}">
                <a16:creationId xmlns:a16="http://schemas.microsoft.com/office/drawing/2014/main" id="{812EDA25-33C8-6DC5-0A19-E541D32F25E8}"/>
              </a:ext>
            </a:extLst>
          </p:cNvPr>
          <p:cNvSpPr/>
          <p:nvPr/>
        </p:nvSpPr>
        <p:spPr>
          <a:xfrm>
            <a:off x="0" y="0"/>
            <a:ext cx="12192000" cy="6361611"/>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logo with a sign and text&#10;&#10;Description automatically generated with medium confidence">
            <a:extLst>
              <a:ext uri="{FF2B5EF4-FFF2-40B4-BE49-F238E27FC236}">
                <a16:creationId xmlns:a16="http://schemas.microsoft.com/office/drawing/2014/main" id="{558E5AB0-0C5C-CDE1-30C6-C6D3084C5A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7036" y="1714500"/>
            <a:ext cx="3437928" cy="3429000"/>
          </a:xfrm>
          <a:prstGeom prst="rect">
            <a:avLst/>
          </a:prstGeom>
        </p:spPr>
      </p:pic>
    </p:spTree>
    <p:extLst>
      <p:ext uri="{BB962C8B-B14F-4D97-AF65-F5344CB8AC3E}">
        <p14:creationId xmlns:p14="http://schemas.microsoft.com/office/powerpoint/2010/main" val="2377943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E8B01-8140-580A-358E-576F2BB321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D815FE-4D98-E4F7-CA1E-D00FC5AE2D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3533AF-0DA6-EF99-C9BE-678B6A932B86}"/>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5" name="Footer Placeholder 4">
            <a:extLst>
              <a:ext uri="{FF2B5EF4-FFF2-40B4-BE49-F238E27FC236}">
                <a16:creationId xmlns:a16="http://schemas.microsoft.com/office/drawing/2014/main" id="{71F062A9-B107-9EB6-96BE-B4E711CC6B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58931D-D627-1D5B-6E92-8F4DF5ADEEBA}"/>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1982206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B7E5-46F0-1845-8B9B-EEEE5C15D1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882F7DB-CA17-563C-C6F7-A12B28C76FC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1F87BC-947B-DF42-A134-0A208B546D11}"/>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5" name="Footer Placeholder 4">
            <a:extLst>
              <a:ext uri="{FF2B5EF4-FFF2-40B4-BE49-F238E27FC236}">
                <a16:creationId xmlns:a16="http://schemas.microsoft.com/office/drawing/2014/main" id="{3844E77B-C59A-B775-69C1-E5ADA58380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E721E5-85ED-82BD-8571-CAC9E2626040}"/>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3420355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F722D-1997-1565-DCAD-82528777DA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A98469-D87C-626F-AEC3-5F49233949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563F16-C248-6302-8DE4-DA2100C322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4664D1D-6A52-94F2-2D9A-4C263E228188}"/>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6" name="Footer Placeholder 5">
            <a:extLst>
              <a:ext uri="{FF2B5EF4-FFF2-40B4-BE49-F238E27FC236}">
                <a16:creationId xmlns:a16="http://schemas.microsoft.com/office/drawing/2014/main" id="{696E6F91-2609-3A3C-51BC-E6661A5607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6DECD3-F1D3-8323-A189-45D670BFB678}"/>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1269308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256EC-C3E6-9212-2C48-07DD7EC26F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E476FF-F354-CB11-E140-FA2FC59170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F54681-8664-A5D7-D538-198F16820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2CFA50-7CC1-7C95-4E0E-C66C3DC4AB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B59392-7D55-44BA-034E-93D7706A06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183F46-5154-0DA6-8A5E-FAD4439C3764}"/>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8" name="Footer Placeholder 7">
            <a:extLst>
              <a:ext uri="{FF2B5EF4-FFF2-40B4-BE49-F238E27FC236}">
                <a16:creationId xmlns:a16="http://schemas.microsoft.com/office/drawing/2014/main" id="{811401E9-147A-2C0F-000F-83316F44BB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AD8B25-2F1A-F56E-BBFE-1E3C6D3C3621}"/>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535747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C7CB-94F2-3FBC-A65D-37E9668AD3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573B44-8A98-365D-EC41-A5B211311A87}"/>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4" name="Footer Placeholder 3">
            <a:extLst>
              <a:ext uri="{FF2B5EF4-FFF2-40B4-BE49-F238E27FC236}">
                <a16:creationId xmlns:a16="http://schemas.microsoft.com/office/drawing/2014/main" id="{33BACB90-2757-FA2A-D77A-61E7C050D6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8CFD62-9937-1819-EF84-A3995B859A7B}"/>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2108261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854DE2-320B-DCC5-20D3-50841352B04B}"/>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3" name="Footer Placeholder 2">
            <a:extLst>
              <a:ext uri="{FF2B5EF4-FFF2-40B4-BE49-F238E27FC236}">
                <a16:creationId xmlns:a16="http://schemas.microsoft.com/office/drawing/2014/main" id="{78950446-697F-3E31-C55A-57C13239CA3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80EB17-9B09-3B01-5BDB-471682AE9397}"/>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3656561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2DAD6-1C13-5785-1C95-7ABA7D4A8B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6396AE-BA85-4BC7-29A4-FCCF260ECC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457C87-2600-F33C-8B50-F1252E63E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B1BD03-8FE4-1BCE-C646-01AA75BD656E}"/>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6" name="Footer Placeholder 5">
            <a:extLst>
              <a:ext uri="{FF2B5EF4-FFF2-40B4-BE49-F238E27FC236}">
                <a16:creationId xmlns:a16="http://schemas.microsoft.com/office/drawing/2014/main" id="{4E791310-80B1-F96C-DE78-7C1B2539A2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FA8A3-4D9E-DB4F-44A1-8D8CEDE9A591}"/>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4111321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1B8C2-DE48-5A9B-8FDE-9D7138D6DA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2F9DC1-56A7-4426-53C9-6C630E3587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C8D7E4-1E36-6C4E-E761-A306C69F0F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F1686D-2202-8ADA-4437-DED8145C8594}"/>
              </a:ext>
            </a:extLst>
          </p:cNvPr>
          <p:cNvSpPr>
            <a:spLocks noGrp="1"/>
          </p:cNvSpPr>
          <p:nvPr>
            <p:ph type="dt" sz="half" idx="10"/>
          </p:nvPr>
        </p:nvSpPr>
        <p:spPr/>
        <p:txBody>
          <a:bodyPr/>
          <a:lstStyle/>
          <a:p>
            <a:fld id="{CC5FD942-D358-4ED9-9671-0E73CBC2880F}" type="datetimeFigureOut">
              <a:rPr lang="en-US" smtClean="0"/>
              <a:t>5/3/2026</a:t>
            </a:fld>
            <a:endParaRPr lang="en-US"/>
          </a:p>
        </p:txBody>
      </p:sp>
      <p:sp>
        <p:nvSpPr>
          <p:cNvPr id="6" name="Footer Placeholder 5">
            <a:extLst>
              <a:ext uri="{FF2B5EF4-FFF2-40B4-BE49-F238E27FC236}">
                <a16:creationId xmlns:a16="http://schemas.microsoft.com/office/drawing/2014/main" id="{12AC0148-E28F-1787-B975-D1D1AACA5E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F77544-DCD7-1D75-34C3-72851B7C9415}"/>
              </a:ext>
            </a:extLst>
          </p:cNvPr>
          <p:cNvSpPr>
            <a:spLocks noGrp="1"/>
          </p:cNvSpPr>
          <p:nvPr>
            <p:ph type="sldNum" sz="quarter" idx="12"/>
          </p:nvPr>
        </p:nvSpPr>
        <p:spPr/>
        <p:txBody>
          <a:bodyPr/>
          <a:lstStyle/>
          <a:p>
            <a:fld id="{B55DC03D-7277-4404-B825-431BF6E9BACB}" type="slidenum">
              <a:rPr lang="en-US" smtClean="0"/>
              <a:t>‹#›</a:t>
            </a:fld>
            <a:endParaRPr lang="en-US"/>
          </a:p>
        </p:txBody>
      </p:sp>
    </p:spTree>
    <p:extLst>
      <p:ext uri="{BB962C8B-B14F-4D97-AF65-F5344CB8AC3E}">
        <p14:creationId xmlns:p14="http://schemas.microsoft.com/office/powerpoint/2010/main" val="188439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D1AF25-4275-9296-3C6F-1C25983B33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51620F-39B9-52E5-A83B-142DF036FE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279C95-4596-DBB2-C2F5-38AB001F0B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5FD942-D358-4ED9-9671-0E73CBC2880F}" type="datetimeFigureOut">
              <a:rPr lang="en-US" smtClean="0"/>
              <a:t>5/3/2026</a:t>
            </a:fld>
            <a:endParaRPr lang="en-US"/>
          </a:p>
        </p:txBody>
      </p:sp>
      <p:sp>
        <p:nvSpPr>
          <p:cNvPr id="5" name="Footer Placeholder 4">
            <a:extLst>
              <a:ext uri="{FF2B5EF4-FFF2-40B4-BE49-F238E27FC236}">
                <a16:creationId xmlns:a16="http://schemas.microsoft.com/office/drawing/2014/main" id="{459F2949-AE9C-9393-B395-9B2599C2C1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AABEFB4-F78E-9190-48BB-1882825962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55DC03D-7277-4404-B825-431BF6E9BACB}" type="slidenum">
              <a:rPr lang="en-US" smtClean="0"/>
              <a:t>‹#›</a:t>
            </a:fld>
            <a:endParaRPr lang="en-US"/>
          </a:p>
        </p:txBody>
      </p:sp>
    </p:spTree>
    <p:extLst>
      <p:ext uri="{BB962C8B-B14F-4D97-AF65-F5344CB8AC3E}">
        <p14:creationId xmlns:p14="http://schemas.microsoft.com/office/powerpoint/2010/main" val="1028651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3" r:id="rId14"/>
    <p:sldLayoutId id="2147483664" r:id="rId15"/>
    <p:sldLayoutId id="2147483665" r:id="rId16"/>
    <p:sldLayoutId id="2147483667"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hyperlink" Target="http://www.ihs.gov/IHM/pc/part-6/p6c3/"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hyperlink" Target="https://www.ihs.gov/ihm/pc/part-6/p6c3-ex-g/" TargetMode="Externa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2.png"/><Relationship Id="rId7" Type="http://schemas.openxmlformats.org/officeDocument/2006/relationships/hyperlink" Target="https://ibc.doi.gov/ICS/indirect-cost" TargetMode="External"/><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hyperlink" Target="mailto:cora.coleman@psc.hhs.gov" TargetMode="External"/><Relationship Id="rId5" Type="http://schemas.openxmlformats.org/officeDocument/2006/relationships/hyperlink" Target="mailto:lucy.siow@psc.hhs.gov" TargetMode="External"/><Relationship Id="rId4" Type="http://schemas.openxmlformats.org/officeDocument/2006/relationships/hyperlink" Target="mailto:CAS-SF@psc.hhs.gov" TargetMode="External"/><Relationship Id="rId9" Type="http://schemas.openxmlformats.org/officeDocument/2006/relationships/image" Target="../media/image10.png"/></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https://www.ihs.gov/sites/newsroom/themes/responsive2017/display_objects/documents/Fiscal%20Year%202024%20Report%20to%20Congress%20on%20Contract%20Funding%20and%20Indian%20Self-Determination%20and%20Educa.pdf" TargetMode="Externa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https://www.govregs.com/uscode/title25_chapter46_subchapterI_section5325"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www.ecfr.gov/current/title-2/section-200.405" TargetMode="External"/><Relationship Id="rId2" Type="http://schemas.openxmlformats.org/officeDocument/2006/relationships/hyperlink" Target="https://www.ecfr.gov/current/title-2/subtitle-A/chapter-II/part-200"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www.bing.com/ck/a?!&amp;&amp;p=8188e7e2148378ba25e1a66facc273988418a4a56859e3e95cef672e1b7b7e44JmltdHM9MTczOTQwNDgwMA&amp;ptn=3&amp;ver=2&amp;hsh=4&amp;fclid=39befe7d-a675-64b9-2fd1-ebefa71f65fb&amp;psq=25+CFR+Part+900&amp;u=a1aHR0cHM6Ly93d3cuZWNmci5nb3YvY3VycmVudC90aXRsZS0yNS9jaGFwdGVyLVYvcGFydC05MDAvc3VicGFydC1G&amp;ntb=1" TargetMode="Externa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917C4D-87FD-130F-2D2E-B1AFDEC6F4B3}"/>
              </a:ext>
            </a:extLst>
          </p:cNvPr>
          <p:cNvSpPr>
            <a:spLocks noGrp="1"/>
          </p:cNvSpPr>
          <p:nvPr>
            <p:ph type="title"/>
          </p:nvPr>
        </p:nvSpPr>
        <p:spPr/>
        <p:txBody>
          <a:bodyPr/>
          <a:lstStyle/>
          <a:p>
            <a:r>
              <a:rPr lang="en-US" sz="6000" b="1" dirty="0">
                <a:solidFill>
                  <a:schemeClr val="tx1"/>
                </a:solidFill>
                <a:latin typeface="Arial" panose="020B0604020202020204" pitchFamily="34" charset="0"/>
                <a:cs typeface="Arial" panose="020B0604020202020204" pitchFamily="34" charset="0"/>
              </a:rPr>
              <a:t>Indian Health Service</a:t>
            </a:r>
            <a:br>
              <a:rPr lang="en-US" sz="6000" dirty="0"/>
            </a:br>
            <a:r>
              <a:rPr lang="en-US" sz="6000" dirty="0">
                <a:solidFill>
                  <a:srgbClr val="1D4D77"/>
                </a:solidFill>
              </a:rPr>
              <a:t>Contract Support Costs Overview</a:t>
            </a:r>
            <a:endParaRPr lang="en-US" sz="6000" dirty="0"/>
          </a:p>
        </p:txBody>
      </p:sp>
      <p:sp>
        <p:nvSpPr>
          <p:cNvPr id="2" name="Rectangle 1">
            <a:extLst>
              <a:ext uri="{FF2B5EF4-FFF2-40B4-BE49-F238E27FC236}">
                <a16:creationId xmlns:a16="http://schemas.microsoft.com/office/drawing/2014/main" id="{B5C4AF0F-C216-48D5-A6ED-2BF4188DCDDB}"/>
              </a:ext>
            </a:extLst>
          </p:cNvPr>
          <p:cNvSpPr/>
          <p:nvPr/>
        </p:nvSpPr>
        <p:spPr>
          <a:xfrm>
            <a:off x="838200" y="3854728"/>
            <a:ext cx="6677320" cy="2585323"/>
          </a:xfrm>
          <a:prstGeom prst="rect">
            <a:avLst/>
          </a:prstGeom>
        </p:spPr>
        <p:txBody>
          <a:bodyPr wrap="square">
            <a:spAutoFit/>
          </a:bodyPr>
          <a:lstStyle/>
          <a:p>
            <a:r>
              <a:rPr lang="en-US" sz="3600" b="1" dirty="0">
                <a:solidFill>
                  <a:schemeClr val="bg1"/>
                </a:solidFill>
              </a:rPr>
              <a:t>Michelle Begay, Acting Director, Division of ISDEAA</a:t>
            </a:r>
          </a:p>
          <a:p>
            <a:r>
              <a:rPr lang="en-US" sz="3600" b="1" dirty="0">
                <a:solidFill>
                  <a:schemeClr val="bg1"/>
                </a:solidFill>
              </a:rPr>
              <a:t>Indian Health Service</a:t>
            </a:r>
          </a:p>
          <a:p>
            <a:r>
              <a:rPr lang="en-US" sz="3600" b="1" dirty="0">
                <a:solidFill>
                  <a:schemeClr val="bg1"/>
                </a:solidFill>
              </a:rPr>
              <a:t>May 5, 2026</a:t>
            </a:r>
            <a:br>
              <a:rPr lang="en-US" sz="3600"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3261894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18E2F-50DB-0F48-FBD4-BC9C49CC485D}"/>
              </a:ext>
            </a:extLst>
          </p:cNvPr>
          <p:cNvSpPr>
            <a:spLocks noGrp="1"/>
          </p:cNvSpPr>
          <p:nvPr>
            <p:ph type="title"/>
          </p:nvPr>
        </p:nvSpPr>
        <p:spPr/>
        <p:txBody>
          <a:bodyPr/>
          <a:lstStyle/>
          <a:p>
            <a:r>
              <a:rPr lang="en-US" dirty="0">
                <a:solidFill>
                  <a:schemeClr val="accent1">
                    <a:lumMod val="75000"/>
                  </a:schemeClr>
                </a:solidFill>
              </a:rPr>
              <a:t>IHS CSC Policy</a:t>
            </a:r>
            <a:br>
              <a:rPr lang="en-US" dirty="0">
                <a:solidFill>
                  <a:schemeClr val="accent1">
                    <a:lumMod val="75000"/>
                  </a:schemeClr>
                </a:solidFill>
              </a:rPr>
            </a:br>
            <a:r>
              <a:rPr lang="en-US" dirty="0">
                <a:solidFill>
                  <a:schemeClr val="tx2">
                    <a:lumMod val="75000"/>
                    <a:lumOff val="25000"/>
                  </a:schemeClr>
                </a:solidFill>
              </a:rPr>
              <a:t>Indian Health Manual </a:t>
            </a:r>
            <a:br>
              <a:rPr lang="en-US" dirty="0">
                <a:solidFill>
                  <a:schemeClr val="tx2">
                    <a:lumMod val="75000"/>
                    <a:lumOff val="25000"/>
                  </a:schemeClr>
                </a:solidFill>
              </a:rPr>
            </a:br>
            <a:r>
              <a:rPr lang="en-US" dirty="0">
                <a:solidFill>
                  <a:schemeClr val="tx2">
                    <a:lumMod val="75000"/>
                    <a:lumOff val="25000"/>
                  </a:schemeClr>
                </a:solidFill>
              </a:rPr>
              <a:t>Part 6, Chapter 3</a:t>
            </a:r>
            <a:br>
              <a:rPr lang="en-US" dirty="0"/>
            </a:br>
            <a:endParaRPr lang="en-US" dirty="0"/>
          </a:p>
        </p:txBody>
      </p:sp>
    </p:spTree>
    <p:extLst>
      <p:ext uri="{BB962C8B-B14F-4D97-AF65-F5344CB8AC3E}">
        <p14:creationId xmlns:p14="http://schemas.microsoft.com/office/powerpoint/2010/main" val="246620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34C2E55-B0CE-49D3-92B0-7F8BDAC0C2DA}"/>
              </a:ext>
            </a:extLst>
          </p:cNvPr>
          <p:cNvSpPr>
            <a:spLocks noGrp="1"/>
          </p:cNvSpPr>
          <p:nvPr>
            <p:ph type="body" sz="quarter" idx="10"/>
          </p:nvPr>
        </p:nvSpPr>
        <p:spPr>
          <a:xfrm>
            <a:off x="667688" y="1164697"/>
            <a:ext cx="10856624" cy="5229701"/>
          </a:xfrm>
        </p:spPr>
        <p:txBody>
          <a:bodyPr/>
          <a:lstStyle/>
          <a:p>
            <a:r>
              <a:rPr lang="en-US" altLang="en-US" sz="2400" i="0" dirty="0">
                <a:solidFill>
                  <a:schemeClr val="tx1"/>
                </a:solidFill>
              </a:rPr>
              <a:t>IHS POLICY</a:t>
            </a:r>
          </a:p>
          <a:p>
            <a:r>
              <a:rPr lang="en-US" altLang="en-US" sz="2400" i="0" u="sng" dirty="0">
                <a:solidFill>
                  <a:schemeClr val="tx1"/>
                </a:solidFill>
              </a:rPr>
              <a:t>Purpose</a:t>
            </a:r>
            <a:r>
              <a:rPr lang="en-US" altLang="en-US" sz="2400" i="0" dirty="0">
                <a:solidFill>
                  <a:schemeClr val="tx1"/>
                </a:solidFill>
              </a:rPr>
              <a:t>. This chapter of the Indian Health Manual provides guidance to both Tribal and Agency personnel in the preparation, negotiation, determination, payment, and reconciliation of contract support costs (CSC) funding in support of new, expanded, and/or ongoing Indian Self-Determination and Education Assistance Act (ISDEAA), as amended, codified at 25 United States Code (U.S.C.) Section (§) 5301 et seq., contracts and compacts.</a:t>
            </a:r>
          </a:p>
          <a:p>
            <a:endParaRPr lang="en-US" altLang="en-US" sz="2400" i="0" dirty="0">
              <a:solidFill>
                <a:schemeClr val="tx1"/>
              </a:solidFill>
            </a:endParaRPr>
          </a:p>
          <a:p>
            <a:r>
              <a:rPr lang="en-US" sz="2400" i="0" dirty="0">
                <a:solidFill>
                  <a:schemeClr val="tx1"/>
                </a:solidFill>
              </a:rPr>
              <a:t>Chapter 3 - Contract Support Costs | Part 6</a:t>
            </a:r>
          </a:p>
          <a:p>
            <a:r>
              <a:rPr lang="en-US" sz="2400" b="1" i="0" dirty="0">
                <a:solidFill>
                  <a:schemeClr val="tx1"/>
                </a:solidFill>
                <a:hlinkClick r:id="rId2">
                  <a:extLst>
                    <a:ext uri="{A12FA001-AC4F-418D-AE19-62706E023703}">
                      <ahyp:hlinkClr xmlns:ahyp="http://schemas.microsoft.com/office/drawing/2018/hyperlinkcolor" val="tx"/>
                    </a:ext>
                  </a:extLst>
                </a:hlinkClick>
              </a:rPr>
              <a:t>www.ihs.gov/IHM/pc/part-6/p6c3/ </a:t>
            </a:r>
            <a:endParaRPr lang="en-US" sz="2400" b="1" i="0" dirty="0">
              <a:solidFill>
                <a:schemeClr val="tx1"/>
              </a:solidFill>
            </a:endParaRPr>
          </a:p>
          <a:p>
            <a:endParaRPr lang="en-US" sz="2400" b="1" i="0" dirty="0">
              <a:solidFill>
                <a:schemeClr val="tx1"/>
              </a:solidFill>
            </a:endParaRPr>
          </a:p>
          <a:p>
            <a:r>
              <a:rPr lang="en-US" sz="2400" b="1" i="0" dirty="0">
                <a:solidFill>
                  <a:schemeClr val="tx1"/>
                </a:solidFill>
              </a:rPr>
              <a:t>Signed by the IHS Director on August 6, 2019.</a:t>
            </a:r>
          </a:p>
          <a:p>
            <a:endParaRPr lang="en-US" dirty="0"/>
          </a:p>
        </p:txBody>
      </p:sp>
      <p:sp>
        <p:nvSpPr>
          <p:cNvPr id="3" name="Title 2">
            <a:extLst>
              <a:ext uri="{FF2B5EF4-FFF2-40B4-BE49-F238E27FC236}">
                <a16:creationId xmlns:a16="http://schemas.microsoft.com/office/drawing/2014/main" id="{3D4996C9-CC71-4A0F-AAF1-2C8A13768096}"/>
              </a:ext>
            </a:extLst>
          </p:cNvPr>
          <p:cNvSpPr>
            <a:spLocks noGrp="1"/>
          </p:cNvSpPr>
          <p:nvPr>
            <p:ph type="title"/>
          </p:nvPr>
        </p:nvSpPr>
        <p:spPr>
          <a:xfrm>
            <a:off x="667687" y="435830"/>
            <a:ext cx="9948273" cy="649922"/>
          </a:xfrm>
        </p:spPr>
        <p:txBody>
          <a:bodyPr/>
          <a:lstStyle/>
          <a:p>
            <a:r>
              <a:rPr lang="en-US" sz="4000" dirty="0">
                <a:solidFill>
                  <a:schemeClr val="tx2">
                    <a:lumMod val="75000"/>
                    <a:lumOff val="25000"/>
                  </a:schemeClr>
                </a:solidFill>
                <a:latin typeface="+mn-lt"/>
              </a:rPr>
              <a:t>Indian Health Manual Part 6, Chapter 3: CSC</a:t>
            </a:r>
          </a:p>
        </p:txBody>
      </p:sp>
    </p:spTree>
    <p:extLst>
      <p:ext uri="{BB962C8B-B14F-4D97-AF65-F5344CB8AC3E}">
        <p14:creationId xmlns:p14="http://schemas.microsoft.com/office/powerpoint/2010/main" val="473603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A83541-93FC-48B7-9BF5-55EDBF3E6CF6}"/>
              </a:ext>
            </a:extLst>
          </p:cNvPr>
          <p:cNvSpPr>
            <a:spLocks noGrp="1"/>
          </p:cNvSpPr>
          <p:nvPr>
            <p:ph type="body" sz="quarter" idx="10"/>
          </p:nvPr>
        </p:nvSpPr>
        <p:spPr>
          <a:xfrm>
            <a:off x="667688" y="1164697"/>
            <a:ext cx="10856624" cy="5118902"/>
          </a:xfrm>
        </p:spPr>
        <p:txBody>
          <a:bodyPr/>
          <a:lstStyle/>
          <a:p>
            <a:pPr marL="285750" indent="-285750" algn="l">
              <a:buFont typeface="Arial" panose="020B0604020202020204" pitchFamily="34" charset="0"/>
              <a:buChar char="•"/>
            </a:pPr>
            <a:r>
              <a:rPr lang="en-US" sz="2800" i="0" dirty="0">
                <a:solidFill>
                  <a:schemeClr val="tx1"/>
                </a:solidFill>
              </a:rPr>
              <a:t>The ISDEAA does not provide any formula or methodology for calculating CSC funding, however, IHS has had a CSC Policy for many years in order to provide additional guidance on this issue. </a:t>
            </a:r>
          </a:p>
          <a:p>
            <a:pPr marL="285750" indent="-285750" algn="l">
              <a:buFont typeface="Arial" panose="020B0604020202020204" pitchFamily="34" charset="0"/>
              <a:buChar char="•"/>
            </a:pPr>
            <a:r>
              <a:rPr lang="en-US" sz="2800" i="0" dirty="0">
                <a:solidFill>
                  <a:schemeClr val="tx1"/>
                </a:solidFill>
              </a:rPr>
              <a:t>The CSC Policy is based on the principles in the statute.</a:t>
            </a:r>
          </a:p>
          <a:p>
            <a:pPr marL="285750" indent="-285750" algn="l">
              <a:buFont typeface="Arial" panose="020B0604020202020204" pitchFamily="34" charset="0"/>
              <a:buChar char="•"/>
            </a:pPr>
            <a:r>
              <a:rPr lang="en-US" sz="2800" i="0" dirty="0">
                <a:solidFill>
                  <a:schemeClr val="tx1"/>
                </a:solidFill>
              </a:rPr>
              <a:t>The chapter provides guidance on the following:</a:t>
            </a:r>
          </a:p>
          <a:p>
            <a:pPr marL="457200" indent="-457200" algn="l">
              <a:buFont typeface="Arial" panose="020B0604020202020204" pitchFamily="34" charset="0"/>
              <a:buChar char="•"/>
            </a:pPr>
            <a:r>
              <a:rPr lang="en-US" sz="2800" i="0" dirty="0">
                <a:solidFill>
                  <a:schemeClr val="tx1"/>
                </a:solidFill>
              </a:rPr>
              <a:t>Determination of amounts of pre-award, startup, direct, and indirect CSC funding;</a:t>
            </a:r>
          </a:p>
          <a:p>
            <a:pPr marL="457200" indent="-457200" algn="l">
              <a:buFont typeface="Arial" panose="020B0604020202020204" pitchFamily="34" charset="0"/>
              <a:buChar char="•"/>
            </a:pPr>
            <a:r>
              <a:rPr lang="en-US" sz="2800" i="0" dirty="0">
                <a:solidFill>
                  <a:schemeClr val="tx1"/>
                </a:solidFill>
              </a:rPr>
              <a:t>Payment of CSC funding to awardees;</a:t>
            </a:r>
          </a:p>
          <a:p>
            <a:pPr marL="457200" indent="-457200" algn="l">
              <a:buFont typeface="Arial" panose="020B0604020202020204" pitchFamily="34" charset="0"/>
              <a:buChar char="•"/>
            </a:pPr>
            <a:r>
              <a:rPr lang="en-US" sz="2800" i="0" dirty="0">
                <a:solidFill>
                  <a:schemeClr val="tx1"/>
                </a:solidFill>
              </a:rPr>
              <a:t>Reconciliation of CSC payments to awardees; and</a:t>
            </a:r>
          </a:p>
          <a:p>
            <a:pPr marL="457200" indent="-457200" algn="l">
              <a:buFont typeface="Arial" panose="020B0604020202020204" pitchFamily="34" charset="0"/>
              <a:buChar char="•"/>
            </a:pPr>
            <a:r>
              <a:rPr lang="en-US" sz="2800" i="0" dirty="0">
                <a:solidFill>
                  <a:schemeClr val="tx1"/>
                </a:solidFill>
              </a:rPr>
              <a:t>Reporting by IHS to all Tribes and to Congress. </a:t>
            </a:r>
          </a:p>
          <a:p>
            <a:endParaRPr lang="en-US" dirty="0"/>
          </a:p>
        </p:txBody>
      </p:sp>
      <p:sp>
        <p:nvSpPr>
          <p:cNvPr id="3" name="Title 2">
            <a:extLst>
              <a:ext uri="{FF2B5EF4-FFF2-40B4-BE49-F238E27FC236}">
                <a16:creationId xmlns:a16="http://schemas.microsoft.com/office/drawing/2014/main" id="{F54D9236-1BA5-4AD7-B983-05514431E35D}"/>
              </a:ext>
            </a:extLst>
          </p:cNvPr>
          <p:cNvSpPr>
            <a:spLocks noGrp="1"/>
          </p:cNvSpPr>
          <p:nvPr>
            <p:ph type="title"/>
          </p:nvPr>
        </p:nvSpPr>
        <p:spPr/>
        <p:txBody>
          <a:bodyPr/>
          <a:lstStyle/>
          <a:p>
            <a:r>
              <a:rPr lang="en-US" dirty="0">
                <a:solidFill>
                  <a:schemeClr val="accent1">
                    <a:lumMod val="75000"/>
                  </a:schemeClr>
                </a:solidFill>
              </a:rPr>
              <a:t>Calculating CSC funding</a:t>
            </a:r>
          </a:p>
        </p:txBody>
      </p:sp>
      <p:pic>
        <p:nvPicPr>
          <p:cNvPr id="6" name="Content Placeholder 6" descr="Picture of person using a calculator">
            <a:extLst>
              <a:ext uri="{FF2B5EF4-FFF2-40B4-BE49-F238E27FC236}">
                <a16:creationId xmlns:a16="http://schemas.microsoft.com/office/drawing/2014/main" id="{A123B619-8C26-4AD2-93FA-435E3BFC64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4828" y="4510669"/>
            <a:ext cx="2559484" cy="1762381"/>
          </a:xfrm>
          <a:prstGeom prst="rect">
            <a:avLst/>
          </a:prstGeom>
        </p:spPr>
      </p:pic>
    </p:spTree>
    <p:extLst>
      <p:ext uri="{BB962C8B-B14F-4D97-AF65-F5344CB8AC3E}">
        <p14:creationId xmlns:p14="http://schemas.microsoft.com/office/powerpoint/2010/main" val="1645781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A7E9C5-7CCE-4B76-30DC-9466D77F5537}"/>
              </a:ext>
            </a:extLst>
          </p:cNvPr>
          <p:cNvSpPr>
            <a:spLocks noGrp="1"/>
          </p:cNvSpPr>
          <p:nvPr>
            <p:ph type="body" sz="quarter" idx="10"/>
          </p:nvPr>
        </p:nvSpPr>
        <p:spPr>
          <a:xfrm>
            <a:off x="667688" y="1164697"/>
            <a:ext cx="10856624" cy="4118628"/>
          </a:xfrm>
        </p:spPr>
        <p:txBody>
          <a:bodyPr/>
          <a:lstStyle/>
          <a:p>
            <a:pPr marL="342900" indent="-342900">
              <a:buAutoNum type="arabicParenBoth"/>
            </a:pPr>
            <a:r>
              <a:rPr lang="en-US" i="0" dirty="0">
                <a:solidFill>
                  <a:schemeClr val="tx1"/>
                </a:solidFill>
              </a:rPr>
              <a:t>The process should be simple and efficient.</a:t>
            </a:r>
          </a:p>
          <a:p>
            <a:pPr marL="342900" indent="-342900">
              <a:buAutoNum type="arabicParenBoth"/>
            </a:pPr>
            <a:r>
              <a:rPr lang="en-US" i="0" dirty="0">
                <a:solidFill>
                  <a:schemeClr val="tx1"/>
                </a:solidFill>
              </a:rPr>
              <a:t>The chapter assumes full funding of CSC.</a:t>
            </a:r>
          </a:p>
          <a:p>
            <a:pPr marL="342900" indent="-342900">
              <a:buAutoNum type="arabicParenBoth"/>
            </a:pPr>
            <a:r>
              <a:rPr lang="en-US" i="0" dirty="0">
                <a:solidFill>
                  <a:schemeClr val="tx1"/>
                </a:solidFill>
              </a:rPr>
              <a:t>To the maximum extent practicable, the chapter should align with the BIA’s CSC Policy</a:t>
            </a:r>
          </a:p>
          <a:p>
            <a:pPr marL="342900" indent="-342900">
              <a:buAutoNum type="arabicParenBoth"/>
            </a:pPr>
            <a:r>
              <a:rPr lang="en-US" i="0" dirty="0">
                <a:solidFill>
                  <a:schemeClr val="tx1"/>
                </a:solidFill>
              </a:rPr>
              <a:t>The chapter assures accountability.</a:t>
            </a:r>
          </a:p>
          <a:p>
            <a:pPr marL="342900" indent="-342900">
              <a:buAutoNum type="arabicParenBoth"/>
            </a:pPr>
            <a:r>
              <a:rPr lang="en-US" i="0" dirty="0">
                <a:solidFill>
                  <a:schemeClr val="tx1"/>
                </a:solidFill>
              </a:rPr>
              <a:t>The chapter is intended to minimize future litigation. </a:t>
            </a:r>
          </a:p>
          <a:p>
            <a:pPr marL="342900" indent="-342900">
              <a:buAutoNum type="arabicParenBoth"/>
            </a:pPr>
            <a:r>
              <a:rPr lang="en-US" i="0" dirty="0">
                <a:solidFill>
                  <a:schemeClr val="tx1"/>
                </a:solidFill>
              </a:rPr>
              <a:t>The chapter assures that post year-end reconciliation will not take several years.</a:t>
            </a:r>
          </a:p>
          <a:p>
            <a:pPr marL="342900" indent="-342900">
              <a:buAutoNum type="arabicParenBoth"/>
            </a:pPr>
            <a:r>
              <a:rPr lang="en-US" i="0" dirty="0">
                <a:solidFill>
                  <a:schemeClr val="tx1"/>
                </a:solidFill>
              </a:rPr>
              <a:t>The chapter is designed to minimize burdens imposed upon Tribes and IHS.</a:t>
            </a:r>
          </a:p>
          <a:p>
            <a:pPr marL="342900" indent="-342900">
              <a:buAutoNum type="arabicParenBoth"/>
            </a:pPr>
            <a:r>
              <a:rPr lang="en-US" i="0" dirty="0">
                <a:solidFill>
                  <a:schemeClr val="tx1"/>
                </a:solidFill>
              </a:rPr>
              <a:t>Assure consistency and transparency. </a:t>
            </a:r>
          </a:p>
          <a:p>
            <a:pPr marL="342900" indent="-342900">
              <a:buAutoNum type="arabicParenBoth"/>
            </a:pPr>
            <a:r>
              <a:rPr lang="en-US" i="0" dirty="0">
                <a:solidFill>
                  <a:schemeClr val="tx1"/>
                </a:solidFill>
              </a:rPr>
              <a:t>Assure integrity in the government-to-government relationship.</a:t>
            </a:r>
          </a:p>
          <a:p>
            <a:pPr marL="342900" indent="-342900">
              <a:buAutoNum type="arabicParenBoth"/>
            </a:pPr>
            <a:r>
              <a:rPr lang="en-US" i="0" dirty="0">
                <a:solidFill>
                  <a:schemeClr val="tx1"/>
                </a:solidFill>
              </a:rPr>
              <a:t>Policy will be assessed on a regular basis. </a:t>
            </a:r>
          </a:p>
          <a:p>
            <a:pPr marL="342900" indent="-342900">
              <a:buAutoNum type="arabicParenBoth"/>
            </a:pPr>
            <a:endParaRPr lang="en-US" dirty="0"/>
          </a:p>
        </p:txBody>
      </p:sp>
      <p:sp>
        <p:nvSpPr>
          <p:cNvPr id="3" name="Title 2">
            <a:extLst>
              <a:ext uri="{FF2B5EF4-FFF2-40B4-BE49-F238E27FC236}">
                <a16:creationId xmlns:a16="http://schemas.microsoft.com/office/drawing/2014/main" id="{B3291C81-912C-A977-FAFE-7CF2DF0BDC7F}"/>
              </a:ext>
            </a:extLst>
          </p:cNvPr>
          <p:cNvSpPr>
            <a:spLocks noGrp="1"/>
          </p:cNvSpPr>
          <p:nvPr>
            <p:ph type="title"/>
          </p:nvPr>
        </p:nvSpPr>
        <p:spPr/>
        <p:txBody>
          <a:bodyPr/>
          <a:lstStyle/>
          <a:p>
            <a:r>
              <a:rPr lang="en-US" dirty="0">
                <a:solidFill>
                  <a:schemeClr val="tx2">
                    <a:lumMod val="75000"/>
                    <a:lumOff val="25000"/>
                  </a:schemeClr>
                </a:solidFill>
              </a:rPr>
              <a:t>Guiding Principles</a:t>
            </a:r>
          </a:p>
        </p:txBody>
      </p:sp>
    </p:spTree>
    <p:extLst>
      <p:ext uri="{BB962C8B-B14F-4D97-AF65-F5344CB8AC3E}">
        <p14:creationId xmlns:p14="http://schemas.microsoft.com/office/powerpoint/2010/main" val="3940965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8366A3-3767-A59C-7F21-AD3F327423EC}"/>
              </a:ext>
            </a:extLst>
          </p:cNvPr>
          <p:cNvSpPr>
            <a:spLocks noGrp="1"/>
          </p:cNvSpPr>
          <p:nvPr>
            <p:ph type="title"/>
          </p:nvPr>
        </p:nvSpPr>
        <p:spPr/>
        <p:txBody>
          <a:bodyPr/>
          <a:lstStyle/>
          <a:p>
            <a:r>
              <a:rPr lang="en-US" dirty="0"/>
              <a:t>CSC Categories and Funding </a:t>
            </a:r>
          </a:p>
        </p:txBody>
      </p:sp>
      <p:graphicFrame>
        <p:nvGraphicFramePr>
          <p:cNvPr id="4" name="Diagram 3">
            <a:extLst>
              <a:ext uri="{FF2B5EF4-FFF2-40B4-BE49-F238E27FC236}">
                <a16:creationId xmlns:a16="http://schemas.microsoft.com/office/drawing/2014/main" id="{CDF9FBA5-2384-77BA-C940-FE66816BB516}"/>
              </a:ext>
            </a:extLst>
          </p:cNvPr>
          <p:cNvGraphicFramePr/>
          <p:nvPr>
            <p:extLst>
              <p:ext uri="{D42A27DB-BD31-4B8C-83A1-F6EECF244321}">
                <p14:modId xmlns:p14="http://schemas.microsoft.com/office/powerpoint/2010/main" val="2243631372"/>
              </p:ext>
            </p:extLst>
          </p:nvPr>
        </p:nvGraphicFramePr>
        <p:xfrm>
          <a:off x="1828799" y="1371601"/>
          <a:ext cx="7338741" cy="46886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7434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142208-A38B-FAEB-6631-484B84968AC4}"/>
              </a:ext>
            </a:extLst>
          </p:cNvPr>
          <p:cNvSpPr>
            <a:spLocks noGrp="1"/>
          </p:cNvSpPr>
          <p:nvPr>
            <p:ph type="body" sz="quarter" idx="10"/>
          </p:nvPr>
        </p:nvSpPr>
        <p:spPr>
          <a:xfrm>
            <a:off x="667688" y="1164696"/>
            <a:ext cx="10856624" cy="2677721"/>
          </a:xfrm>
        </p:spPr>
        <p:txBody>
          <a:bodyPr/>
          <a:lstStyle/>
          <a:p>
            <a:pPr marL="342900" indent="-342900">
              <a:buFont typeface="Arial" panose="020B0604020202020204" pitchFamily="34" charset="0"/>
              <a:buChar char="•"/>
            </a:pPr>
            <a:r>
              <a:rPr lang="en-US" sz="2400" i="0" dirty="0">
                <a:solidFill>
                  <a:schemeClr val="tx1"/>
                </a:solidFill>
              </a:rPr>
              <a:t>The amount of CSC funding to be awarded for startup and pre-award costs shall be negotiated consistent with the requirements of 25 U.S.C. § 5325(a)(2)-(3), (5)-(6). </a:t>
            </a:r>
          </a:p>
          <a:p>
            <a:pPr marL="342900" indent="-342900">
              <a:buFont typeface="Arial" panose="020B0604020202020204" pitchFamily="34" charset="0"/>
              <a:buChar char="•"/>
            </a:pPr>
            <a:r>
              <a:rPr lang="en-US" sz="2400" i="0" dirty="0">
                <a:solidFill>
                  <a:schemeClr val="tx1"/>
                </a:solidFill>
              </a:rPr>
              <a:t>Depending on the nature of the costs as direct or indirect, the amount of CSC funding also will be negotiated consistent with the guidance on DCSC and indirect CSC funding. </a:t>
            </a:r>
          </a:p>
          <a:p>
            <a:pPr marL="342900" indent="-342900">
              <a:buFont typeface="Arial" panose="020B0604020202020204" pitchFamily="34" charset="0"/>
              <a:buChar char="•"/>
            </a:pPr>
            <a:r>
              <a:rPr lang="en-US" sz="2400" i="0" dirty="0">
                <a:solidFill>
                  <a:schemeClr val="tx1"/>
                </a:solidFill>
              </a:rPr>
              <a:t>NOTE: Examples of startup and pre-award costs are described in the standards for the review and approval of CSC in Manual Exhibit 6-3-G.</a:t>
            </a:r>
          </a:p>
        </p:txBody>
      </p:sp>
      <p:sp>
        <p:nvSpPr>
          <p:cNvPr id="3" name="Title 2">
            <a:extLst>
              <a:ext uri="{FF2B5EF4-FFF2-40B4-BE49-F238E27FC236}">
                <a16:creationId xmlns:a16="http://schemas.microsoft.com/office/drawing/2014/main" id="{EE292733-5236-C996-0D06-CC40AA7DFECF}"/>
              </a:ext>
            </a:extLst>
          </p:cNvPr>
          <p:cNvSpPr>
            <a:spLocks noGrp="1"/>
          </p:cNvSpPr>
          <p:nvPr>
            <p:ph type="title"/>
          </p:nvPr>
        </p:nvSpPr>
        <p:spPr/>
        <p:txBody>
          <a:bodyPr/>
          <a:lstStyle/>
          <a:p>
            <a:r>
              <a:rPr lang="en-US" dirty="0"/>
              <a:t>Pre-Award and Startup</a:t>
            </a:r>
          </a:p>
        </p:txBody>
      </p:sp>
    </p:spTree>
    <p:extLst>
      <p:ext uri="{BB962C8B-B14F-4D97-AF65-F5344CB8AC3E}">
        <p14:creationId xmlns:p14="http://schemas.microsoft.com/office/powerpoint/2010/main" val="1145244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9CFC7-0DFD-7145-24D6-F6AFFC1B7B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37ED2-7A51-97E3-06F3-1F395DA1E134}"/>
              </a:ext>
            </a:extLst>
          </p:cNvPr>
          <p:cNvSpPr>
            <a:spLocks noGrp="1"/>
          </p:cNvSpPr>
          <p:nvPr>
            <p:ph type="title"/>
          </p:nvPr>
        </p:nvSpPr>
        <p:spPr/>
        <p:txBody>
          <a:bodyPr/>
          <a:lstStyle/>
          <a:p>
            <a:r>
              <a:rPr lang="en-US" dirty="0">
                <a:solidFill>
                  <a:schemeClr val="accent1">
                    <a:lumMod val="75000"/>
                  </a:schemeClr>
                </a:solidFill>
              </a:rPr>
              <a:t>Alternative Method for calculating IDC associated with Recurring Service Unit Shares</a:t>
            </a:r>
          </a:p>
        </p:txBody>
      </p:sp>
      <p:sp>
        <p:nvSpPr>
          <p:cNvPr id="3" name="Content Placeholder 2">
            <a:extLst>
              <a:ext uri="{FF2B5EF4-FFF2-40B4-BE49-F238E27FC236}">
                <a16:creationId xmlns:a16="http://schemas.microsoft.com/office/drawing/2014/main" id="{71D5DCC2-C5DD-22BF-947D-2F95CE033A53}"/>
              </a:ext>
            </a:extLst>
          </p:cNvPr>
          <p:cNvSpPr>
            <a:spLocks noGrp="1"/>
          </p:cNvSpPr>
          <p:nvPr>
            <p:ph idx="1"/>
          </p:nvPr>
        </p:nvSpPr>
        <p:spPr/>
        <p:txBody>
          <a:bodyPr>
            <a:normAutofit lnSpcReduction="10000"/>
          </a:bodyPr>
          <a:lstStyle/>
          <a:p>
            <a:pPr marL="0" indent="0">
              <a:buNone/>
            </a:pPr>
            <a:r>
              <a:rPr lang="en-US" dirty="0"/>
              <a:t>The provisions of this section E(3) shall apply to the negotiation of indirect CSC funding for ISDEAA agreements entered into in or after 2017 and to the calculation of duplication under 25 USC §  5325 (a)(3), when:</a:t>
            </a:r>
          </a:p>
          <a:p>
            <a:pPr marL="571500" indent="-571500">
              <a:buAutoNum type="romanLcParenR"/>
            </a:pPr>
            <a:r>
              <a:rPr lang="en-US" dirty="0"/>
              <a:t>An awardee assumes a new or expanded PFSA or added staff associated with a joint venture (review limited to new or expanded PFSA or those additional staff);</a:t>
            </a:r>
          </a:p>
          <a:p>
            <a:pPr marL="571500" indent="-571500">
              <a:buAutoNum type="romanLcParenR"/>
            </a:pPr>
            <a:r>
              <a:rPr lang="en-US" dirty="0"/>
              <a:t>An awardee includes new types of costs not previously included in the IDC pool that is associated with IHS programs, resulting in a change of more than 5% in the value of the IDC pool; or</a:t>
            </a:r>
          </a:p>
          <a:p>
            <a:pPr marL="571500" indent="-571500">
              <a:buAutoNum type="romanLcParenR"/>
            </a:pPr>
            <a:r>
              <a:rPr lang="en-US" dirty="0"/>
              <a:t>An Awardee proposes and renegotiates the amount. </a:t>
            </a:r>
          </a:p>
        </p:txBody>
      </p:sp>
    </p:spTree>
    <p:extLst>
      <p:ext uri="{BB962C8B-B14F-4D97-AF65-F5344CB8AC3E}">
        <p14:creationId xmlns:p14="http://schemas.microsoft.com/office/powerpoint/2010/main" val="2482293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059BA-D0B1-A1A4-EBAC-E603BB745F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D814A9-0B35-67C5-6CC4-DECD1D284245}"/>
              </a:ext>
            </a:extLst>
          </p:cNvPr>
          <p:cNvSpPr>
            <a:spLocks noGrp="1"/>
          </p:cNvSpPr>
          <p:nvPr>
            <p:ph type="title"/>
          </p:nvPr>
        </p:nvSpPr>
        <p:spPr/>
        <p:txBody>
          <a:bodyPr/>
          <a:lstStyle/>
          <a:p>
            <a:r>
              <a:rPr lang="en-US" dirty="0">
                <a:solidFill>
                  <a:schemeClr val="accent1">
                    <a:lumMod val="75000"/>
                  </a:schemeClr>
                </a:solidFill>
              </a:rPr>
              <a:t>Alternative Method for calculating IDC associated with Recurring Service Unit Shares</a:t>
            </a:r>
          </a:p>
        </p:txBody>
      </p:sp>
      <p:sp>
        <p:nvSpPr>
          <p:cNvPr id="3" name="Content Placeholder 2">
            <a:extLst>
              <a:ext uri="{FF2B5EF4-FFF2-40B4-BE49-F238E27FC236}">
                <a16:creationId xmlns:a16="http://schemas.microsoft.com/office/drawing/2014/main" id="{EFB1C987-8C9E-DB29-F35B-2AB043FBB01A}"/>
              </a:ext>
            </a:extLst>
          </p:cNvPr>
          <p:cNvSpPr>
            <a:spLocks noGrp="1"/>
          </p:cNvSpPr>
          <p:nvPr>
            <p:ph idx="1"/>
          </p:nvPr>
        </p:nvSpPr>
        <p:spPr/>
        <p:txBody>
          <a:bodyPr>
            <a:normAutofit fontScale="92500" lnSpcReduction="20000"/>
          </a:bodyPr>
          <a:lstStyle/>
          <a:p>
            <a:pPr marL="0" indent="0">
              <a:buNone/>
            </a:pPr>
            <a:r>
              <a:rPr lang="en-US" dirty="0"/>
              <a:t>Alternative A: the awardee and the IHS shall conduct a case-by-case analysis (Manual Exhibit 6-3-D) of Agency Service Unit share expenditures to identify any IDC transferred in the Secretarial amount. </a:t>
            </a:r>
          </a:p>
          <a:p>
            <a:pPr marL="0" indent="0">
              <a:buNone/>
            </a:pPr>
            <a:r>
              <a:rPr lang="en-US" dirty="0"/>
              <a:t>Alternative B.  The awardee and the Area Director or his or her designee will apply the following "split" of total Service Unit shares, the 97/3 method (Manual Exhibit 6-3-E):</a:t>
            </a:r>
          </a:p>
          <a:p>
            <a:r>
              <a:rPr lang="en-US" dirty="0"/>
              <a:t>97% of the Service Unit shares amounts will be considered as part of the awardee's direct cost base.</a:t>
            </a:r>
          </a:p>
          <a:p>
            <a:r>
              <a:rPr lang="en-US" dirty="0"/>
              <a:t>3% of the Service Unit shares amounts will be considered as IDC funding.</a:t>
            </a:r>
          </a:p>
          <a:p>
            <a:r>
              <a:rPr lang="en-US" dirty="0"/>
              <a:t>If the amount considered IDC funding (3 percent) exceeds the awardee's negotiated CSC requirements, the awardee shall retain the excess funds for direct costs. </a:t>
            </a:r>
          </a:p>
        </p:txBody>
      </p:sp>
    </p:spTree>
    <p:extLst>
      <p:ext uri="{BB962C8B-B14F-4D97-AF65-F5344CB8AC3E}">
        <p14:creationId xmlns:p14="http://schemas.microsoft.com/office/powerpoint/2010/main" val="2903352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BF069-E3CE-48F5-CC86-EFF28434717C}"/>
              </a:ext>
            </a:extLst>
          </p:cNvPr>
          <p:cNvSpPr>
            <a:spLocks noGrp="1"/>
          </p:cNvSpPr>
          <p:nvPr>
            <p:ph type="title"/>
          </p:nvPr>
        </p:nvSpPr>
        <p:spPr/>
        <p:txBody>
          <a:bodyPr/>
          <a:lstStyle/>
          <a:p>
            <a:r>
              <a:rPr lang="en-US" dirty="0">
                <a:solidFill>
                  <a:schemeClr val="accent1">
                    <a:lumMod val="75000"/>
                  </a:schemeClr>
                </a:solidFill>
              </a:rPr>
              <a:t>Alternative Method for calculating IDC associated with Tribal Shares</a:t>
            </a:r>
          </a:p>
        </p:txBody>
      </p:sp>
      <p:sp>
        <p:nvSpPr>
          <p:cNvPr id="3" name="Content Placeholder 2">
            <a:extLst>
              <a:ext uri="{FF2B5EF4-FFF2-40B4-BE49-F238E27FC236}">
                <a16:creationId xmlns:a16="http://schemas.microsoft.com/office/drawing/2014/main" id="{431CD8E7-0E97-D08E-235B-FD22126CAE31}"/>
              </a:ext>
            </a:extLst>
          </p:cNvPr>
          <p:cNvSpPr>
            <a:spLocks noGrp="1"/>
          </p:cNvSpPr>
          <p:nvPr>
            <p:ph idx="1"/>
          </p:nvPr>
        </p:nvSpPr>
        <p:spPr/>
        <p:txBody>
          <a:bodyPr>
            <a:normAutofit fontScale="92500" lnSpcReduction="10000"/>
          </a:bodyPr>
          <a:lstStyle/>
          <a:p>
            <a:pPr marL="0" indent="0">
              <a:buNone/>
            </a:pPr>
            <a:r>
              <a:rPr lang="en-US" dirty="0"/>
              <a:t>Alternative A – Conduct a case-by-case detailed analysis of Agency Tribal shares expenditures to identify any IDC transferred in the Secretarial amount.( Manual Exhibit 6-3-B)</a:t>
            </a:r>
          </a:p>
          <a:p>
            <a:pPr marL="0" indent="0">
              <a:buNone/>
            </a:pPr>
            <a:r>
              <a:rPr lang="en-US" dirty="0"/>
              <a:t>Alternative B: The awardee and the IHS will apply the split of total tribal shares, the 80/20 method: ( Manual Exhibit 6-3-c)</a:t>
            </a:r>
          </a:p>
          <a:p>
            <a:pPr marL="0" indent="0">
              <a:buNone/>
            </a:pPr>
            <a:r>
              <a:rPr lang="en-US" dirty="0"/>
              <a:t>(i) 80% of the Tribal shares amounts will be considered as part of the awardee’s direct cost base</a:t>
            </a:r>
          </a:p>
          <a:p>
            <a:pPr marL="0" indent="0">
              <a:buNone/>
            </a:pPr>
            <a:r>
              <a:rPr lang="en-US" dirty="0"/>
              <a:t>(ii) 20% of the Tribal shares amounts will be considered as IDC funding. </a:t>
            </a:r>
          </a:p>
          <a:p>
            <a:pPr marL="0" indent="0">
              <a:buNone/>
            </a:pPr>
            <a:r>
              <a:rPr lang="en-US" dirty="0"/>
              <a:t>(iii) If  the amount considered IDC funding (20 %) exceeds the awardees negotiated CSC requirements, the awardee shall retain the excess for direct costs. </a:t>
            </a:r>
          </a:p>
        </p:txBody>
      </p:sp>
    </p:spTree>
    <p:extLst>
      <p:ext uri="{BB962C8B-B14F-4D97-AF65-F5344CB8AC3E}">
        <p14:creationId xmlns:p14="http://schemas.microsoft.com/office/powerpoint/2010/main" val="4103058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5F6CD-2F48-4EAE-BE61-953F8C2A3A0B}"/>
              </a:ext>
            </a:extLst>
          </p:cNvPr>
          <p:cNvSpPr>
            <a:spLocks noGrp="1"/>
          </p:cNvSpPr>
          <p:nvPr>
            <p:ph type="title"/>
          </p:nvPr>
        </p:nvSpPr>
        <p:spPr/>
        <p:txBody>
          <a:bodyPr/>
          <a:lstStyle/>
          <a:p>
            <a:r>
              <a:rPr lang="en-US" dirty="0">
                <a:solidFill>
                  <a:schemeClr val="accent1">
                    <a:lumMod val="75000"/>
                  </a:schemeClr>
                </a:solidFill>
              </a:rPr>
              <a:t>Direct CSC</a:t>
            </a:r>
          </a:p>
        </p:txBody>
      </p:sp>
      <p:sp>
        <p:nvSpPr>
          <p:cNvPr id="7" name="Text Placeholder 6">
            <a:extLst>
              <a:ext uri="{FF2B5EF4-FFF2-40B4-BE49-F238E27FC236}">
                <a16:creationId xmlns:a16="http://schemas.microsoft.com/office/drawing/2014/main" id="{BF5AD460-0BDD-44AA-92FC-28BE568D1709}"/>
              </a:ext>
            </a:extLst>
          </p:cNvPr>
          <p:cNvSpPr>
            <a:spLocks noGrp="1"/>
          </p:cNvSpPr>
          <p:nvPr>
            <p:ph type="body" sz="quarter" idx="3"/>
          </p:nvPr>
        </p:nvSpPr>
        <p:spPr>
          <a:xfrm>
            <a:off x="1009186" y="1525470"/>
            <a:ext cx="5183188" cy="823912"/>
          </a:xfrm>
        </p:spPr>
        <p:txBody>
          <a:bodyPr/>
          <a:lstStyle/>
          <a:p>
            <a:r>
              <a:rPr lang="en-US" dirty="0"/>
              <a:t>Examples</a:t>
            </a:r>
          </a:p>
          <a:p>
            <a:endParaRPr lang="en-US" dirty="0"/>
          </a:p>
        </p:txBody>
      </p:sp>
      <p:sp>
        <p:nvSpPr>
          <p:cNvPr id="3" name="Content Placeholder 2">
            <a:extLst>
              <a:ext uri="{FF2B5EF4-FFF2-40B4-BE49-F238E27FC236}">
                <a16:creationId xmlns:a16="http://schemas.microsoft.com/office/drawing/2014/main" id="{55CDF5B6-D728-6969-076C-1F3B0618FFA5}"/>
              </a:ext>
            </a:extLst>
          </p:cNvPr>
          <p:cNvSpPr>
            <a:spLocks noGrp="1"/>
          </p:cNvSpPr>
          <p:nvPr>
            <p:ph sz="quarter" idx="4"/>
          </p:nvPr>
        </p:nvSpPr>
        <p:spPr>
          <a:xfrm>
            <a:off x="1009186" y="2028871"/>
            <a:ext cx="9879136" cy="3684588"/>
          </a:xfrm>
        </p:spPr>
        <p:txBody>
          <a:bodyPr>
            <a:normAutofit fontScale="92500" lnSpcReduction="20000"/>
          </a:bodyPr>
          <a:lstStyle/>
          <a:p>
            <a:r>
              <a:rPr lang="en-US" b="1" dirty="0"/>
              <a:t>These may include, but are not limited to:</a:t>
            </a:r>
          </a:p>
          <a:p>
            <a:pPr marL="285750" indent="-285750"/>
            <a:r>
              <a:rPr lang="en-US" dirty="0"/>
              <a:t> Federal Insurance Contributions Act (FICA) taxes. (Social Security and Medicare).</a:t>
            </a:r>
          </a:p>
          <a:p>
            <a:pPr marL="285750" indent="-285750"/>
            <a:r>
              <a:rPr lang="en-US" dirty="0"/>
              <a:t> Retirement rate paid. </a:t>
            </a:r>
          </a:p>
          <a:p>
            <a:pPr marL="285750" indent="-285750"/>
            <a:r>
              <a:rPr lang="en-US" dirty="0"/>
              <a:t> Insurance (Health, Life, Disability) rate paid.</a:t>
            </a:r>
          </a:p>
          <a:p>
            <a:pPr marL="285750" indent="-285750"/>
            <a:r>
              <a:rPr lang="en-US" dirty="0"/>
              <a:t> State Unemployment Taxes Act (SUTA). </a:t>
            </a:r>
          </a:p>
          <a:p>
            <a:pPr marL="285750" indent="-285750"/>
            <a:r>
              <a:rPr lang="en-US" dirty="0"/>
              <a:t> Workers’ compensation insurance rate paid.</a:t>
            </a:r>
          </a:p>
          <a:p>
            <a:pPr marL="285750" indent="-285750"/>
            <a:r>
              <a:rPr lang="en-US" dirty="0"/>
              <a:t> Training required to maintain certification of direct program personnel.</a:t>
            </a:r>
          </a:p>
          <a:p>
            <a:endParaRPr lang="en-US" dirty="0"/>
          </a:p>
        </p:txBody>
      </p:sp>
      <p:pic>
        <p:nvPicPr>
          <p:cNvPr id="9" name="Picture 8">
            <a:extLst>
              <a:ext uri="{FF2B5EF4-FFF2-40B4-BE49-F238E27FC236}">
                <a16:creationId xmlns:a16="http://schemas.microsoft.com/office/drawing/2014/main" id="{596A5BB4-3486-5080-5315-917F1E8B8B0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68567"/>
            <a:ext cx="12207240" cy="556343"/>
          </a:xfrm>
          <a:prstGeom prst="rect">
            <a:avLst/>
          </a:prstGeom>
        </p:spPr>
      </p:pic>
    </p:spTree>
    <p:extLst>
      <p:ext uri="{BB962C8B-B14F-4D97-AF65-F5344CB8AC3E}">
        <p14:creationId xmlns:p14="http://schemas.microsoft.com/office/powerpoint/2010/main" val="1743394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6067C68-C92C-D829-9CAC-581EACC038D9}"/>
              </a:ext>
            </a:extLst>
          </p:cNvPr>
          <p:cNvSpPr>
            <a:spLocks noGrp="1"/>
          </p:cNvSpPr>
          <p:nvPr>
            <p:ph type="body" sz="quarter" idx="10"/>
          </p:nvPr>
        </p:nvSpPr>
        <p:spPr>
          <a:xfrm>
            <a:off x="667688" y="1164697"/>
            <a:ext cx="10856624" cy="3375348"/>
          </a:xfrm>
        </p:spPr>
        <p:txBody>
          <a:bodyPr/>
          <a:lstStyle/>
          <a:p>
            <a:pPr marL="514350" indent="-514350">
              <a:buFont typeface="+mj-lt"/>
              <a:buAutoNum type="romanUcPeriod"/>
            </a:pPr>
            <a:r>
              <a:rPr lang="en-US" sz="2400" i="0" dirty="0">
                <a:solidFill>
                  <a:schemeClr val="tx1"/>
                </a:solidFill>
                <a:latin typeface="Aptos" panose="020B0004020202020204" pitchFamily="34" charset="0"/>
              </a:rPr>
              <a:t>To learn about Secretarial and CSC Funding</a:t>
            </a:r>
          </a:p>
          <a:p>
            <a:pPr marL="514350" indent="-514350">
              <a:buFont typeface="+mj-lt"/>
              <a:buAutoNum type="romanUcPeriod"/>
            </a:pPr>
            <a:r>
              <a:rPr lang="en-US" sz="2400" i="0" dirty="0">
                <a:solidFill>
                  <a:schemeClr val="tx1"/>
                </a:solidFill>
                <a:latin typeface="Aptos" panose="020B0004020202020204" pitchFamily="34" charset="0"/>
              </a:rPr>
              <a:t>Statute, Regulations, and Policy Citations</a:t>
            </a:r>
          </a:p>
          <a:p>
            <a:pPr marL="514350" indent="-514350">
              <a:buFont typeface="+mj-lt"/>
              <a:buAutoNum type="romanUcPeriod"/>
            </a:pPr>
            <a:r>
              <a:rPr lang="en-US" sz="2400" i="0" dirty="0">
                <a:solidFill>
                  <a:schemeClr val="tx1"/>
                </a:solidFill>
                <a:latin typeface="Aptos" panose="020B0004020202020204" pitchFamily="34" charset="0"/>
              </a:rPr>
              <a:t>Calculating CSC </a:t>
            </a:r>
          </a:p>
          <a:p>
            <a:pPr marL="1200150" lvl="1" indent="-514350">
              <a:buFont typeface="+mj-lt"/>
              <a:buAutoNum type="romanUcPeriod"/>
            </a:pPr>
            <a:r>
              <a:rPr lang="en-US" dirty="0">
                <a:latin typeface="Aptos" panose="020B0004020202020204" pitchFamily="34" charset="0"/>
              </a:rPr>
              <a:t>Pre-award &amp; Startup</a:t>
            </a:r>
          </a:p>
          <a:p>
            <a:pPr marL="1200150" lvl="1" indent="-514350">
              <a:buFont typeface="+mj-lt"/>
              <a:buAutoNum type="romanUcPeriod"/>
            </a:pPr>
            <a:r>
              <a:rPr lang="en-US" dirty="0">
                <a:latin typeface="Aptos" panose="020B0004020202020204" pitchFamily="34" charset="0"/>
              </a:rPr>
              <a:t>Direct and Indirect</a:t>
            </a:r>
            <a:endParaRPr lang="en-US" sz="1800" dirty="0">
              <a:latin typeface="Aptos" panose="020B0004020202020204" pitchFamily="34" charset="0"/>
            </a:endParaRPr>
          </a:p>
          <a:p>
            <a:pPr marL="1200150" lvl="1" indent="-514350">
              <a:buFont typeface="+mj-lt"/>
              <a:buAutoNum type="romanUcPeriod"/>
            </a:pPr>
            <a:r>
              <a:rPr lang="en-US" sz="2400" i="0" dirty="0">
                <a:solidFill>
                  <a:schemeClr val="tx1"/>
                </a:solidFill>
                <a:latin typeface="Aptos" panose="020B0004020202020204" pitchFamily="34" charset="0"/>
              </a:rPr>
              <a:t>Program Income</a:t>
            </a:r>
          </a:p>
          <a:p>
            <a:pPr marL="514350" indent="-514350">
              <a:buFont typeface="+mj-lt"/>
              <a:buAutoNum type="romanUcPeriod"/>
            </a:pPr>
            <a:r>
              <a:rPr lang="en-US" sz="2400" i="0" dirty="0">
                <a:solidFill>
                  <a:schemeClr val="tx1"/>
                </a:solidFill>
                <a:latin typeface="Aptos" panose="020B0004020202020204" pitchFamily="34" charset="0"/>
              </a:rPr>
              <a:t>Discussion and Q&amp;A</a:t>
            </a:r>
          </a:p>
          <a:p>
            <a:endParaRPr lang="en-US" dirty="0"/>
          </a:p>
        </p:txBody>
      </p:sp>
      <p:sp>
        <p:nvSpPr>
          <p:cNvPr id="5" name="Title 4">
            <a:extLst>
              <a:ext uri="{FF2B5EF4-FFF2-40B4-BE49-F238E27FC236}">
                <a16:creationId xmlns:a16="http://schemas.microsoft.com/office/drawing/2014/main" id="{C4B51663-C762-C4E5-453E-2E4920EB94BC}"/>
              </a:ext>
            </a:extLst>
          </p:cNvPr>
          <p:cNvSpPr>
            <a:spLocks noGrp="1"/>
          </p:cNvSpPr>
          <p:nvPr>
            <p:ph type="title"/>
          </p:nvPr>
        </p:nvSpPr>
        <p:spPr/>
        <p:txBody>
          <a:bodyPr/>
          <a:lstStyle/>
          <a:p>
            <a:r>
              <a:rPr lang="en-US" dirty="0">
                <a:solidFill>
                  <a:schemeClr val="tx2">
                    <a:lumMod val="75000"/>
                    <a:lumOff val="25000"/>
                  </a:schemeClr>
                </a:solidFill>
              </a:rPr>
              <a:t>CSC Presentation </a:t>
            </a:r>
          </a:p>
        </p:txBody>
      </p:sp>
    </p:spTree>
    <p:extLst>
      <p:ext uri="{BB962C8B-B14F-4D97-AF65-F5344CB8AC3E}">
        <p14:creationId xmlns:p14="http://schemas.microsoft.com/office/powerpoint/2010/main" val="3849633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71DE484-078A-41B7-A18E-26DEE84FC65C}"/>
              </a:ext>
            </a:extLst>
          </p:cNvPr>
          <p:cNvSpPr>
            <a:spLocks noGrp="1"/>
          </p:cNvSpPr>
          <p:nvPr>
            <p:ph type="body" sz="quarter" idx="10"/>
          </p:nvPr>
        </p:nvSpPr>
        <p:spPr>
          <a:xfrm>
            <a:off x="667688" y="1164697"/>
            <a:ext cx="10856624" cy="5111656"/>
          </a:xfrm>
        </p:spPr>
        <p:txBody>
          <a:bodyPr/>
          <a:lstStyle/>
          <a:p>
            <a:pPr marL="12700" marR="0" lvl="0" indent="0" algn="l" defTabSz="457200" rtl="0" eaLnBrk="1" fontAlgn="auto" latinLnBrk="0" hangingPunct="1">
              <a:lnSpc>
                <a:spcPct val="100000"/>
              </a:lnSpc>
              <a:spcBef>
                <a:spcPts val="100"/>
              </a:spcBef>
              <a:spcAft>
                <a:spcPts val="0"/>
              </a:spcAft>
              <a:buClrTx/>
              <a:buSzTx/>
              <a:buFontTx/>
              <a:buNone/>
              <a:tabLst>
                <a:tab pos="2654300" algn="l"/>
              </a:tabLst>
              <a:defRPr/>
            </a:pPr>
            <a:r>
              <a:rPr kumimoji="0" lang="en-US" sz="2200" b="0" i="0" u="none" strike="noStrike" kern="1200" cap="none" spc="-5"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Negotiating</a:t>
            </a:r>
            <a:r>
              <a:rPr kumimoji="0" lang="en-US" sz="2200" b="0" i="0" u="none" strike="noStrike" kern="1200" cap="none" spc="-1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sz="2200" b="0" i="0" u="none" strike="noStrike" kern="1200" cap="none" spc="-5"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DCSC </a:t>
            </a:r>
            <a:r>
              <a:rPr kumimoji="0" lang="en-US" sz="2200" b="0" i="0" u="none" strike="noStrike" kern="1200" cap="none" spc="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sz="2200" b="0" i="0" u="none" strike="noStrike" kern="1200" cap="none" spc="-5"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IHS </a:t>
            </a:r>
            <a:r>
              <a:rPr kumimoji="0" lang="en-US" sz="2200" b="0" i="0" u="none" strike="noStrike" kern="1200" cap="none" spc="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CSC</a:t>
            </a:r>
            <a:r>
              <a:rPr kumimoji="0" lang="en-US" sz="2200" b="0" i="0" u="none" strike="noStrike" kern="1200" cap="none" spc="-1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sz="2200" b="0" i="0" u="none" strike="noStrike" kern="1200" cap="none" spc="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Policy</a:t>
            </a:r>
          </a:p>
          <a:p>
            <a:pPr marL="469900" marR="0" lvl="0" indent="0" algn="l" defTabSz="457200" rtl="0" eaLnBrk="1" fontAlgn="auto" latinLnBrk="0" hangingPunct="1">
              <a:lnSpc>
                <a:spcPct val="100000"/>
              </a:lnSpc>
              <a:spcBef>
                <a:spcPts val="15"/>
              </a:spcBef>
              <a:spcAft>
                <a:spcPts val="0"/>
              </a:spcAft>
              <a:buClrTx/>
              <a:buSzTx/>
              <a:buFontTx/>
              <a:buNone/>
              <a:tabLst/>
              <a:defRPr/>
            </a:pPr>
            <a:r>
              <a:rPr kumimoji="0" lang="en-US" sz="1500" b="0" i="0" u="none" strike="noStrike" kern="1200" cap="none" spc="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o </a:t>
            </a:r>
            <a:r>
              <a:rPr kumimoji="0" lang="en-US" sz="1500" b="0" i="0" u="none" strike="noStrike" kern="1200" cap="none" spc="0" normalizeH="0" baseline="0" noProof="0" dirty="0">
                <a:ln>
                  <a:noFill/>
                </a:ln>
                <a:solidFill>
                  <a:srgbClr val="467886"/>
                </a:solidFill>
                <a:effectLst/>
                <a:uLnTx/>
                <a:uFillTx/>
                <a:latin typeface="Aptos" panose="020B000402020202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Manual</a:t>
            </a:r>
            <a:r>
              <a:rPr kumimoji="0" lang="en-US" sz="1500" b="0" i="0" u="none" strike="noStrike" kern="1200" cap="none" spc="30" normalizeH="0" baseline="0" noProof="0" dirty="0">
                <a:ln>
                  <a:noFill/>
                </a:ln>
                <a:solidFill>
                  <a:srgbClr val="467886"/>
                </a:solidFill>
                <a:effectLst/>
                <a:uLnTx/>
                <a:uFillTx/>
                <a:latin typeface="Aptos" panose="020B000402020202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 </a:t>
            </a:r>
            <a:r>
              <a:rPr kumimoji="0" lang="en-US" sz="1500" b="0" i="0" u="none" strike="noStrike" kern="1200" cap="none" spc="-5" normalizeH="0" baseline="0" noProof="0" dirty="0">
                <a:ln>
                  <a:noFill/>
                </a:ln>
                <a:solidFill>
                  <a:srgbClr val="467886"/>
                </a:solidFill>
                <a:effectLst/>
                <a:uLnTx/>
                <a:uFillTx/>
                <a:latin typeface="Aptos" panose="020B000402020202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Exhibit 6-3-G, Section </a:t>
            </a:r>
            <a:r>
              <a:rPr kumimoji="0" lang="en-US" sz="1500" b="0" i="0" u="none" strike="noStrike" kern="1200" cap="none" spc="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C</a:t>
            </a:r>
            <a:endParaRPr kumimoji="0" lang="en-US" sz="1500" b="0" i="0" u="none" strike="noStrike" kern="1200" cap="none" spc="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0000"/>
              </a:lnSpc>
              <a:spcBef>
                <a:spcPts val="35"/>
              </a:spcBef>
              <a:spcAft>
                <a:spcPts val="0"/>
              </a:spcAft>
              <a:buClrTx/>
              <a:buSzTx/>
              <a:buFontTx/>
              <a:buNone/>
              <a:tabLst/>
              <a:defRPr/>
            </a:pPr>
            <a:endParaRPr kumimoji="0" lang="en-US" sz="2250" b="0" i="0" u="none" strike="noStrike" kern="1200" cap="none" spc="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endParaRPr>
          </a:p>
          <a:p>
            <a:pPr marL="12700" marR="0" lvl="0" indent="0" algn="l" defTabSz="457200" rtl="0" eaLnBrk="1" fontAlgn="auto" latinLnBrk="0" hangingPunct="1">
              <a:lnSpc>
                <a:spcPct val="100000"/>
              </a:lnSpc>
              <a:spcBef>
                <a:spcPts val="5"/>
              </a:spcBef>
              <a:spcAft>
                <a:spcPts val="0"/>
              </a:spcAft>
              <a:buClrTx/>
              <a:buSzTx/>
              <a:buNone/>
              <a:tabLst>
                <a:tab pos="354965" algn="l"/>
                <a:tab pos="355600" algn="l"/>
              </a:tabLst>
              <a:defRPr/>
            </a:pPr>
            <a:r>
              <a:rPr kumimoji="0" lang="en-US" b="0" i="0" u="none" strike="noStrike" kern="1200" cap="none" spc="-5"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rPr>
              <a:t>	Steps:</a:t>
            </a:r>
            <a:endParaRPr kumimoji="0" lang="en-US" b="0" i="0" u="none" strike="noStrike" kern="1200" cap="none" spc="0" normalizeH="0" baseline="0" noProof="0" dirty="0">
              <a:ln>
                <a:noFill/>
              </a:ln>
              <a:solidFill>
                <a:schemeClr val="tx1"/>
              </a:solidFill>
              <a:effectLst/>
              <a:uLnTx/>
              <a:uFillTx/>
              <a:latin typeface="Aptos" panose="020B0004020202020204" pitchFamily="34" charset="0"/>
              <a:ea typeface="Calibri" panose="020F0502020204030204" pitchFamily="34" charset="0"/>
              <a:cs typeface="Calibri" panose="020F0502020204030204" pitchFamily="34" charset="0"/>
            </a:endParaRPr>
          </a:p>
          <a:p>
            <a:pPr marL="812800" marR="0" lvl="1" indent="-342900" algn="l" defTabSz="457200" rtl="0" eaLnBrk="1" fontAlgn="auto" latinLnBrk="0" hangingPunct="1">
              <a:lnSpc>
                <a:spcPct val="100000"/>
              </a:lnSpc>
              <a:spcBef>
                <a:spcPts val="15"/>
              </a:spcBef>
              <a:spcAft>
                <a:spcPts val="0"/>
              </a:spcAft>
              <a:buClrTx/>
              <a:buSzTx/>
              <a:buFontTx/>
              <a:buAutoNum type="arabicPeriod"/>
              <a:tabLst>
                <a:tab pos="812165" algn="l"/>
                <a:tab pos="812800" algn="l"/>
              </a:tabLst>
              <a:defRPr/>
            </a:pPr>
            <a:r>
              <a:rPr kumimoji="0" lang="en-US" sz="1800" b="1"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The </a:t>
            </a:r>
            <a:r>
              <a:rPr kumimoji="0" lang="en-US" sz="1800" b="1"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Tribe or Tribal Organization </a:t>
            </a:r>
            <a:r>
              <a:rPr kumimoji="0" lang="en-US" sz="1800" b="1"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must submit </a:t>
            </a:r>
            <a:r>
              <a:rPr kumimoji="0" lang="en-US" sz="1800" b="1"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a</a:t>
            </a:r>
            <a:r>
              <a:rPr kumimoji="0" lang="en-US" sz="1800" b="1" i="0" u="none" strike="noStrike" kern="1200" cap="none" spc="2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sz="1800" b="1"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proposal</a:t>
            </a:r>
            <a:endParaRPr kumimoji="0" lang="en-US" sz="1800" b="1"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1212850" marR="0" lvl="2" indent="-342900" algn="l" defTabSz="457200" rtl="0" eaLnBrk="1" fontAlgn="auto" latinLnBrk="0" hangingPunct="1">
              <a:lnSpc>
                <a:spcPct val="100000"/>
              </a:lnSpc>
              <a:spcBef>
                <a:spcPts val="0"/>
              </a:spcBef>
              <a:spcAft>
                <a:spcPts val="0"/>
              </a:spcAft>
              <a:buClrTx/>
              <a:buSzTx/>
              <a:buFont typeface="Arial"/>
              <a:buChar char="•"/>
              <a:tabLst>
                <a:tab pos="1212850" algn="l"/>
                <a:tab pos="1213485" algn="l"/>
              </a:tabLst>
              <a:defRPr/>
            </a:pP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Manual exhibit 6-3-G identifies what </a:t>
            </a:r>
            <a:r>
              <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the </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proposal should typically include.</a:t>
            </a:r>
            <a:r>
              <a:rPr kumimoji="0" lang="en-US" sz="1800" b="0" i="0" u="none" strike="noStrike" kern="1200" cap="none" spc="3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Examples:</a:t>
            </a:r>
            <a:endPar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1670050" marR="0" lvl="3" indent="-342900" algn="l" defTabSz="457200" rtl="0" eaLnBrk="1" fontAlgn="auto" latinLnBrk="0" hangingPunct="1">
              <a:lnSpc>
                <a:spcPct val="100000"/>
              </a:lnSpc>
              <a:spcBef>
                <a:spcPts val="0"/>
              </a:spcBef>
              <a:spcAft>
                <a:spcPts val="0"/>
              </a:spcAft>
              <a:buClrTx/>
              <a:buSzTx/>
              <a:buFont typeface="Courier New"/>
              <a:buChar char="o"/>
              <a:tabLst>
                <a:tab pos="1670050" algn="l"/>
                <a:tab pos="1670685" algn="l"/>
              </a:tabLst>
              <a:defRPr/>
            </a:pP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Budget</a:t>
            </a:r>
            <a:r>
              <a:rPr kumimoji="0" lang="en-US" b="0" i="0" u="none" strike="noStrike" kern="1200" cap="none" spc="-1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breakdown</a:t>
            </a:r>
            <a:endPar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1670050" marR="0" lvl="3" indent="-342900" algn="l" defTabSz="457200" rtl="0" eaLnBrk="1" fontAlgn="auto" latinLnBrk="0" hangingPunct="1">
              <a:lnSpc>
                <a:spcPct val="100000"/>
              </a:lnSpc>
              <a:spcBef>
                <a:spcPts val="0"/>
              </a:spcBef>
              <a:spcAft>
                <a:spcPts val="0"/>
              </a:spcAft>
              <a:buClrTx/>
              <a:buSzTx/>
              <a:buFont typeface="Courier New"/>
              <a:buChar char="o"/>
              <a:tabLst>
                <a:tab pos="1670050" algn="l"/>
                <a:tab pos="1670685" algn="l"/>
              </a:tabLst>
              <a:defRPr/>
            </a:pPr>
            <a:r>
              <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Full </a:t>
            </a: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Salary</a:t>
            </a:r>
            <a:r>
              <a:rPr kumimoji="0" lang="en-US" b="0" i="0" u="none" strike="noStrike" kern="1200" cap="none" spc="-2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listing</a:t>
            </a:r>
            <a:endPar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1670050" marR="0" lvl="3" indent="-342900" algn="l" defTabSz="457200" rtl="0" eaLnBrk="1" fontAlgn="auto" latinLnBrk="0" hangingPunct="1">
              <a:lnSpc>
                <a:spcPct val="100000"/>
              </a:lnSpc>
              <a:spcBef>
                <a:spcPts val="0"/>
              </a:spcBef>
              <a:spcAft>
                <a:spcPts val="0"/>
              </a:spcAft>
              <a:buClrTx/>
              <a:buSzTx/>
              <a:buFont typeface="Courier New"/>
              <a:buChar char="o"/>
              <a:tabLst>
                <a:tab pos="1670050" algn="l"/>
                <a:tab pos="1670685" algn="l"/>
              </a:tabLst>
              <a:defRPr/>
            </a:pP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Detailed fringe benefit</a:t>
            </a:r>
            <a:r>
              <a:rPr kumimoji="0" lang="en-US" b="0" i="0" u="none" strike="noStrike" kern="1200" cap="none" spc="1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breakdown</a:t>
            </a:r>
            <a:endPar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1670050" marR="507365" lvl="3" indent="-342900" algn="l" defTabSz="457200" rtl="0" eaLnBrk="1" fontAlgn="auto" latinLnBrk="0" hangingPunct="1">
              <a:lnSpc>
                <a:spcPts val="1440"/>
              </a:lnSpc>
              <a:spcBef>
                <a:spcPts val="350"/>
              </a:spcBef>
              <a:spcAft>
                <a:spcPts val="0"/>
              </a:spcAft>
              <a:buClrTx/>
              <a:buSzTx/>
              <a:buFont typeface="Courier New"/>
              <a:buChar char="o"/>
              <a:tabLst>
                <a:tab pos="1670050" algn="l"/>
                <a:tab pos="1670685" algn="l"/>
              </a:tabLst>
              <a:defRPr/>
            </a:pPr>
            <a:r>
              <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Justification for </a:t>
            </a: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costs in </a:t>
            </a:r>
            <a:r>
              <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other </a:t>
            </a: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budget categories </a:t>
            </a:r>
            <a:r>
              <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that </a:t>
            </a:r>
          </a:p>
          <a:p>
            <a:pPr marL="1327150" marR="507365" lvl="3" indent="0" algn="l" defTabSz="457200" rtl="0" eaLnBrk="1" fontAlgn="auto" latinLnBrk="0" hangingPunct="1">
              <a:lnSpc>
                <a:spcPts val="1440"/>
              </a:lnSpc>
              <a:spcBef>
                <a:spcPts val="350"/>
              </a:spcBef>
              <a:spcAft>
                <a:spcPts val="0"/>
              </a:spcAft>
              <a:buClrTx/>
              <a:buSzTx/>
              <a:buNone/>
              <a:tabLst>
                <a:tab pos="1670050" algn="l"/>
                <a:tab pos="1670685" algn="l"/>
              </a:tabLst>
              <a:defRPr/>
            </a:pPr>
            <a:r>
              <a:rPr lang="en-US" dirty="0">
                <a:latin typeface="Aptos" panose="020B0004020202020204" pitchFamily="34" charset="0"/>
                <a:ea typeface="Calibri" panose="020F0502020204030204" pitchFamily="34" charset="0"/>
                <a:cs typeface="Calibri" panose="020F0502020204030204" pitchFamily="34" charset="0"/>
              </a:rPr>
              <a:t>	</a:t>
            </a: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are being  proposed.</a:t>
            </a:r>
            <a:endPar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1212850" marR="99060" lvl="2" indent="-342900" algn="l" defTabSz="457200" rtl="0" eaLnBrk="1" fontAlgn="auto" latinLnBrk="0" hangingPunct="1">
              <a:lnSpc>
                <a:spcPct val="80000"/>
              </a:lnSpc>
              <a:spcBef>
                <a:spcPts val="370"/>
              </a:spcBef>
              <a:spcAft>
                <a:spcPts val="0"/>
              </a:spcAft>
              <a:buClrTx/>
              <a:buSzTx/>
              <a:buFont typeface="Arial"/>
              <a:buChar char="•"/>
              <a:tabLst>
                <a:tab pos="1212850" algn="l"/>
                <a:tab pos="1213485" algn="l"/>
              </a:tabLst>
              <a:defRPr/>
            </a:pP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The </a:t>
            </a:r>
            <a:r>
              <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policy </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also identifies </a:t>
            </a:r>
            <a:r>
              <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that </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in </a:t>
            </a:r>
            <a:r>
              <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the </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event </a:t>
            </a:r>
            <a:r>
              <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the </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awardee needs assistance  in preparing the proposal, IHS will provide technical</a:t>
            </a:r>
            <a:r>
              <a:rPr kumimoji="0" lang="en-US" sz="1800" b="0" i="0" u="none" strike="noStrike" kern="1200" cap="none" spc="1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assistance.</a:t>
            </a:r>
            <a:endPar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812800" marR="0" lvl="1" indent="-342900" algn="l" defTabSz="457200" rtl="0" eaLnBrk="1" fontAlgn="auto" latinLnBrk="0" hangingPunct="1">
              <a:lnSpc>
                <a:spcPct val="100000"/>
              </a:lnSpc>
              <a:spcBef>
                <a:spcPts val="0"/>
              </a:spcBef>
              <a:spcAft>
                <a:spcPts val="0"/>
              </a:spcAft>
              <a:buClrTx/>
              <a:buSzTx/>
              <a:buFontTx/>
              <a:buAutoNum type="arabicPeriod"/>
              <a:tabLst>
                <a:tab pos="812165" algn="l"/>
                <a:tab pos="812800" algn="l"/>
              </a:tabLst>
              <a:defRPr/>
            </a:pPr>
            <a:r>
              <a:rPr kumimoji="0" lang="en-US" sz="1800" b="1"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The IHS verifies </a:t>
            </a:r>
            <a:r>
              <a:rPr kumimoji="0" lang="en-US" sz="1800" b="1"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the amounts </a:t>
            </a:r>
            <a:r>
              <a:rPr kumimoji="0" lang="en-US" sz="1800" b="1"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in </a:t>
            </a:r>
            <a:r>
              <a:rPr kumimoji="0" lang="en-US" sz="1800" b="1"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the </a:t>
            </a:r>
            <a:r>
              <a:rPr kumimoji="0" lang="en-US" sz="1800" b="1"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proposal</a:t>
            </a:r>
            <a:endParaRPr kumimoji="0" lang="en-US" sz="1800" b="1"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1155700" marR="0" lvl="2" indent="-228600" algn="l" defTabSz="457200" rtl="0" eaLnBrk="1" fontAlgn="auto" latinLnBrk="0" hangingPunct="1">
              <a:lnSpc>
                <a:spcPct val="100000"/>
              </a:lnSpc>
              <a:spcBef>
                <a:spcPts val="0"/>
              </a:spcBef>
              <a:spcAft>
                <a:spcPts val="0"/>
              </a:spcAft>
              <a:buClrTx/>
              <a:buSzTx/>
              <a:buFont typeface="Arial"/>
              <a:buChar char="•"/>
              <a:tabLst>
                <a:tab pos="1155065" algn="l"/>
                <a:tab pos="1155700" algn="l"/>
              </a:tabLst>
              <a:defRPr/>
            </a:pP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Reasonableness</a:t>
            </a:r>
            <a:endPar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1155700" marR="0" lvl="2" indent="-228600" algn="l" defTabSz="457200" rtl="0" eaLnBrk="1" fontAlgn="auto" latinLnBrk="0" hangingPunct="1">
              <a:lnSpc>
                <a:spcPct val="100000"/>
              </a:lnSpc>
              <a:spcBef>
                <a:spcPts val="0"/>
              </a:spcBef>
              <a:spcAft>
                <a:spcPts val="0"/>
              </a:spcAft>
              <a:buClrTx/>
              <a:buSzTx/>
              <a:buFont typeface="Arial"/>
              <a:buChar char="•"/>
              <a:tabLst>
                <a:tab pos="1155065" algn="l"/>
                <a:tab pos="1155700" algn="l"/>
              </a:tabLst>
              <a:defRPr/>
            </a:pP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Verify fringe </a:t>
            </a:r>
            <a:r>
              <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rates that </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are</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sz="1800"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identified</a:t>
            </a:r>
            <a:endParaRPr kumimoji="0" lang="en-US" sz="1800"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pPr marL="1612900" marR="0" lvl="3" indent="-228600" algn="l" defTabSz="457200" rtl="0" eaLnBrk="1" fontAlgn="auto" latinLnBrk="0" hangingPunct="1">
              <a:lnSpc>
                <a:spcPct val="100000"/>
              </a:lnSpc>
              <a:spcBef>
                <a:spcPts val="0"/>
              </a:spcBef>
              <a:spcAft>
                <a:spcPts val="0"/>
              </a:spcAft>
              <a:buClrTx/>
              <a:buSzTx/>
              <a:buFont typeface="Courier New"/>
              <a:buChar char="o"/>
              <a:tabLst>
                <a:tab pos="1613535" algn="l"/>
              </a:tabLst>
              <a:defRPr/>
            </a:pPr>
            <a:r>
              <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May require requesting </a:t>
            </a: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further documentation from</a:t>
            </a:r>
            <a:r>
              <a:rPr kumimoji="0" lang="en-US" b="0" i="0" u="none" strike="noStrike" kern="1200" cap="none" spc="2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 </a:t>
            </a:r>
            <a:r>
              <a:rPr kumimoji="0" lang="en-US" b="0" i="0" u="none" strike="noStrike" kern="1200" cap="none" spc="-5"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rPr>
              <a:t>Tribe</a:t>
            </a:r>
            <a:endParaRPr kumimoji="0" lang="en-US" b="0" i="0" u="none" strike="noStrike" kern="1200" cap="none" spc="0" normalizeH="0" baseline="0" noProof="0" dirty="0">
              <a:ln>
                <a:noFill/>
              </a:ln>
              <a:effectLst/>
              <a:uLnTx/>
              <a:uFillTx/>
              <a:latin typeface="Aptos" panose="020B0004020202020204" pitchFamily="34" charset="0"/>
              <a:ea typeface="Calibri" panose="020F0502020204030204" pitchFamily="34" charset="0"/>
              <a:cs typeface="Calibri" panose="020F0502020204030204" pitchFamily="34" charset="0"/>
            </a:endParaRPr>
          </a:p>
          <a:p>
            <a:endParaRPr lang="en-US" dirty="0"/>
          </a:p>
        </p:txBody>
      </p:sp>
      <p:sp>
        <p:nvSpPr>
          <p:cNvPr id="3" name="Title 2">
            <a:extLst>
              <a:ext uri="{FF2B5EF4-FFF2-40B4-BE49-F238E27FC236}">
                <a16:creationId xmlns:a16="http://schemas.microsoft.com/office/drawing/2014/main" id="{B0E7A86E-73B2-4AC7-A514-B9654D9F64DF}"/>
              </a:ext>
            </a:extLst>
          </p:cNvPr>
          <p:cNvSpPr>
            <a:spLocks noGrp="1"/>
          </p:cNvSpPr>
          <p:nvPr>
            <p:ph type="title"/>
          </p:nvPr>
        </p:nvSpPr>
        <p:spPr/>
        <p:txBody>
          <a:bodyPr/>
          <a:lstStyle/>
          <a:p>
            <a:r>
              <a:rPr lang="en-US" dirty="0">
                <a:solidFill>
                  <a:schemeClr val="tx2">
                    <a:lumMod val="75000"/>
                    <a:lumOff val="25000"/>
                  </a:schemeClr>
                </a:solidFill>
              </a:rPr>
              <a:t>Negotiating &amp; Calculating DCSC</a:t>
            </a:r>
          </a:p>
        </p:txBody>
      </p:sp>
    </p:spTree>
    <p:extLst>
      <p:ext uri="{BB962C8B-B14F-4D97-AF65-F5344CB8AC3E}">
        <p14:creationId xmlns:p14="http://schemas.microsoft.com/office/powerpoint/2010/main" val="3544069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97280" y="432262"/>
            <a:ext cx="9368444" cy="1255225"/>
          </a:xfrm>
        </p:spPr>
        <p:txBody>
          <a:bodyPr>
            <a:normAutofit/>
          </a:bodyPr>
          <a:lstStyle/>
          <a:p>
            <a:r>
              <a:rPr lang="en-US" dirty="0">
                <a:solidFill>
                  <a:schemeClr val="tx2">
                    <a:lumMod val="75000"/>
                    <a:lumOff val="25000"/>
                  </a:schemeClr>
                </a:solidFill>
              </a:rPr>
              <a:t>Indirect Cost Rates Cognizant Agency</a:t>
            </a:r>
          </a:p>
        </p:txBody>
      </p:sp>
      <p:pic>
        <p:nvPicPr>
          <p:cNvPr id="10" name="Picture 9"/>
          <p:cNvPicPr>
            <a:picLocks noChangeAspect="1"/>
          </p:cNvPicPr>
          <p:nvPr/>
        </p:nvPicPr>
        <p:blipFill>
          <a:blip r:embed="rId2"/>
          <a:stretch>
            <a:fillRect/>
          </a:stretch>
        </p:blipFill>
        <p:spPr>
          <a:xfrm>
            <a:off x="1203960" y="1816771"/>
            <a:ext cx="4724400" cy="714375"/>
          </a:xfrm>
          <a:prstGeom prst="rect">
            <a:avLst/>
          </a:prstGeom>
        </p:spPr>
      </p:pic>
      <p:sp>
        <p:nvSpPr>
          <p:cNvPr id="6" name="Text Placeholder 5"/>
          <p:cNvSpPr>
            <a:spLocks noGrp="1"/>
          </p:cNvSpPr>
          <p:nvPr>
            <p:ph type="body" idx="1"/>
          </p:nvPr>
        </p:nvSpPr>
        <p:spPr/>
        <p:txBody>
          <a:bodyPr>
            <a:normAutofit/>
          </a:bodyPr>
          <a:lstStyle/>
          <a:p>
            <a:r>
              <a:rPr lang="en-US" sz="800" dirty="0"/>
              <a:t>DOI</a:t>
            </a:r>
          </a:p>
        </p:txBody>
      </p:sp>
      <p:pic>
        <p:nvPicPr>
          <p:cNvPr id="12" name="Content Placeholder 11"/>
          <p:cNvPicPr>
            <a:picLocks noGrp="1" noChangeAspect="1"/>
          </p:cNvPicPr>
          <p:nvPr>
            <p:ph sz="half" idx="2"/>
          </p:nvPr>
        </p:nvPicPr>
        <p:blipFill>
          <a:blip r:embed="rId3"/>
          <a:stretch>
            <a:fillRect/>
          </a:stretch>
        </p:blipFill>
        <p:spPr>
          <a:xfrm>
            <a:off x="1047145" y="2751513"/>
            <a:ext cx="4938712" cy="2427051"/>
          </a:xfrm>
          <a:prstGeom prst="rect">
            <a:avLst/>
          </a:prstGeom>
        </p:spPr>
      </p:pic>
      <p:sp>
        <p:nvSpPr>
          <p:cNvPr id="9" name="Content Placeholder 8"/>
          <p:cNvSpPr>
            <a:spLocks noGrp="1"/>
          </p:cNvSpPr>
          <p:nvPr>
            <p:ph sz="quarter" idx="4"/>
          </p:nvPr>
        </p:nvSpPr>
        <p:spPr>
          <a:xfrm>
            <a:off x="6217920" y="2582334"/>
            <a:ext cx="4937760" cy="3161761"/>
          </a:xfrm>
        </p:spPr>
        <p:txBody>
          <a:bodyPr>
            <a:normAutofit fontScale="25000" lnSpcReduction="20000"/>
          </a:bodyPr>
          <a:lstStyle/>
          <a:p>
            <a:r>
              <a:rPr lang="en-US" b="1" dirty="0"/>
              <a:t>Indirect Cost Negotiations Contact Us</a:t>
            </a:r>
          </a:p>
          <a:p>
            <a:r>
              <a:rPr lang="en-US" b="1" dirty="0"/>
              <a:t>Western Field Office</a:t>
            </a:r>
          </a:p>
          <a:p>
            <a:r>
              <a:rPr lang="en-US" dirty="0"/>
              <a:t>San Francisco, CA</a:t>
            </a:r>
            <a:br>
              <a:rPr lang="en-US" dirty="0"/>
            </a:br>
            <a:r>
              <a:rPr lang="en-US" dirty="0">
                <a:hlinkClick r:id="rId4"/>
              </a:rPr>
              <a:t>CAS-SF@psc.hhs.gov</a:t>
            </a:r>
            <a:br>
              <a:rPr lang="en-US" dirty="0"/>
            </a:br>
            <a:r>
              <a:rPr lang="en-US" dirty="0"/>
              <a:t>(415) 437-7820</a:t>
            </a:r>
          </a:p>
          <a:p>
            <a:r>
              <a:rPr lang="en-US" b="1" dirty="0"/>
              <a:t>Colleges and Universities, Hospitals and Nonprofit Organizations</a:t>
            </a:r>
          </a:p>
          <a:p>
            <a:r>
              <a:rPr lang="en-US" dirty="0"/>
              <a:t>U.S. States and Territories:  Alaska, Arizona, California, Colorado, Hawaii, Idaho, Montana, Nevada, North Dakota, Oregon, South Dakota, Utah, Washington, Wyoming, American Samoa, Guam, and Northern Mariana Islands</a:t>
            </a:r>
          </a:p>
          <a:p>
            <a:r>
              <a:rPr lang="en-US" dirty="0"/>
              <a:t>Lucy Siow</a:t>
            </a:r>
            <a:br>
              <a:rPr lang="en-US" dirty="0"/>
            </a:br>
            <a:r>
              <a:rPr lang="en-US" dirty="0"/>
              <a:t>Branch Chief</a:t>
            </a:r>
            <a:br>
              <a:rPr lang="en-US" dirty="0"/>
            </a:br>
            <a:r>
              <a:rPr lang="en-US" dirty="0">
                <a:hlinkClick r:id="rId5"/>
              </a:rPr>
              <a:t>lucy.siow@psc.hhs.gov</a:t>
            </a:r>
            <a:br>
              <a:rPr lang="en-US" dirty="0"/>
            </a:br>
            <a:r>
              <a:rPr lang="en-US" dirty="0"/>
              <a:t>(301) 492-4891</a:t>
            </a:r>
          </a:p>
          <a:p>
            <a:r>
              <a:rPr lang="en-US" b="1" dirty="0"/>
              <a:t>State, Local and Tribal Governments</a:t>
            </a:r>
          </a:p>
          <a:p>
            <a:r>
              <a:rPr lang="en-US" dirty="0"/>
              <a:t>U.S. States and Territories:  Alabama, Alaska, Arizona, California, Colorado, Georgia, Hawaii, Iowa, Kentucky, Maryland, Mississippi, Nebraska, New Mexico, North Carolina, North Dakota, Oregon, South Carolina, South Dakota, Utah, Washington, American Samoa, District of Columbia, Guam, and Northern Mariana Islands</a:t>
            </a:r>
          </a:p>
          <a:p>
            <a:r>
              <a:rPr lang="en-US" dirty="0"/>
              <a:t>Cora Coleman</a:t>
            </a:r>
            <a:br>
              <a:rPr lang="en-US" dirty="0"/>
            </a:br>
            <a:r>
              <a:rPr lang="en-US" dirty="0"/>
              <a:t>Branch Chief</a:t>
            </a:r>
            <a:br>
              <a:rPr lang="en-US" dirty="0"/>
            </a:br>
            <a:r>
              <a:rPr lang="en-US" dirty="0">
                <a:hlinkClick r:id="rId6"/>
              </a:rPr>
              <a:t>cora.coleman@psc.hhs.gov</a:t>
            </a:r>
            <a:br>
              <a:rPr lang="en-US" dirty="0"/>
            </a:br>
            <a:r>
              <a:rPr lang="en-US" dirty="0"/>
              <a:t>(415) 437-7821</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CFB582AC-5695-48DB-B28C-201892CC33C9}" type="slidenum">
              <a:rPr lang="en-US" smtClean="0"/>
              <a:t>21</a:t>
            </a:fld>
            <a:endParaRPr lang="en-US" dirty="0"/>
          </a:p>
        </p:txBody>
      </p:sp>
      <p:sp>
        <p:nvSpPr>
          <p:cNvPr id="15" name="Rectangle 14"/>
          <p:cNvSpPr/>
          <p:nvPr/>
        </p:nvSpPr>
        <p:spPr>
          <a:xfrm>
            <a:off x="379614" y="5347743"/>
            <a:ext cx="5655426" cy="646331"/>
          </a:xfrm>
          <a:prstGeom prst="rect">
            <a:avLst/>
          </a:prstGeom>
        </p:spPr>
        <p:txBody>
          <a:bodyPr wrap="square">
            <a:spAutoFit/>
          </a:bodyPr>
          <a:lstStyle/>
          <a:p>
            <a:r>
              <a:rPr lang="en-US" dirty="0">
                <a:hlinkClick r:id="rId7"/>
              </a:rPr>
              <a:t>Indirect Cost Rate Negotiation Services | IBC Customer Central (doi.gov)</a:t>
            </a:r>
            <a:endParaRPr lang="en-US" dirty="0"/>
          </a:p>
        </p:txBody>
      </p:sp>
      <p:pic>
        <p:nvPicPr>
          <p:cNvPr id="17" name="Picture 16"/>
          <p:cNvPicPr>
            <a:picLocks noChangeAspect="1"/>
          </p:cNvPicPr>
          <p:nvPr/>
        </p:nvPicPr>
        <p:blipFill>
          <a:blip r:embed="rId8"/>
          <a:stretch>
            <a:fillRect/>
          </a:stretch>
        </p:blipFill>
        <p:spPr>
          <a:xfrm>
            <a:off x="6384175" y="1820865"/>
            <a:ext cx="4430683" cy="822960"/>
          </a:xfrm>
          <a:prstGeom prst="rect">
            <a:avLst/>
          </a:prstGeom>
        </p:spPr>
      </p:pic>
      <p:sp>
        <p:nvSpPr>
          <p:cNvPr id="16" name="AutoShape 2" descr="HHS.gov"/>
          <p:cNvSpPr>
            <a:spLocks noGrp="1" noChangeAspect="1" noChangeArrowheads="1"/>
          </p:cNvSpPr>
          <p:nvPr>
            <p:ph type="body" sz="quarter" idx="3"/>
          </p:nvPr>
        </p:nvSpPr>
        <p:spPr bwMode="auto">
          <a:xfrm>
            <a:off x="6217920" y="1846052"/>
            <a:ext cx="4937760" cy="60699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rmAutofit/>
          </a:bodyPr>
          <a:lstStyle/>
          <a:p>
            <a:r>
              <a:rPr lang="en-US" sz="800" dirty="0"/>
              <a:t>HHS</a:t>
            </a:r>
          </a:p>
        </p:txBody>
      </p:sp>
      <p:pic>
        <p:nvPicPr>
          <p:cNvPr id="3" name="Picture 2">
            <a:extLst>
              <a:ext uri="{FF2B5EF4-FFF2-40B4-BE49-F238E27FC236}">
                <a16:creationId xmlns:a16="http://schemas.microsoft.com/office/drawing/2014/main" id="{DA47B118-5AFC-3D2C-D349-AD9831243D5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6268567"/>
            <a:ext cx="12207240" cy="556343"/>
          </a:xfrm>
          <a:prstGeom prst="rect">
            <a:avLst/>
          </a:prstGeom>
        </p:spPr>
      </p:pic>
    </p:spTree>
    <p:extLst>
      <p:ext uri="{BB962C8B-B14F-4D97-AF65-F5344CB8AC3E}">
        <p14:creationId xmlns:p14="http://schemas.microsoft.com/office/powerpoint/2010/main" val="2031626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lumMod val="75000"/>
                  </a:schemeClr>
                </a:solidFill>
                <a:latin typeface="+mn-lt"/>
              </a:rPr>
              <a:t>Indirect Cost Rates </a:t>
            </a:r>
          </a:p>
        </p:txBody>
      </p:sp>
      <p:sp>
        <p:nvSpPr>
          <p:cNvPr id="8" name="Content Placeholder 7"/>
          <p:cNvSpPr>
            <a:spLocks noGrp="1"/>
          </p:cNvSpPr>
          <p:nvPr>
            <p:ph idx="1"/>
          </p:nvPr>
        </p:nvSpPr>
        <p:spPr/>
        <p:txBody>
          <a:bodyPr/>
          <a:lstStyle/>
          <a:p>
            <a:r>
              <a:rPr lang="en-US" dirty="0"/>
              <a:t>Special Considerations for States, Local Governments and Indian Tribes</a:t>
            </a:r>
          </a:p>
          <a:p>
            <a:r>
              <a:rPr lang="en-US" b="1" dirty="0"/>
              <a:t>2 CFR Part 200 Uniform Administrative Requirements, Cost Principles, and Audit</a:t>
            </a:r>
          </a:p>
          <a:p>
            <a:r>
              <a:rPr lang="en-US" b="1" dirty="0"/>
              <a:t>§ 200.416 </a:t>
            </a:r>
            <a:r>
              <a:rPr lang="en-US" dirty="0"/>
              <a:t>Cost allocation plans and indirect cost proposals.</a:t>
            </a:r>
          </a:p>
        </p:txBody>
      </p:sp>
      <p:sp>
        <p:nvSpPr>
          <p:cNvPr id="5" name="Slide Number Placeholder 4"/>
          <p:cNvSpPr>
            <a:spLocks noGrp="1"/>
          </p:cNvSpPr>
          <p:nvPr>
            <p:ph type="sldNum" sz="quarter" idx="12"/>
          </p:nvPr>
        </p:nvSpPr>
        <p:spPr/>
        <p:txBody>
          <a:bodyPr/>
          <a:lstStyle/>
          <a:p>
            <a:fld id="{CFB582AC-5695-48DB-B28C-201892CC33C9}" type="slidenum">
              <a:rPr lang="en-US" smtClean="0"/>
              <a:t>22</a:t>
            </a:fld>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68567"/>
            <a:ext cx="12207240" cy="556343"/>
          </a:xfrm>
          <a:prstGeom prst="rect">
            <a:avLst/>
          </a:prstGeom>
        </p:spPr>
      </p:pic>
    </p:spTree>
    <p:extLst>
      <p:ext uri="{BB962C8B-B14F-4D97-AF65-F5344CB8AC3E}">
        <p14:creationId xmlns:p14="http://schemas.microsoft.com/office/powerpoint/2010/main" val="1390557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5"/>
            <a:ext cx="10058400" cy="929800"/>
          </a:xfrm>
        </p:spPr>
        <p:txBody>
          <a:bodyPr>
            <a:normAutofit fontScale="90000"/>
          </a:bodyPr>
          <a:lstStyle/>
          <a:p>
            <a:br>
              <a:rPr lang="en-US" dirty="0"/>
            </a:br>
            <a:br>
              <a:rPr lang="en-US" dirty="0"/>
            </a:br>
            <a:br>
              <a:rPr lang="en-US" dirty="0"/>
            </a:br>
            <a:br>
              <a:rPr lang="en-US" dirty="0"/>
            </a:br>
            <a:br>
              <a:rPr lang="en-US" dirty="0"/>
            </a:br>
            <a:r>
              <a:rPr lang="en-US" dirty="0">
                <a:solidFill>
                  <a:schemeClr val="accent1">
                    <a:lumMod val="75000"/>
                  </a:schemeClr>
                </a:solidFill>
              </a:rPr>
              <a:t>Indirect Cost Rate Types</a:t>
            </a:r>
            <a:br>
              <a:rPr lang="en-US" dirty="0"/>
            </a:br>
            <a:br>
              <a:rPr lang="en-US" dirty="0"/>
            </a:br>
            <a:br>
              <a:rPr lang="en-US" dirty="0"/>
            </a:br>
            <a:br>
              <a:rPr lang="en-US" dirty="0"/>
            </a:br>
            <a:br>
              <a:rPr lang="en-US" dirty="0"/>
            </a:br>
            <a:endParaRPr lang="en-US" sz="5300" dirty="0"/>
          </a:p>
        </p:txBody>
      </p:sp>
      <p:sp>
        <p:nvSpPr>
          <p:cNvPr id="3" name="Content Placeholder 2"/>
          <p:cNvSpPr>
            <a:spLocks noGrp="1"/>
          </p:cNvSpPr>
          <p:nvPr>
            <p:ph idx="1"/>
          </p:nvPr>
        </p:nvSpPr>
        <p:spPr>
          <a:xfrm>
            <a:off x="1572322" y="1216405"/>
            <a:ext cx="9152442" cy="4037967"/>
          </a:xfrm>
        </p:spPr>
        <p:txBody>
          <a:bodyPr>
            <a:normAutofit/>
          </a:bodyPr>
          <a:lstStyle/>
          <a:p>
            <a:pPr marL="0" indent="0">
              <a:buNone/>
            </a:pPr>
            <a:r>
              <a:rPr lang="en-US" sz="1600" dirty="0"/>
              <a:t>Rate Type:</a:t>
            </a:r>
          </a:p>
          <a:p>
            <a:pPr marL="342900" indent="-342900">
              <a:buFont typeface="+mj-lt"/>
              <a:buAutoNum type="arabicPeriod"/>
            </a:pPr>
            <a:r>
              <a:rPr lang="en-US" sz="1600" b="1" dirty="0"/>
              <a:t>Fixed Carryforward Rate</a:t>
            </a:r>
            <a:r>
              <a:rPr lang="en-US" sz="1600" dirty="0"/>
              <a:t>: The fixed carryforward rate is based on an estimate of the costs that will be incurred during the period for which the rate applies. When the actual costs for such period have been determined, an adjustment will be made to the rate for a future period, if necessary, to compensate for the difference between the costs used to establish the fixed rate and the actual costs.</a:t>
            </a:r>
          </a:p>
          <a:p>
            <a:pPr marL="342900" indent="-342900">
              <a:buFont typeface="+mj-lt"/>
              <a:buAutoNum type="arabicPeriod"/>
            </a:pPr>
            <a:r>
              <a:rPr lang="en-US" sz="1600" b="1" dirty="0"/>
              <a:t>Provisional/Final Rate</a:t>
            </a:r>
            <a:r>
              <a:rPr lang="en-US" sz="1600" dirty="0"/>
              <a:t>: Within six (6) months after year end, a final indirect cost rate proposal must be submitted based on actual costs. Billings and charges to contracts and grants must be adjusted if the final rate varies from the provisional rate. If the final rate is greater than the provisional rate and there are no funds available to cover the additional indirect costs, the organization may not recover all indirect costs. Conversely, if the final rate is less than the provisional rate, the organization will be required to pay back the difference to the funding agency.</a:t>
            </a:r>
          </a:p>
          <a:p>
            <a:pPr marL="342900" indent="-342900">
              <a:lnSpc>
                <a:spcPct val="100000"/>
              </a:lnSpc>
              <a:buFont typeface="+mj-lt"/>
              <a:buAutoNum type="arabicPeriod"/>
            </a:pPr>
            <a:r>
              <a:rPr lang="en-US" sz="1600" b="1" dirty="0"/>
              <a:t>Predetermined Rate: </a:t>
            </a:r>
            <a:r>
              <a:rPr lang="en-US" sz="1600" dirty="0"/>
              <a:t>A predetermined rate is an indirect cost rate applicable to a specified current or future period, usually the organization's fiscal year. The rate is based on an estimate of the costs to be incurred during the period.  A predetermined rate is not subject to adjustment.</a:t>
            </a:r>
          </a:p>
        </p:txBody>
      </p:sp>
      <p:sp>
        <p:nvSpPr>
          <p:cNvPr id="4" name="Slide Number Placeholder 3"/>
          <p:cNvSpPr>
            <a:spLocks noGrp="1"/>
          </p:cNvSpPr>
          <p:nvPr>
            <p:ph type="sldNum" sz="quarter" idx="12"/>
          </p:nvPr>
        </p:nvSpPr>
        <p:spPr/>
        <p:txBody>
          <a:bodyPr/>
          <a:lstStyle/>
          <a:p>
            <a:fld id="{CFB582AC-5695-48DB-B28C-201892CC33C9}" type="slidenum">
              <a:rPr lang="en-US" smtClean="0"/>
              <a:t>23</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68567"/>
            <a:ext cx="12207240" cy="556343"/>
          </a:xfrm>
          <a:prstGeom prst="rect">
            <a:avLst/>
          </a:prstGeom>
        </p:spPr>
      </p:pic>
    </p:spTree>
    <p:extLst>
      <p:ext uri="{BB962C8B-B14F-4D97-AF65-F5344CB8AC3E}">
        <p14:creationId xmlns:p14="http://schemas.microsoft.com/office/powerpoint/2010/main" val="657942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3C0F1-E101-4D9A-E855-6D5E4813B89C}"/>
              </a:ext>
            </a:extLst>
          </p:cNvPr>
          <p:cNvSpPr>
            <a:spLocks noGrp="1"/>
          </p:cNvSpPr>
          <p:nvPr>
            <p:ph type="title"/>
          </p:nvPr>
        </p:nvSpPr>
        <p:spPr/>
        <p:txBody>
          <a:bodyPr/>
          <a:lstStyle/>
          <a:p>
            <a:r>
              <a:rPr lang="en-US" dirty="0">
                <a:solidFill>
                  <a:schemeClr val="accent1">
                    <a:lumMod val="75000"/>
                  </a:schemeClr>
                </a:solidFill>
              </a:rPr>
              <a:t>Negotiating Indirect-Type Costs</a:t>
            </a:r>
          </a:p>
        </p:txBody>
      </p:sp>
      <p:sp>
        <p:nvSpPr>
          <p:cNvPr id="3" name="Content Placeholder 2">
            <a:extLst>
              <a:ext uri="{FF2B5EF4-FFF2-40B4-BE49-F238E27FC236}">
                <a16:creationId xmlns:a16="http://schemas.microsoft.com/office/drawing/2014/main" id="{A2C4416A-7918-811E-1479-E0AF0DF6E517}"/>
              </a:ext>
            </a:extLst>
          </p:cNvPr>
          <p:cNvSpPr>
            <a:spLocks noGrp="1"/>
          </p:cNvSpPr>
          <p:nvPr>
            <p:ph idx="1"/>
          </p:nvPr>
        </p:nvSpPr>
        <p:spPr/>
        <p:txBody>
          <a:bodyPr>
            <a:normAutofit/>
          </a:bodyPr>
          <a:lstStyle/>
          <a:p>
            <a:pPr marL="0" indent="0">
              <a:buNone/>
            </a:pPr>
            <a:r>
              <a:rPr lang="en-US" dirty="0"/>
              <a:t>IHS CSC Policy </a:t>
            </a:r>
          </a:p>
          <a:p>
            <a:r>
              <a:rPr lang="en-US" dirty="0"/>
              <a:t>A lump sum amount for “indirect-type costs” may be negotiated with awardees that do not have negotiated indirect cost rate agreements with their cognizant agency or that request such a negotiation even if they have a negotiated rate.  Categories of costs often considered “overhead” or “indirect-type” are generally in the categories of:</a:t>
            </a:r>
          </a:p>
          <a:p>
            <a:pPr lvl="1"/>
            <a:r>
              <a:rPr lang="en-US" dirty="0"/>
              <a:t>Management and administration; </a:t>
            </a:r>
          </a:p>
          <a:p>
            <a:pPr lvl="1"/>
            <a:r>
              <a:rPr lang="en-US" dirty="0"/>
              <a:t>Facilities and Facilities equipment; and</a:t>
            </a:r>
          </a:p>
          <a:p>
            <a:pPr lvl="1"/>
            <a:r>
              <a:rPr lang="en-US" dirty="0"/>
              <a:t>General Services and Expenses. </a:t>
            </a:r>
          </a:p>
          <a:p>
            <a:endParaRPr lang="en-US" dirty="0"/>
          </a:p>
        </p:txBody>
      </p:sp>
    </p:spTree>
    <p:extLst>
      <p:ext uri="{BB962C8B-B14F-4D97-AF65-F5344CB8AC3E}">
        <p14:creationId xmlns:p14="http://schemas.microsoft.com/office/powerpoint/2010/main" val="16453655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566E23D2-DB8C-056D-BDD7-862207E7643B}"/>
              </a:ext>
            </a:extLst>
          </p:cNvPr>
          <p:cNvSpPr>
            <a:spLocks noGrp="1"/>
          </p:cNvSpPr>
          <p:nvPr>
            <p:ph type="body" sz="quarter" idx="11"/>
          </p:nvPr>
        </p:nvSpPr>
        <p:spPr>
          <a:xfrm>
            <a:off x="667688" y="1147763"/>
            <a:ext cx="7947478" cy="3354765"/>
          </a:xfrm>
        </p:spPr>
        <p:txBody>
          <a:bodyPr/>
          <a:lstStyle/>
          <a:p>
            <a:r>
              <a:rPr lang="en-US" sz="1800" b="1" i="0" dirty="0">
                <a:solidFill>
                  <a:schemeClr val="tx1"/>
                </a:solidFill>
              </a:rPr>
              <a:t>The accumulated direct costs (normally either total direct salaries and wages or total direct costs exclusive of any extraordinary or distorting expenditures) used to distribute IDC to individual Federal awards. </a:t>
            </a:r>
          </a:p>
          <a:p>
            <a:r>
              <a:rPr lang="en-US" sz="1800" b="1" i="0" dirty="0">
                <a:solidFill>
                  <a:schemeClr val="tx1"/>
                </a:solidFill>
              </a:rPr>
              <a:t>The direct cost base for each year is determined by a negotiation between each awardee and its cognizant Federal agency. </a:t>
            </a:r>
          </a:p>
          <a:p>
            <a:pPr marL="342900" indent="-342900">
              <a:buFont typeface="Arial" panose="020B0604020202020204" pitchFamily="34" charset="0"/>
              <a:buChar char="•"/>
            </a:pPr>
            <a:r>
              <a:rPr lang="en-US" sz="1800" b="0" i="0" dirty="0">
                <a:solidFill>
                  <a:schemeClr val="tx1"/>
                </a:solidFill>
              </a:rPr>
              <a:t>Salaries and Fringe</a:t>
            </a:r>
          </a:p>
          <a:p>
            <a:pPr marL="285750" indent="-285750">
              <a:buFont typeface="Arial" panose="020B0604020202020204" pitchFamily="34" charset="0"/>
              <a:buChar char="•"/>
            </a:pPr>
            <a:r>
              <a:rPr lang="en-US" sz="1800" b="0" i="0" dirty="0">
                <a:solidFill>
                  <a:schemeClr val="tx1"/>
                </a:solidFill>
              </a:rPr>
              <a:t> Salaries Only</a:t>
            </a:r>
          </a:p>
          <a:p>
            <a:pPr marL="285750" indent="-285750">
              <a:buFont typeface="Arial" panose="020B0604020202020204" pitchFamily="34" charset="0"/>
              <a:buChar char="•"/>
            </a:pPr>
            <a:r>
              <a:rPr lang="en-US" sz="1800" b="0" i="0" dirty="0">
                <a:solidFill>
                  <a:schemeClr val="tx1"/>
                </a:solidFill>
              </a:rPr>
              <a:t> Total Direct Costs less Passthroughs</a:t>
            </a:r>
          </a:p>
          <a:p>
            <a:pPr marL="285750" indent="-285750">
              <a:buFont typeface="Arial" panose="020B0604020202020204" pitchFamily="34" charset="0"/>
              <a:buChar char="•"/>
            </a:pPr>
            <a:r>
              <a:rPr lang="en-US" sz="1800" b="0" i="0" dirty="0">
                <a:solidFill>
                  <a:schemeClr val="tx1"/>
                </a:solidFill>
              </a:rPr>
              <a:t> Modified Total Direct Costs Less Passthroughs</a:t>
            </a:r>
          </a:p>
          <a:p>
            <a:endParaRPr lang="en-US" dirty="0"/>
          </a:p>
        </p:txBody>
      </p:sp>
      <p:sp>
        <p:nvSpPr>
          <p:cNvPr id="6" name="Title 5">
            <a:extLst>
              <a:ext uri="{FF2B5EF4-FFF2-40B4-BE49-F238E27FC236}">
                <a16:creationId xmlns:a16="http://schemas.microsoft.com/office/drawing/2014/main" id="{9E3F4807-A37A-4EAE-A19C-45F387E3D398}"/>
              </a:ext>
            </a:extLst>
          </p:cNvPr>
          <p:cNvSpPr>
            <a:spLocks noGrp="1"/>
          </p:cNvSpPr>
          <p:nvPr>
            <p:ph type="title"/>
          </p:nvPr>
        </p:nvSpPr>
        <p:spPr/>
        <p:txBody>
          <a:bodyPr/>
          <a:lstStyle/>
          <a:p>
            <a:r>
              <a:rPr lang="en-US" sz="4400" dirty="0">
                <a:solidFill>
                  <a:schemeClr val="accent1">
                    <a:lumMod val="75000"/>
                  </a:schemeClr>
                </a:solidFill>
              </a:rPr>
              <a:t>Direct Cost Base</a:t>
            </a:r>
            <a:endParaRPr lang="en-US" dirty="0">
              <a:solidFill>
                <a:schemeClr val="accent1">
                  <a:lumMod val="75000"/>
                </a:schemeClr>
              </a:solidFill>
            </a:endParaRPr>
          </a:p>
        </p:txBody>
      </p:sp>
    </p:spTree>
    <p:extLst>
      <p:ext uri="{BB962C8B-B14F-4D97-AF65-F5344CB8AC3E}">
        <p14:creationId xmlns:p14="http://schemas.microsoft.com/office/powerpoint/2010/main" val="24450751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D01E2F-1518-78D7-0A32-FB007FC342DF}"/>
              </a:ext>
            </a:extLst>
          </p:cNvPr>
          <p:cNvSpPr>
            <a:spLocks noGrp="1"/>
          </p:cNvSpPr>
          <p:nvPr>
            <p:ph type="title"/>
          </p:nvPr>
        </p:nvSpPr>
        <p:spPr>
          <a:xfrm>
            <a:off x="841248" y="256032"/>
            <a:ext cx="10506456" cy="1014984"/>
          </a:xfrm>
        </p:spPr>
        <p:txBody>
          <a:bodyPr anchor="b">
            <a:normAutofit/>
          </a:bodyPr>
          <a:lstStyle/>
          <a:p>
            <a:r>
              <a:rPr lang="en-US"/>
              <a:t>CSC Program Income</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64573B0D-5A96-D969-CEC3-D13A11519360}"/>
              </a:ext>
            </a:extLst>
          </p:cNvPr>
          <p:cNvGraphicFramePr>
            <a:graphicFrameLocks noGrp="1"/>
          </p:cNvGraphicFramePr>
          <p:nvPr>
            <p:ph idx="1"/>
            <p:extLst>
              <p:ext uri="{D42A27DB-BD31-4B8C-83A1-F6EECF244321}">
                <p14:modId xmlns:p14="http://schemas.microsoft.com/office/powerpoint/2010/main" val="1838975382"/>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10434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FE02F-EF98-B0C5-09D1-D1614ECBA780}"/>
              </a:ext>
            </a:extLst>
          </p:cNvPr>
          <p:cNvSpPr>
            <a:spLocks noGrp="1"/>
          </p:cNvSpPr>
          <p:nvPr>
            <p:ph type="title"/>
          </p:nvPr>
        </p:nvSpPr>
        <p:spPr/>
        <p:txBody>
          <a:bodyPr/>
          <a:lstStyle/>
          <a:p>
            <a:r>
              <a:rPr lang="en-US" dirty="0"/>
              <a:t>Report to Congress</a:t>
            </a:r>
          </a:p>
        </p:txBody>
      </p:sp>
      <p:sp>
        <p:nvSpPr>
          <p:cNvPr id="3" name="Text Placeholder 2">
            <a:extLst>
              <a:ext uri="{FF2B5EF4-FFF2-40B4-BE49-F238E27FC236}">
                <a16:creationId xmlns:a16="http://schemas.microsoft.com/office/drawing/2014/main" id="{2D57385C-2004-218A-F2D3-29E91096CB4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25442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18210CE-91A7-CF92-3964-D6FAF9A0FC8E}"/>
              </a:ext>
            </a:extLst>
          </p:cNvPr>
          <p:cNvSpPr>
            <a:spLocks noGrp="1"/>
          </p:cNvSpPr>
          <p:nvPr>
            <p:ph type="body" sz="quarter" idx="11"/>
          </p:nvPr>
        </p:nvSpPr>
        <p:spPr>
          <a:xfrm>
            <a:off x="3479800" y="1164697"/>
            <a:ext cx="8044512" cy="4980915"/>
          </a:xfrm>
        </p:spPr>
        <p:txBody>
          <a:bodyPr/>
          <a:lstStyle/>
          <a:p>
            <a:r>
              <a:rPr lang="en-US" sz="2400" i="0" dirty="0">
                <a:solidFill>
                  <a:schemeClr val="tx1"/>
                </a:solidFill>
              </a:rPr>
              <a:t>The ISDEAA requires the IHS to prepare and submit an annual report to include:</a:t>
            </a:r>
          </a:p>
          <a:p>
            <a:pPr marL="285750" indent="-285750">
              <a:buFont typeface="Arial" panose="020B0604020202020204" pitchFamily="34" charset="0"/>
              <a:buChar char="•"/>
            </a:pPr>
            <a:r>
              <a:rPr lang="en-US" sz="2400" i="0" dirty="0">
                <a:solidFill>
                  <a:schemeClr val="tx1"/>
                </a:solidFill>
              </a:rPr>
              <a:t>Direct Program Funds</a:t>
            </a:r>
          </a:p>
          <a:p>
            <a:pPr marL="285750" indent="-285750">
              <a:buFont typeface="Arial" panose="020B0604020202020204" pitchFamily="34" charset="0"/>
              <a:buChar char="•"/>
            </a:pPr>
            <a:r>
              <a:rPr lang="en-US" sz="2400" i="0" dirty="0">
                <a:solidFill>
                  <a:schemeClr val="tx1"/>
                </a:solidFill>
              </a:rPr>
              <a:t>Direct, Indirect (rate and indirect-type), pre-award, and startup contract support costs</a:t>
            </a:r>
          </a:p>
          <a:p>
            <a:pPr marL="285750" indent="-285750">
              <a:buFont typeface="Arial" panose="020B0604020202020204" pitchFamily="34" charset="0"/>
              <a:buChar char="•"/>
            </a:pPr>
            <a:r>
              <a:rPr lang="en-US" sz="2400" i="0" dirty="0">
                <a:solidFill>
                  <a:schemeClr val="tx1"/>
                </a:solidFill>
              </a:rPr>
              <a:t>Indirect cost rates and type of rate</a:t>
            </a:r>
          </a:p>
          <a:p>
            <a:pPr marL="285750" indent="-285750">
              <a:buFont typeface="Arial" panose="020B0604020202020204" pitchFamily="34" charset="0"/>
              <a:buChar char="•"/>
            </a:pPr>
            <a:r>
              <a:rPr lang="en-US" sz="2400" i="0" dirty="0">
                <a:solidFill>
                  <a:schemeClr val="tx1"/>
                </a:solidFill>
              </a:rPr>
              <a:t>Direct cost base and types of bases</a:t>
            </a:r>
          </a:p>
          <a:p>
            <a:pPr marL="285750" indent="-285750">
              <a:buFont typeface="Arial" panose="020B0604020202020204" pitchFamily="34" charset="0"/>
              <a:buChar char="•"/>
            </a:pPr>
            <a:r>
              <a:rPr lang="en-US" sz="2400" i="0" dirty="0">
                <a:solidFill>
                  <a:schemeClr val="tx1"/>
                </a:solidFill>
              </a:rPr>
              <a:t>Indirect cost pools and pass-throughs/exclusions</a:t>
            </a:r>
          </a:p>
          <a:p>
            <a:pPr marL="285750" indent="-285750">
              <a:buFont typeface="Arial" panose="020B0604020202020204" pitchFamily="34" charset="0"/>
              <a:buChar char="•"/>
            </a:pPr>
            <a:r>
              <a:rPr lang="en-US" sz="2400" i="0" dirty="0">
                <a:solidFill>
                  <a:schemeClr val="tx1"/>
                </a:solidFill>
              </a:rPr>
              <a:t>Direct and Indirect CSC Requirements</a:t>
            </a:r>
          </a:p>
          <a:p>
            <a:r>
              <a:rPr lang="en-US" sz="2400" i="0" dirty="0">
                <a:solidFill>
                  <a:schemeClr val="tx1"/>
                </a:solidFill>
              </a:rPr>
              <a:t>IHS CSC Report </a:t>
            </a:r>
            <a:r>
              <a:rPr lang="en-US" sz="2400" i="0" dirty="0" err="1">
                <a:solidFill>
                  <a:schemeClr val="tx1"/>
                </a:solidFill>
              </a:rPr>
              <a:t>link:</a:t>
            </a:r>
            <a:r>
              <a:rPr lang="en-US" sz="2400" dirty="0" err="1">
                <a:hlinkClick r:id="rId2"/>
              </a:rPr>
              <a:t>FY</a:t>
            </a:r>
            <a:r>
              <a:rPr lang="en-US" sz="2400" dirty="0">
                <a:hlinkClick r:id="rId2"/>
              </a:rPr>
              <a:t> 2024 Report to Congress on Contract Funding of Indian Self-Determination and Education Assistance Act Awards</a:t>
            </a:r>
            <a:endParaRPr lang="en-US" sz="2400" i="0" dirty="0">
              <a:solidFill>
                <a:schemeClr val="tx1"/>
              </a:solidFill>
            </a:endParaRPr>
          </a:p>
        </p:txBody>
      </p:sp>
      <p:sp>
        <p:nvSpPr>
          <p:cNvPr id="3" name="Title 2">
            <a:extLst>
              <a:ext uri="{FF2B5EF4-FFF2-40B4-BE49-F238E27FC236}">
                <a16:creationId xmlns:a16="http://schemas.microsoft.com/office/drawing/2014/main" id="{3CB54747-7402-65FC-53B9-349BDF3E6590}"/>
              </a:ext>
            </a:extLst>
          </p:cNvPr>
          <p:cNvSpPr>
            <a:spLocks noGrp="1"/>
          </p:cNvSpPr>
          <p:nvPr>
            <p:ph type="title"/>
          </p:nvPr>
        </p:nvSpPr>
        <p:spPr/>
        <p:txBody>
          <a:bodyPr/>
          <a:lstStyle/>
          <a:p>
            <a:r>
              <a:rPr lang="en-US" dirty="0"/>
              <a:t>IHS Report to Congress</a:t>
            </a:r>
          </a:p>
        </p:txBody>
      </p:sp>
    </p:spTree>
    <p:extLst>
      <p:ext uri="{BB962C8B-B14F-4D97-AF65-F5344CB8AC3E}">
        <p14:creationId xmlns:p14="http://schemas.microsoft.com/office/powerpoint/2010/main" val="21293424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959C310-C864-2E15-9174-A1AB90EC1D74}"/>
              </a:ext>
            </a:extLst>
          </p:cNvPr>
          <p:cNvSpPr>
            <a:spLocks noGrp="1"/>
          </p:cNvSpPr>
          <p:nvPr>
            <p:ph type="body" sz="quarter" idx="15"/>
          </p:nvPr>
        </p:nvSpPr>
        <p:spPr/>
        <p:txBody>
          <a:bodyPr>
            <a:normAutofit/>
          </a:bodyPr>
          <a:lstStyle/>
          <a:p>
            <a:r>
              <a:rPr lang="en-US" dirty="0"/>
              <a:t>Questions?</a:t>
            </a:r>
            <a:br>
              <a:rPr lang="en-US" dirty="0"/>
            </a:br>
            <a:endParaRPr lang="en-US" dirty="0"/>
          </a:p>
        </p:txBody>
      </p:sp>
      <p:sp>
        <p:nvSpPr>
          <p:cNvPr id="6" name="Text Placeholder 5">
            <a:extLst>
              <a:ext uri="{FF2B5EF4-FFF2-40B4-BE49-F238E27FC236}">
                <a16:creationId xmlns:a16="http://schemas.microsoft.com/office/drawing/2014/main" id="{CE1F1964-AB39-1497-CC2D-03DE290FCFDF}"/>
              </a:ext>
            </a:extLst>
          </p:cNvPr>
          <p:cNvSpPr>
            <a:spLocks noGrp="1"/>
          </p:cNvSpPr>
          <p:nvPr>
            <p:ph type="body" sz="quarter" idx="16"/>
          </p:nvPr>
        </p:nvSpPr>
        <p:spPr/>
        <p:txBody>
          <a:bodyPr/>
          <a:lstStyle/>
          <a:p>
            <a:r>
              <a:rPr lang="en-US" dirty="0"/>
              <a:t>Thank you for your time!</a:t>
            </a:r>
          </a:p>
        </p:txBody>
      </p:sp>
    </p:spTree>
    <p:extLst>
      <p:ext uri="{BB962C8B-B14F-4D97-AF65-F5344CB8AC3E}">
        <p14:creationId xmlns:p14="http://schemas.microsoft.com/office/powerpoint/2010/main" val="3341603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D5A50-0105-5986-9BA0-AA2E00C140DA}"/>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3EEC5C5E-22A9-071B-7855-152A213374E5}"/>
              </a:ext>
            </a:extLst>
          </p:cNvPr>
          <p:cNvSpPr>
            <a:spLocks noGrp="1"/>
          </p:cNvSpPr>
          <p:nvPr>
            <p:ph type="body" sz="quarter" idx="10"/>
          </p:nvPr>
        </p:nvSpPr>
        <p:spPr>
          <a:xfrm>
            <a:off x="667688" y="1164697"/>
            <a:ext cx="10856624" cy="2978829"/>
          </a:xfrm>
        </p:spPr>
        <p:txBody>
          <a:bodyPr/>
          <a:lstStyle/>
          <a:p>
            <a:pPr marL="514350" indent="-514350">
              <a:buFont typeface="+mj-lt"/>
              <a:buAutoNum type="romanUcPeriod"/>
            </a:pPr>
            <a:r>
              <a:rPr lang="en-US" sz="2400" i="0" dirty="0">
                <a:solidFill>
                  <a:schemeClr val="tx1"/>
                </a:solidFill>
              </a:rPr>
              <a:t>Indian Self-Determination and Education Assistance Act (ISDEAA), 25 U.S.C. § 5325(a)(2), (3), (5), (6)</a:t>
            </a:r>
          </a:p>
          <a:p>
            <a:pPr marL="514350" indent="-514350">
              <a:buFont typeface="+mj-lt"/>
              <a:buAutoNum type="romanUcPeriod"/>
            </a:pPr>
            <a:r>
              <a:rPr lang="en-US" sz="2400" i="0" dirty="0">
                <a:solidFill>
                  <a:schemeClr val="tx1"/>
                </a:solidFill>
              </a:rPr>
              <a:t>Code of Federal Regulations (CFR): 2 CFR Part 200 &amp;  45 CFR Part 75</a:t>
            </a:r>
          </a:p>
          <a:p>
            <a:pPr marL="514350" indent="-514350">
              <a:buFont typeface="+mj-lt"/>
              <a:buAutoNum type="romanUcPeriod"/>
            </a:pPr>
            <a:r>
              <a:rPr lang="en-US" sz="2400" i="0" dirty="0">
                <a:solidFill>
                  <a:schemeClr val="tx1"/>
                </a:solidFill>
              </a:rPr>
              <a:t>Indian Health Manual (IHM) Part 6, Chapter 3</a:t>
            </a:r>
            <a:endParaRPr lang="en-US" sz="2400" dirty="0"/>
          </a:p>
          <a:p>
            <a:pPr marL="514350" indent="-514350">
              <a:buFont typeface="+mj-lt"/>
              <a:buAutoNum type="romanUcPeriod"/>
            </a:pPr>
            <a:endParaRPr lang="en-US" sz="2400" dirty="0"/>
          </a:p>
          <a:p>
            <a:pPr marL="514350" indent="-514350">
              <a:buFont typeface="+mj-lt"/>
              <a:buAutoNum type="romanUcPeriod"/>
            </a:pPr>
            <a:endParaRPr lang="en-US" sz="2400" dirty="0"/>
          </a:p>
          <a:p>
            <a:endParaRPr lang="en-US" dirty="0"/>
          </a:p>
        </p:txBody>
      </p:sp>
      <p:sp>
        <p:nvSpPr>
          <p:cNvPr id="5" name="Title 4">
            <a:extLst>
              <a:ext uri="{FF2B5EF4-FFF2-40B4-BE49-F238E27FC236}">
                <a16:creationId xmlns:a16="http://schemas.microsoft.com/office/drawing/2014/main" id="{B04A93FF-7F20-5A47-8BF1-E16AA4ECA1D4}"/>
              </a:ext>
            </a:extLst>
          </p:cNvPr>
          <p:cNvSpPr>
            <a:spLocks noGrp="1"/>
          </p:cNvSpPr>
          <p:nvPr>
            <p:ph type="title"/>
          </p:nvPr>
        </p:nvSpPr>
        <p:spPr/>
        <p:txBody>
          <a:bodyPr/>
          <a:lstStyle/>
          <a:p>
            <a:r>
              <a:rPr lang="en-US" dirty="0">
                <a:solidFill>
                  <a:schemeClr val="tx2">
                    <a:lumMod val="75000"/>
                    <a:lumOff val="25000"/>
                  </a:schemeClr>
                </a:solidFill>
              </a:rPr>
              <a:t>References</a:t>
            </a:r>
          </a:p>
        </p:txBody>
      </p:sp>
    </p:spTree>
    <p:extLst>
      <p:ext uri="{BB962C8B-B14F-4D97-AF65-F5344CB8AC3E}">
        <p14:creationId xmlns:p14="http://schemas.microsoft.com/office/powerpoint/2010/main" val="227334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6302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6067C68-C92C-D829-9CAC-581EACC038D9}"/>
              </a:ext>
            </a:extLst>
          </p:cNvPr>
          <p:cNvSpPr>
            <a:spLocks noGrp="1"/>
          </p:cNvSpPr>
          <p:nvPr>
            <p:ph type="body" sz="quarter" idx="10"/>
          </p:nvPr>
        </p:nvSpPr>
        <p:spPr>
          <a:xfrm>
            <a:off x="593797" y="1515678"/>
            <a:ext cx="10856624" cy="2383281"/>
          </a:xfrm>
        </p:spPr>
        <p:txBody>
          <a:bodyPr/>
          <a:lstStyle/>
          <a:p>
            <a:pPr marL="152400" algn="l">
              <a:spcBef>
                <a:spcPts val="300"/>
              </a:spcBef>
              <a:spcAft>
                <a:spcPts val="300"/>
              </a:spcAft>
            </a:pPr>
            <a:r>
              <a:rPr lang="en-US" b="1" i="0" dirty="0">
                <a:solidFill>
                  <a:schemeClr val="tx1"/>
                </a:solidFill>
                <a:effectLst/>
              </a:rPr>
              <a:t>25 U.S. Code § 5325(a)(1) – Secretarial Amount funding</a:t>
            </a:r>
          </a:p>
          <a:p>
            <a:pPr marL="342900" indent="-342900">
              <a:buAutoNum type="alphaLcParenBoth"/>
            </a:pPr>
            <a:r>
              <a:rPr lang="en-US" i="0" dirty="0">
                <a:solidFill>
                  <a:schemeClr val="tx1"/>
                </a:solidFill>
              </a:rPr>
              <a:t>Amount of funds provided</a:t>
            </a:r>
          </a:p>
          <a:p>
            <a:r>
              <a:rPr lang="en-US" i="0" dirty="0">
                <a:solidFill>
                  <a:schemeClr val="tx1"/>
                </a:solidFill>
              </a:rPr>
              <a:t>(1) The amount of funds provided under the terms of self-determination contracts entered into pursuant to this chapter shall not be less than the appropriate Secretary would have otherwise provided for the operation of the programs or portions thereof for the period covered by the contract, without regard to any organizational level within the Department of the Interior or the Department of Health and Human Services, as appropriate, at which the program, function, service, or activity or portion thereof, including supportive administrative functions that are otherwise contractible, is operated. </a:t>
            </a:r>
          </a:p>
        </p:txBody>
      </p:sp>
      <p:sp>
        <p:nvSpPr>
          <p:cNvPr id="5" name="Title 4">
            <a:extLst>
              <a:ext uri="{FF2B5EF4-FFF2-40B4-BE49-F238E27FC236}">
                <a16:creationId xmlns:a16="http://schemas.microsoft.com/office/drawing/2014/main" id="{C4B51663-C762-C4E5-453E-2E4920EB94BC}"/>
              </a:ext>
            </a:extLst>
          </p:cNvPr>
          <p:cNvSpPr>
            <a:spLocks noGrp="1"/>
          </p:cNvSpPr>
          <p:nvPr>
            <p:ph type="title"/>
          </p:nvPr>
        </p:nvSpPr>
        <p:spPr>
          <a:xfrm>
            <a:off x="667688" y="435829"/>
            <a:ext cx="9657412" cy="978729"/>
          </a:xfrm>
        </p:spPr>
        <p:txBody>
          <a:bodyPr/>
          <a:lstStyle/>
          <a:p>
            <a:pPr algn="ctr"/>
            <a:r>
              <a:rPr lang="en-US" sz="3200" dirty="0">
                <a:solidFill>
                  <a:schemeClr val="tx2">
                    <a:lumMod val="75000"/>
                    <a:lumOff val="25000"/>
                  </a:schemeClr>
                </a:solidFill>
                <a:latin typeface="+mn-lt"/>
              </a:rPr>
              <a:t>Indian Self-Determination and Education Assistance Act (ISDEAA) </a:t>
            </a:r>
            <a:r>
              <a:rPr lang="en-US" sz="3200" b="0" i="0" dirty="0">
                <a:solidFill>
                  <a:schemeClr val="tx2">
                    <a:lumMod val="75000"/>
                    <a:lumOff val="25000"/>
                  </a:schemeClr>
                </a:solidFill>
                <a:effectLst/>
                <a:latin typeface="+mn-lt"/>
                <a:ea typeface="+mn-ea"/>
                <a:cs typeface="+mn-cs"/>
              </a:rPr>
              <a:t>25 U.S.C. § 5325(a)</a:t>
            </a:r>
            <a:endParaRPr lang="en-US" sz="3200" dirty="0">
              <a:solidFill>
                <a:schemeClr val="tx2">
                  <a:lumMod val="75000"/>
                  <a:lumOff val="25000"/>
                </a:schemeClr>
              </a:solidFill>
            </a:endParaRPr>
          </a:p>
        </p:txBody>
      </p:sp>
    </p:spTree>
    <p:extLst>
      <p:ext uri="{BB962C8B-B14F-4D97-AF65-F5344CB8AC3E}">
        <p14:creationId xmlns:p14="http://schemas.microsoft.com/office/powerpoint/2010/main" val="853827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D75E5-65B0-2934-C280-A83A788D30D0}"/>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B79AF39D-B2F0-AB39-4099-A355DD66F015}"/>
              </a:ext>
            </a:extLst>
          </p:cNvPr>
          <p:cNvSpPr>
            <a:spLocks noGrp="1"/>
          </p:cNvSpPr>
          <p:nvPr>
            <p:ph type="body" sz="quarter" idx="10"/>
          </p:nvPr>
        </p:nvSpPr>
        <p:spPr>
          <a:xfrm>
            <a:off x="593797" y="1515678"/>
            <a:ext cx="10856624" cy="4344844"/>
          </a:xfrm>
        </p:spPr>
        <p:txBody>
          <a:bodyPr/>
          <a:lstStyle/>
          <a:p>
            <a:pPr marL="152400" algn="l">
              <a:spcBef>
                <a:spcPts val="300"/>
              </a:spcBef>
              <a:spcAft>
                <a:spcPts val="300"/>
              </a:spcAft>
            </a:pPr>
            <a:r>
              <a:rPr lang="en-US" b="1" i="0" dirty="0">
                <a:solidFill>
                  <a:srgbClr val="333333"/>
                </a:solidFill>
                <a:effectLst/>
              </a:rPr>
              <a:t>25 U.S. Code § 5325(a) - Contract funding and indirect costs </a:t>
            </a:r>
            <a:r>
              <a:rPr lang="en-US" b="1" dirty="0">
                <a:hlinkClick r:id="rId2"/>
              </a:rPr>
              <a:t>Link to 25 USC 5325</a:t>
            </a:r>
            <a:r>
              <a:rPr lang="en-US" b="1" i="0" dirty="0">
                <a:solidFill>
                  <a:srgbClr val="333333"/>
                </a:solidFill>
                <a:effectLst/>
              </a:rPr>
              <a:t>:</a:t>
            </a:r>
          </a:p>
          <a:p>
            <a:pPr marL="152400" algn="l">
              <a:spcBef>
                <a:spcPts val="300"/>
              </a:spcBef>
              <a:spcAft>
                <a:spcPts val="300"/>
              </a:spcAft>
            </a:pPr>
            <a:r>
              <a:rPr lang="en-US" b="0" i="0" dirty="0">
                <a:solidFill>
                  <a:srgbClr val="333333"/>
                </a:solidFill>
                <a:effectLst/>
              </a:rPr>
              <a:t> </a:t>
            </a:r>
            <a:r>
              <a:rPr lang="en-US" b="1" i="0" dirty="0">
                <a:solidFill>
                  <a:srgbClr val="333333"/>
                </a:solidFill>
                <a:effectLst/>
              </a:rPr>
              <a:t>(2) </a:t>
            </a:r>
            <a:r>
              <a:rPr lang="en-US" b="0" i="0" dirty="0">
                <a:solidFill>
                  <a:srgbClr val="333333"/>
                </a:solidFill>
                <a:effectLst/>
              </a:rPr>
              <a:t>There shall be added to the amount required by paragraph (1) contract support costs which shall consist of an amount for the reasonable costs for activities which must be carried on by a tribal organization as a contractor to ensure compliance with the terms of the contract and prudent management, but which—</a:t>
            </a:r>
          </a:p>
          <a:p>
            <a:pPr marL="445008" lvl="1">
              <a:spcBef>
                <a:spcPts val="300"/>
              </a:spcBef>
              <a:spcAft>
                <a:spcPts val="300"/>
              </a:spcAft>
            </a:pPr>
            <a:r>
              <a:rPr lang="en-US" sz="1600" b="1" i="0" dirty="0">
                <a:solidFill>
                  <a:srgbClr val="333333"/>
                </a:solidFill>
                <a:effectLst/>
              </a:rPr>
              <a:t>(A) </a:t>
            </a:r>
            <a:r>
              <a:rPr lang="en-US" sz="1600" b="0" i="0" dirty="0">
                <a:solidFill>
                  <a:srgbClr val="333333"/>
                </a:solidFill>
                <a:effectLst/>
              </a:rPr>
              <a:t>normally are not carried on by the respective Secretary in his direct operation of the program; or</a:t>
            </a:r>
          </a:p>
          <a:p>
            <a:pPr marL="445008" lvl="1">
              <a:spcBef>
                <a:spcPts val="300"/>
              </a:spcBef>
              <a:spcAft>
                <a:spcPts val="300"/>
              </a:spcAft>
            </a:pPr>
            <a:r>
              <a:rPr lang="en-US" sz="1600" b="1" i="0" dirty="0">
                <a:solidFill>
                  <a:srgbClr val="333333"/>
                </a:solidFill>
                <a:effectLst/>
              </a:rPr>
              <a:t>(B) </a:t>
            </a:r>
            <a:r>
              <a:rPr lang="en-US" sz="1600" b="0" i="0" dirty="0">
                <a:solidFill>
                  <a:srgbClr val="333333"/>
                </a:solidFill>
                <a:effectLst/>
              </a:rPr>
              <a:t>are provided by the Secretary in support of the contracted program from resources other than those under contract.</a:t>
            </a:r>
          </a:p>
          <a:p>
            <a:pPr marL="152400" algn="l">
              <a:spcBef>
                <a:spcPts val="300"/>
              </a:spcBef>
              <a:spcAft>
                <a:spcPts val="300"/>
              </a:spcAft>
            </a:pPr>
            <a:r>
              <a:rPr lang="en-US" b="1" i="0" dirty="0">
                <a:solidFill>
                  <a:srgbClr val="333333"/>
                </a:solidFill>
                <a:effectLst/>
              </a:rPr>
              <a:t>(3)</a:t>
            </a:r>
            <a:r>
              <a:rPr lang="en-US" sz="1800" b="1" i="0" dirty="0">
                <a:solidFill>
                  <a:srgbClr val="333333"/>
                </a:solidFill>
                <a:effectLst/>
              </a:rPr>
              <a:t>(A)</a:t>
            </a:r>
            <a:r>
              <a:rPr lang="en-US" sz="1800" b="0" i="0" dirty="0">
                <a:solidFill>
                  <a:srgbClr val="333333"/>
                </a:solidFill>
                <a:effectLst/>
              </a:rPr>
              <a:t>The contract support costs that are eligible costs for the purposes of receiving funding under this chapter shall include the costs of reimbursing each tribal contractor for reasonable and allowable costs of—</a:t>
            </a:r>
          </a:p>
          <a:p>
            <a:pPr marL="457200" lvl="3" indent="-166688">
              <a:spcBef>
                <a:spcPts val="300"/>
              </a:spcBef>
              <a:spcAft>
                <a:spcPts val="300"/>
              </a:spcAft>
            </a:pPr>
            <a:r>
              <a:rPr lang="en-US" sz="1600" b="1" i="0" dirty="0">
                <a:solidFill>
                  <a:srgbClr val="333333"/>
                </a:solidFill>
                <a:effectLst/>
              </a:rPr>
              <a:t>(</a:t>
            </a:r>
            <a:r>
              <a:rPr lang="en-US" sz="1600" b="1" i="0" dirty="0" err="1">
                <a:solidFill>
                  <a:srgbClr val="333333"/>
                </a:solidFill>
                <a:effectLst/>
              </a:rPr>
              <a:t>i</a:t>
            </a:r>
            <a:r>
              <a:rPr lang="en-US" sz="1600" b="1" i="0" dirty="0">
                <a:solidFill>
                  <a:srgbClr val="333333"/>
                </a:solidFill>
                <a:effectLst/>
              </a:rPr>
              <a:t>) </a:t>
            </a:r>
            <a:r>
              <a:rPr lang="en-US" sz="1600" b="0" i="0" dirty="0">
                <a:solidFill>
                  <a:srgbClr val="333333"/>
                </a:solidFill>
                <a:effectLst/>
              </a:rPr>
              <a:t>direct program expenses for the operation of the Federal program that is the subject of the contract; and</a:t>
            </a:r>
          </a:p>
          <a:p>
            <a:pPr marL="457200" lvl="3" indent="-166688">
              <a:spcBef>
                <a:spcPts val="300"/>
              </a:spcBef>
              <a:spcAft>
                <a:spcPts val="300"/>
              </a:spcAft>
            </a:pPr>
            <a:r>
              <a:rPr lang="en-US" sz="1600" b="1" i="0" dirty="0">
                <a:solidFill>
                  <a:srgbClr val="333333"/>
                </a:solidFill>
                <a:effectLst/>
              </a:rPr>
              <a:t>(ii) </a:t>
            </a:r>
            <a:r>
              <a:rPr lang="en-US" sz="1600" b="0" i="0" dirty="0">
                <a:solidFill>
                  <a:srgbClr val="333333"/>
                </a:solidFill>
                <a:effectLst/>
              </a:rPr>
              <a:t>any additional administrative or other expense incurred by the governing body of the Indian Tribe or Tribal organization and any overhead expense incurred by the tribal contractor in connection with the operation of the Federal program, function, service, or activity pursuant to the contract,</a:t>
            </a:r>
          </a:p>
          <a:p>
            <a:pPr marL="581025" lvl="3" indent="-346075">
              <a:spcBef>
                <a:spcPts val="300"/>
              </a:spcBef>
              <a:spcAft>
                <a:spcPts val="300"/>
              </a:spcAft>
              <a:buNone/>
            </a:pPr>
            <a:r>
              <a:rPr lang="en-US" b="0" i="0" dirty="0">
                <a:solidFill>
                  <a:srgbClr val="333333"/>
                </a:solidFill>
                <a:effectLst/>
              </a:rPr>
              <a:t>except that such funding shall not duplicate any funding provided under subsection (a)(1) of this section.</a:t>
            </a:r>
          </a:p>
          <a:p>
            <a:endParaRPr lang="en-US" dirty="0"/>
          </a:p>
        </p:txBody>
      </p:sp>
      <p:sp>
        <p:nvSpPr>
          <p:cNvPr id="5" name="Title 4">
            <a:extLst>
              <a:ext uri="{FF2B5EF4-FFF2-40B4-BE49-F238E27FC236}">
                <a16:creationId xmlns:a16="http://schemas.microsoft.com/office/drawing/2014/main" id="{A26DD74D-F2F5-028F-8B84-D53A2421BA07}"/>
              </a:ext>
            </a:extLst>
          </p:cNvPr>
          <p:cNvSpPr>
            <a:spLocks noGrp="1"/>
          </p:cNvSpPr>
          <p:nvPr>
            <p:ph type="title"/>
          </p:nvPr>
        </p:nvSpPr>
        <p:spPr>
          <a:xfrm>
            <a:off x="667688" y="435829"/>
            <a:ext cx="9657412" cy="978729"/>
          </a:xfrm>
        </p:spPr>
        <p:txBody>
          <a:bodyPr/>
          <a:lstStyle/>
          <a:p>
            <a:pPr algn="ctr"/>
            <a:r>
              <a:rPr lang="en-US" sz="3200" dirty="0">
                <a:solidFill>
                  <a:schemeClr val="tx2">
                    <a:lumMod val="75000"/>
                    <a:lumOff val="25000"/>
                  </a:schemeClr>
                </a:solidFill>
                <a:latin typeface="+mn-lt"/>
              </a:rPr>
              <a:t>Indian Self-Determination and Education Assistance Act (ISDEAA) </a:t>
            </a:r>
            <a:r>
              <a:rPr lang="en-US" sz="3200" b="0" i="0" dirty="0">
                <a:solidFill>
                  <a:schemeClr val="tx2">
                    <a:lumMod val="75000"/>
                    <a:lumOff val="25000"/>
                  </a:schemeClr>
                </a:solidFill>
                <a:effectLst/>
                <a:latin typeface="+mn-lt"/>
                <a:ea typeface="+mn-ea"/>
                <a:cs typeface="+mn-cs"/>
              </a:rPr>
              <a:t>25 U.S.C. § 5325(a)(2)-(3)</a:t>
            </a:r>
            <a:endParaRPr lang="en-US" sz="3200" dirty="0">
              <a:solidFill>
                <a:schemeClr val="tx2">
                  <a:lumMod val="75000"/>
                  <a:lumOff val="25000"/>
                </a:schemeClr>
              </a:solidFill>
            </a:endParaRPr>
          </a:p>
        </p:txBody>
      </p:sp>
    </p:spTree>
    <p:extLst>
      <p:ext uri="{BB962C8B-B14F-4D97-AF65-F5344CB8AC3E}">
        <p14:creationId xmlns:p14="http://schemas.microsoft.com/office/powerpoint/2010/main" val="2284887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94584-EBA3-3012-6446-EF9483C864BB}"/>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E95BFE7B-6149-D120-FE2E-33C8EE5A4385}"/>
              </a:ext>
            </a:extLst>
          </p:cNvPr>
          <p:cNvSpPr>
            <a:spLocks noGrp="1"/>
          </p:cNvSpPr>
          <p:nvPr>
            <p:ph type="body" sz="quarter" idx="10"/>
          </p:nvPr>
        </p:nvSpPr>
        <p:spPr>
          <a:xfrm>
            <a:off x="593797" y="1515679"/>
            <a:ext cx="10856624" cy="4117089"/>
          </a:xfrm>
        </p:spPr>
        <p:txBody>
          <a:bodyPr/>
          <a:lstStyle/>
          <a:p>
            <a:pPr marL="152400" algn="l">
              <a:spcBef>
                <a:spcPts val="300"/>
              </a:spcBef>
              <a:spcAft>
                <a:spcPts val="300"/>
              </a:spcAft>
            </a:pPr>
            <a:r>
              <a:rPr lang="en-US" b="1" i="0" dirty="0">
                <a:solidFill>
                  <a:srgbClr val="333333"/>
                </a:solidFill>
                <a:effectLst/>
              </a:rPr>
              <a:t>25 U.S. Code § 5325 </a:t>
            </a:r>
            <a:r>
              <a:rPr lang="en-US" b="1" i="0" dirty="0">
                <a:solidFill>
                  <a:srgbClr val="333333"/>
                </a:solidFill>
              </a:rPr>
              <a:t>(a)(5) - Pre-Award &amp; Startup Costs</a:t>
            </a:r>
            <a:endParaRPr lang="en-US" b="1" i="0" dirty="0">
              <a:solidFill>
                <a:srgbClr val="333333"/>
              </a:solidFill>
              <a:effectLst/>
            </a:endParaRPr>
          </a:p>
          <a:p>
            <a:pPr marL="152400">
              <a:spcBef>
                <a:spcPts val="300"/>
              </a:spcBef>
              <a:spcAft>
                <a:spcPts val="300"/>
              </a:spcAft>
            </a:pPr>
            <a:r>
              <a:rPr lang="en-US" sz="1800" i="0" dirty="0"/>
              <a:t>Subject to paragraph (6), during the initial year that a self-determination contract is in effect, the amount required to be paid under paragraph (2) shall include startup costs consisting of the reasonable costs that have been incurred or will be incurred on a one-time basis pursuant to the contract necessary—</a:t>
            </a:r>
          </a:p>
          <a:p>
            <a:pPr marL="166688" indent="-166688"/>
            <a:r>
              <a:rPr lang="en-US" sz="1800" i="0" dirty="0"/>
              <a:t>   (A) to plan, prepare for, and assume operation of the program, function, service, or activity that is the subject of the contract; and</a:t>
            </a:r>
          </a:p>
          <a:p>
            <a:r>
              <a:rPr lang="en-US" sz="1800" i="0" dirty="0"/>
              <a:t>  (B) to ensure compliance with the terms of the contract and prudent management.</a:t>
            </a:r>
          </a:p>
          <a:p>
            <a:pPr marL="152400">
              <a:spcBef>
                <a:spcPts val="300"/>
              </a:spcBef>
              <a:spcAft>
                <a:spcPts val="300"/>
              </a:spcAft>
            </a:pPr>
            <a:endParaRPr lang="en-US" sz="1800" b="1" i="0" dirty="0"/>
          </a:p>
          <a:p>
            <a:pPr marL="152400">
              <a:spcBef>
                <a:spcPts val="300"/>
              </a:spcBef>
              <a:spcAft>
                <a:spcPts val="300"/>
              </a:spcAft>
            </a:pPr>
            <a:r>
              <a:rPr lang="en-US" sz="1800" b="1" i="0" dirty="0"/>
              <a:t>25 U.S.C. § 5325(a)(6) – Written Notification</a:t>
            </a:r>
            <a:endParaRPr lang="en-US" b="1" i="0" dirty="0">
              <a:solidFill>
                <a:srgbClr val="333333"/>
              </a:solidFill>
              <a:effectLst/>
            </a:endParaRPr>
          </a:p>
          <a:p>
            <a:pPr marL="111125" indent="-111125"/>
            <a:r>
              <a:rPr lang="en-US" sz="1800" i="0" dirty="0"/>
              <a:t>   Costs incurred before the initial year that a self-determination contract is in effect may not be included in the amount required to be paid under paragraph (2) if the Secretary does not receive a written notification of the nature and extent of the costs prior to the date on which such costs are incurred.</a:t>
            </a:r>
          </a:p>
          <a:p>
            <a:endParaRPr lang="en-US" dirty="0"/>
          </a:p>
        </p:txBody>
      </p:sp>
      <p:sp>
        <p:nvSpPr>
          <p:cNvPr id="5" name="Title 4">
            <a:extLst>
              <a:ext uri="{FF2B5EF4-FFF2-40B4-BE49-F238E27FC236}">
                <a16:creationId xmlns:a16="http://schemas.microsoft.com/office/drawing/2014/main" id="{24F5DA52-A257-95BD-B13F-6B8CC31FCF75}"/>
              </a:ext>
            </a:extLst>
          </p:cNvPr>
          <p:cNvSpPr>
            <a:spLocks noGrp="1"/>
          </p:cNvSpPr>
          <p:nvPr>
            <p:ph type="title"/>
          </p:nvPr>
        </p:nvSpPr>
        <p:spPr>
          <a:xfrm>
            <a:off x="667688" y="435829"/>
            <a:ext cx="9657412" cy="978729"/>
          </a:xfrm>
        </p:spPr>
        <p:txBody>
          <a:bodyPr/>
          <a:lstStyle/>
          <a:p>
            <a:pPr algn="ctr"/>
            <a:r>
              <a:rPr lang="en-US" sz="3200" dirty="0">
                <a:solidFill>
                  <a:schemeClr val="tx2">
                    <a:lumMod val="75000"/>
                    <a:lumOff val="25000"/>
                  </a:schemeClr>
                </a:solidFill>
                <a:latin typeface="+mn-lt"/>
              </a:rPr>
              <a:t>Indian Self-Determination and Education Assistance Act (ISDEAA) </a:t>
            </a:r>
            <a:r>
              <a:rPr lang="en-US" sz="3200" b="0" i="0" dirty="0">
                <a:solidFill>
                  <a:schemeClr val="tx2">
                    <a:lumMod val="75000"/>
                    <a:lumOff val="25000"/>
                  </a:schemeClr>
                </a:solidFill>
                <a:effectLst/>
                <a:latin typeface="+mn-lt"/>
                <a:ea typeface="+mn-ea"/>
                <a:cs typeface="+mn-cs"/>
              </a:rPr>
              <a:t>25 U.S.C. § 5325(a)(5)-(</a:t>
            </a:r>
            <a:r>
              <a:rPr lang="en-US" sz="3200" dirty="0">
                <a:solidFill>
                  <a:schemeClr val="tx2">
                    <a:lumMod val="75000"/>
                    <a:lumOff val="25000"/>
                  </a:schemeClr>
                </a:solidFill>
                <a:latin typeface="+mn-lt"/>
                <a:ea typeface="+mn-ea"/>
                <a:cs typeface="+mn-cs"/>
              </a:rPr>
              <a:t>6</a:t>
            </a:r>
            <a:r>
              <a:rPr lang="en-US" sz="3200" b="0" i="0" dirty="0">
                <a:solidFill>
                  <a:schemeClr val="tx2">
                    <a:lumMod val="75000"/>
                    <a:lumOff val="25000"/>
                  </a:schemeClr>
                </a:solidFill>
                <a:effectLst/>
                <a:latin typeface="+mn-lt"/>
                <a:ea typeface="+mn-ea"/>
                <a:cs typeface="+mn-cs"/>
              </a:rPr>
              <a:t>)</a:t>
            </a:r>
            <a:endParaRPr lang="en-US" sz="3200" dirty="0">
              <a:solidFill>
                <a:schemeClr val="tx2">
                  <a:lumMod val="75000"/>
                  <a:lumOff val="25000"/>
                </a:schemeClr>
              </a:solidFill>
            </a:endParaRPr>
          </a:p>
        </p:txBody>
      </p:sp>
    </p:spTree>
    <p:extLst>
      <p:ext uri="{BB962C8B-B14F-4D97-AF65-F5344CB8AC3E}">
        <p14:creationId xmlns:p14="http://schemas.microsoft.com/office/powerpoint/2010/main" val="3216047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6067C68-C92C-D829-9CAC-581EACC038D9}"/>
              </a:ext>
            </a:extLst>
          </p:cNvPr>
          <p:cNvSpPr>
            <a:spLocks noGrp="1"/>
          </p:cNvSpPr>
          <p:nvPr>
            <p:ph type="body" sz="quarter" idx="10"/>
          </p:nvPr>
        </p:nvSpPr>
        <p:spPr>
          <a:xfrm>
            <a:off x="593797" y="1515679"/>
            <a:ext cx="10856624" cy="2095510"/>
          </a:xfrm>
        </p:spPr>
        <p:txBody>
          <a:bodyPr/>
          <a:lstStyle/>
          <a:p>
            <a:r>
              <a:rPr lang="en-US" sz="1800" b="0" i="0" dirty="0">
                <a:solidFill>
                  <a:schemeClr val="tx1"/>
                </a:solidFill>
                <a:effectLst/>
                <a:latin typeface="+mn-lt"/>
                <a:ea typeface="+mn-ea"/>
                <a:cs typeface="+mn-cs"/>
              </a:rPr>
              <a:t>2 CFR </a:t>
            </a:r>
            <a:r>
              <a:rPr lang="en-US" i="0" dirty="0">
                <a:solidFill>
                  <a:schemeClr val="tx1"/>
                </a:solidFill>
                <a:latin typeface="+mn-lt"/>
              </a:rPr>
              <a:t>§ </a:t>
            </a:r>
            <a:r>
              <a:rPr lang="en-US" sz="1800" b="0" i="0" dirty="0">
                <a:solidFill>
                  <a:schemeClr val="tx1"/>
                </a:solidFill>
                <a:effectLst/>
                <a:latin typeface="+mn-lt"/>
                <a:ea typeface="+mn-ea"/>
                <a:cs typeface="+mn-cs"/>
              </a:rPr>
              <a:t>200.413 Direct Costs</a:t>
            </a:r>
            <a:r>
              <a:rPr lang="en-US" i="0" dirty="0">
                <a:solidFill>
                  <a:schemeClr val="tx1"/>
                </a:solidFill>
                <a:latin typeface="+mn-lt"/>
              </a:rPr>
              <a:t> </a:t>
            </a:r>
            <a:r>
              <a:rPr lang="en-US" i="0" dirty="0">
                <a:solidFill>
                  <a:srgbClr val="467886"/>
                </a:solidFill>
                <a:latin typeface="+mn-lt"/>
                <a:hlinkClick r:id="rId2">
                  <a:extLst>
                    <a:ext uri="{A12FA001-AC4F-418D-AE19-62706E023703}">
                      <ahyp:hlinkClr xmlns:ahyp="http://schemas.microsoft.com/office/drawing/2018/hyperlinkcolor" val="tx"/>
                    </a:ext>
                  </a:extLst>
                </a:hlinkClick>
              </a:rPr>
              <a:t> </a:t>
            </a:r>
            <a:r>
              <a:rPr lang="en-US" i="0" dirty="0" err="1">
                <a:solidFill>
                  <a:srgbClr val="467886"/>
                </a:solidFill>
                <a:latin typeface="+mn-lt"/>
                <a:hlinkClick r:id="rId2">
                  <a:extLst>
                    <a:ext uri="{A12FA001-AC4F-418D-AE19-62706E023703}">
                      <ahyp:hlinkClr xmlns:ahyp="http://schemas.microsoft.com/office/drawing/2018/hyperlinkcolor" val="tx"/>
                    </a:ext>
                  </a:extLst>
                </a:hlinkClick>
              </a:rPr>
              <a:t>eCFR</a:t>
            </a:r>
            <a:r>
              <a:rPr lang="en-US" i="0" dirty="0">
                <a:solidFill>
                  <a:schemeClr val="tx1"/>
                </a:solidFill>
                <a:latin typeface="+mn-lt"/>
                <a:hlinkClick r:id="rId2">
                  <a:extLst>
                    <a:ext uri="{A12FA001-AC4F-418D-AE19-62706E023703}">
                      <ahyp:hlinkClr xmlns:ahyp="http://schemas.microsoft.com/office/drawing/2018/hyperlinkcolor" val="tx"/>
                    </a:ext>
                  </a:extLst>
                </a:hlinkClick>
              </a:rPr>
              <a:t> :: 2 CFR Part 200 -- Uniform Administrative Requirements, Cost Principles, and Audit Requirements for Federal Awards </a:t>
            </a:r>
            <a:r>
              <a:rPr lang="en-US" sz="1800" b="0" i="0" dirty="0">
                <a:solidFill>
                  <a:schemeClr val="tx1"/>
                </a:solidFill>
                <a:effectLst/>
                <a:latin typeface="+mn-lt"/>
                <a:ea typeface="+mn-ea"/>
                <a:cs typeface="+mn-cs"/>
              </a:rPr>
              <a:t>: </a:t>
            </a:r>
            <a:endParaRPr lang="en-US" i="0" dirty="0">
              <a:solidFill>
                <a:schemeClr val="tx1"/>
              </a:solidFill>
              <a:latin typeface="+mn-lt"/>
            </a:endParaRPr>
          </a:p>
          <a:p>
            <a:r>
              <a:rPr lang="en-US" i="0" dirty="0">
                <a:solidFill>
                  <a:schemeClr val="tx1"/>
                </a:solidFill>
                <a:latin typeface="+mn-lt"/>
              </a:rPr>
              <a:t>(a) </a:t>
            </a:r>
            <a:r>
              <a:rPr lang="en-US" b="1" i="0" dirty="0">
                <a:solidFill>
                  <a:schemeClr val="tx1"/>
                </a:solidFill>
                <a:effectLst/>
                <a:latin typeface="+mn-lt"/>
              </a:rPr>
              <a:t>General.</a:t>
            </a:r>
            <a:r>
              <a:rPr lang="en-US" i="0" dirty="0">
                <a:solidFill>
                  <a:schemeClr val="tx1"/>
                </a:solidFill>
                <a:latin typeface="+mn-lt"/>
              </a:rPr>
              <a:t> Direct costs are those costs that can be identified specifically with a particular final cost objective, such as a Federal award, or other internally or externally funded activity, or that can be directly assigned to such activities relatively easily with a high degree of accuracy. Costs incurred for the same purpose in like circumstances must be treated consistently as direct or indirect costs. See </a:t>
            </a:r>
            <a:r>
              <a:rPr lang="en-US" i="0" dirty="0">
                <a:solidFill>
                  <a:schemeClr val="tx1"/>
                </a:solidFill>
                <a:latin typeface="+mn-lt"/>
                <a:hlinkClick r:id="rId3">
                  <a:extLst>
                    <a:ext uri="{A12FA001-AC4F-418D-AE19-62706E023703}">
                      <ahyp:hlinkClr xmlns:ahyp="http://schemas.microsoft.com/office/drawing/2018/hyperlinkcolor" val="tx"/>
                    </a:ext>
                  </a:extLst>
                </a:hlinkClick>
              </a:rPr>
              <a:t>§ 200.405</a:t>
            </a:r>
            <a:r>
              <a:rPr lang="en-US" i="0" dirty="0">
                <a:solidFill>
                  <a:schemeClr val="tx1"/>
                </a:solidFill>
                <a:latin typeface="+mn-lt"/>
              </a:rPr>
              <a:t>.</a:t>
            </a:r>
          </a:p>
          <a:p>
            <a:endParaRPr lang="en-US" dirty="0"/>
          </a:p>
        </p:txBody>
      </p:sp>
      <p:sp>
        <p:nvSpPr>
          <p:cNvPr id="5" name="Title 4">
            <a:extLst>
              <a:ext uri="{FF2B5EF4-FFF2-40B4-BE49-F238E27FC236}">
                <a16:creationId xmlns:a16="http://schemas.microsoft.com/office/drawing/2014/main" id="{C4B51663-C762-C4E5-453E-2E4920EB94BC}"/>
              </a:ext>
            </a:extLst>
          </p:cNvPr>
          <p:cNvSpPr>
            <a:spLocks noGrp="1"/>
          </p:cNvSpPr>
          <p:nvPr>
            <p:ph type="title"/>
          </p:nvPr>
        </p:nvSpPr>
        <p:spPr>
          <a:xfrm>
            <a:off x="667688" y="435829"/>
            <a:ext cx="9657412" cy="757130"/>
          </a:xfrm>
        </p:spPr>
        <p:txBody>
          <a:bodyPr/>
          <a:lstStyle/>
          <a:p>
            <a:pPr algn="ctr"/>
            <a:r>
              <a:rPr kumimoji="0" lang="en-US" sz="4800" b="0" i="0" u="none" strike="noStrike" kern="1200" cap="none" spc="-50" normalizeH="0" baseline="0" noProof="0" dirty="0">
                <a:ln>
                  <a:noFill/>
                </a:ln>
                <a:solidFill>
                  <a:schemeClr val="tx2">
                    <a:lumMod val="75000"/>
                    <a:lumOff val="25000"/>
                  </a:schemeClr>
                </a:solidFill>
                <a:effectLst/>
                <a:uLnTx/>
                <a:uFillTx/>
                <a:latin typeface="+mn-lt"/>
                <a:ea typeface="+mj-ea"/>
                <a:cs typeface="+mj-cs"/>
              </a:rPr>
              <a:t>Code of Federal Regulations (CFR) </a:t>
            </a:r>
            <a:endParaRPr lang="en-US" sz="3200" dirty="0">
              <a:solidFill>
                <a:schemeClr val="tx2">
                  <a:lumMod val="75000"/>
                  <a:lumOff val="25000"/>
                </a:schemeClr>
              </a:solidFill>
              <a:latin typeface="+mn-lt"/>
            </a:endParaRPr>
          </a:p>
        </p:txBody>
      </p:sp>
    </p:spTree>
    <p:extLst>
      <p:ext uri="{BB962C8B-B14F-4D97-AF65-F5344CB8AC3E}">
        <p14:creationId xmlns:p14="http://schemas.microsoft.com/office/powerpoint/2010/main" val="3919921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36FD287F-8988-E8EB-69E7-C8B00BE88420}"/>
              </a:ext>
            </a:extLst>
          </p:cNvPr>
          <p:cNvSpPr>
            <a:spLocks noGrp="1"/>
          </p:cNvSpPr>
          <p:nvPr>
            <p:ph type="body" sz="quarter" idx="11"/>
          </p:nvPr>
        </p:nvSpPr>
        <p:spPr>
          <a:xfrm>
            <a:off x="3479800" y="1164696"/>
            <a:ext cx="8044512" cy="2594108"/>
          </a:xfrm>
        </p:spPr>
        <p:txBody>
          <a:bodyPr/>
          <a:lstStyle/>
          <a:p>
            <a:r>
              <a:rPr lang="en-US" sz="2400" dirty="0">
                <a:solidFill>
                  <a:schemeClr val="tx1"/>
                </a:solidFill>
              </a:rPr>
              <a:t>The regulations at 25 CFR Part 900, Subpart F </a:t>
            </a:r>
            <a:r>
              <a:rPr lang="en-US" sz="2400" b="1" dirty="0">
                <a:solidFill>
                  <a:schemeClr val="tx1"/>
                </a:solidFill>
              </a:rPr>
              <a:t>establish minimum standards for the management systems used by Indian Tribes or Tribal organizations when carrying out self-determination contracts:</a:t>
            </a:r>
          </a:p>
          <a:p>
            <a:r>
              <a:rPr lang="en-US" sz="2400" b="0" i="0" strike="noStrike" dirty="0">
                <a:solidFill>
                  <a:schemeClr val="bg2">
                    <a:lumMod val="50000"/>
                  </a:schemeClr>
                </a:solidFill>
                <a:effectLst/>
                <a:latin typeface="+mn-lt"/>
                <a:hlinkClick r:id="rId2">
                  <a:extLst>
                    <a:ext uri="{A12FA001-AC4F-418D-AE19-62706E023703}">
                      <ahyp:hlinkClr xmlns:ahyp="http://schemas.microsoft.com/office/drawing/2018/hyperlinkcolor" val="tx"/>
                    </a:ext>
                  </a:extLst>
                </a:hlinkClick>
              </a:rPr>
              <a:t>The regulations provide standards for an Indian Tribe or Tribal organization's financial </a:t>
            </a:r>
            <a:r>
              <a:rPr lang="en-US" sz="2400" i="0" dirty="0">
                <a:solidFill>
                  <a:schemeClr val="bg2">
                    <a:lumMod val="50000"/>
                  </a:schemeClr>
                </a:solidFill>
                <a:latin typeface="+mn-lt"/>
                <a:hlinkClick r:id="rId2">
                  <a:extLst>
                    <a:ext uri="{A12FA001-AC4F-418D-AE19-62706E023703}">
                      <ahyp:hlinkClr xmlns:ahyp="http://schemas.microsoft.com/office/drawing/2018/hyperlinkcolor" val="tx"/>
                    </a:ext>
                  </a:extLst>
                </a:hlinkClick>
              </a:rPr>
              <a:t>manageme</a:t>
            </a:r>
            <a:r>
              <a:rPr lang="en-US" sz="2400" i="0" u="sng" dirty="0">
                <a:solidFill>
                  <a:schemeClr val="bg2">
                    <a:lumMod val="50000"/>
                  </a:schemeClr>
                </a:solidFill>
                <a:latin typeface="+mn-lt"/>
              </a:rPr>
              <a:t>nt</a:t>
            </a:r>
            <a:r>
              <a:rPr lang="en-US" sz="2400" i="0" dirty="0">
                <a:solidFill>
                  <a:schemeClr val="bg2">
                    <a:lumMod val="50000"/>
                  </a:schemeClr>
                </a:solidFill>
                <a:latin typeface="+mn-lt"/>
              </a:rPr>
              <a:t>.</a:t>
            </a:r>
          </a:p>
          <a:p>
            <a:endParaRPr lang="en-US" dirty="0"/>
          </a:p>
        </p:txBody>
      </p:sp>
      <p:sp>
        <p:nvSpPr>
          <p:cNvPr id="6" name="Title 5">
            <a:extLst>
              <a:ext uri="{FF2B5EF4-FFF2-40B4-BE49-F238E27FC236}">
                <a16:creationId xmlns:a16="http://schemas.microsoft.com/office/drawing/2014/main" id="{B0E1D5DB-4F18-201C-369D-174E5D08359B}"/>
              </a:ext>
            </a:extLst>
          </p:cNvPr>
          <p:cNvSpPr>
            <a:spLocks noGrp="1"/>
          </p:cNvSpPr>
          <p:nvPr>
            <p:ph type="title"/>
          </p:nvPr>
        </p:nvSpPr>
        <p:spPr/>
        <p:txBody>
          <a:bodyPr/>
          <a:lstStyle/>
          <a:p>
            <a:r>
              <a:rPr lang="en-US" dirty="0"/>
              <a:t>25 CFR Part 900 </a:t>
            </a:r>
          </a:p>
        </p:txBody>
      </p:sp>
    </p:spTree>
    <p:extLst>
      <p:ext uri="{BB962C8B-B14F-4D97-AF65-F5344CB8AC3E}">
        <p14:creationId xmlns:p14="http://schemas.microsoft.com/office/powerpoint/2010/main" val="3659711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87F5-DB99-E327-13AA-4B39F3F4856C}"/>
              </a:ext>
            </a:extLst>
          </p:cNvPr>
          <p:cNvSpPr>
            <a:spLocks noGrp="1"/>
          </p:cNvSpPr>
          <p:nvPr>
            <p:ph type="title"/>
          </p:nvPr>
        </p:nvSpPr>
        <p:spPr/>
        <p:txBody>
          <a:bodyPr/>
          <a:lstStyle/>
          <a:p>
            <a:r>
              <a:rPr lang="en-US" dirty="0"/>
              <a:t>Litigation </a:t>
            </a:r>
          </a:p>
        </p:txBody>
      </p:sp>
      <p:sp>
        <p:nvSpPr>
          <p:cNvPr id="3" name="Content Placeholder 2">
            <a:extLst>
              <a:ext uri="{FF2B5EF4-FFF2-40B4-BE49-F238E27FC236}">
                <a16:creationId xmlns:a16="http://schemas.microsoft.com/office/drawing/2014/main" id="{26C28AF2-451C-2BD8-3CFD-43015D4453A1}"/>
              </a:ext>
            </a:extLst>
          </p:cNvPr>
          <p:cNvSpPr>
            <a:spLocks noGrp="1"/>
          </p:cNvSpPr>
          <p:nvPr>
            <p:ph idx="1"/>
          </p:nvPr>
        </p:nvSpPr>
        <p:spPr/>
        <p:txBody>
          <a:bodyPr/>
          <a:lstStyle/>
          <a:p>
            <a:r>
              <a:rPr lang="en-US" i="1" dirty="0"/>
              <a:t>Salazar v. Ramah Navajo Chapter</a:t>
            </a:r>
            <a:r>
              <a:rPr lang="en-US" dirty="0"/>
              <a:t>: The US Supreme Court held that the ISDEAA requires payment of the full amount of CSC incurred by  Tribes or Tribal organizations, despite [then-existing] caps on the amount of appropriations available for that purpose. 567 U.S. 182 (2012).</a:t>
            </a:r>
          </a:p>
          <a:p>
            <a:r>
              <a:rPr lang="en-US" i="1" dirty="0"/>
              <a:t>Becerra v. San Carlos Apache Tribe </a:t>
            </a:r>
            <a:r>
              <a:rPr lang="en-US" dirty="0"/>
              <a:t>and </a:t>
            </a:r>
            <a:r>
              <a:rPr lang="en-US" i="1" dirty="0"/>
              <a:t>Becerra v. Northern Arapaho Tribe </a:t>
            </a:r>
            <a:r>
              <a:rPr lang="en-US" dirty="0"/>
              <a:t>held that the IHS must pay eligible CSC incurred by Tribes and Tribal Organizations that expend program income, or third-party reimbursements, under their ISDEAA contracts and compacts. 602 U.S. 222 (2024).</a:t>
            </a:r>
          </a:p>
          <a:p>
            <a:endParaRPr lang="en-US" dirty="0"/>
          </a:p>
        </p:txBody>
      </p:sp>
    </p:spTree>
    <p:extLst>
      <p:ext uri="{BB962C8B-B14F-4D97-AF65-F5344CB8AC3E}">
        <p14:creationId xmlns:p14="http://schemas.microsoft.com/office/powerpoint/2010/main" val="2268597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05de575-5ef9-45ef-b09d-1b1037c2db1b}" enabled="0" method="" siteId="{505de575-5ef9-45ef-b09d-1b1037c2db1b}" removed="1"/>
</clbl:labelList>
</file>

<file path=docProps/app.xml><?xml version="1.0" encoding="utf-8"?>
<Properties xmlns="http://schemas.openxmlformats.org/officeDocument/2006/extended-properties" xmlns:vt="http://schemas.openxmlformats.org/officeDocument/2006/docPropsVTypes">
  <TotalTime>850</TotalTime>
  <Words>2910</Words>
  <Application>Microsoft Office PowerPoint</Application>
  <PresentationFormat>Widescreen</PresentationFormat>
  <Paragraphs>186</Paragraphs>
  <Slides>30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Aptos</vt:lpstr>
      <vt:lpstr>Aptos Display</vt:lpstr>
      <vt:lpstr>Arial</vt:lpstr>
      <vt:lpstr>Calibri</vt:lpstr>
      <vt:lpstr>Calibri Light</vt:lpstr>
      <vt:lpstr>Courier New</vt:lpstr>
      <vt:lpstr>Office Theme</vt:lpstr>
      <vt:lpstr>Indian Health Service Contract Support Costs Overview</vt:lpstr>
      <vt:lpstr>CSC Presentation </vt:lpstr>
      <vt:lpstr>References</vt:lpstr>
      <vt:lpstr>Indian Self-Determination and Education Assistance Act (ISDEAA) 25 U.S.C. § 5325(a)</vt:lpstr>
      <vt:lpstr>Indian Self-Determination and Education Assistance Act (ISDEAA) 25 U.S.C. § 5325(a)(2)-(3)</vt:lpstr>
      <vt:lpstr>Indian Self-Determination and Education Assistance Act (ISDEAA) 25 U.S.C. § 5325(a)(5)-(6)</vt:lpstr>
      <vt:lpstr>Code of Federal Regulations (CFR) </vt:lpstr>
      <vt:lpstr>25 CFR Part 900 </vt:lpstr>
      <vt:lpstr>Litigation </vt:lpstr>
      <vt:lpstr>IHS CSC Policy Indian Health Manual  Part 6, Chapter 3 </vt:lpstr>
      <vt:lpstr>Indian Health Manual Part 6, Chapter 3: CSC</vt:lpstr>
      <vt:lpstr>Calculating CSC funding</vt:lpstr>
      <vt:lpstr>Guiding Principles</vt:lpstr>
      <vt:lpstr>CSC Categories and Funding </vt:lpstr>
      <vt:lpstr>Pre-Award and Startup</vt:lpstr>
      <vt:lpstr>Alternative Method for calculating IDC associated with Recurring Service Unit Shares</vt:lpstr>
      <vt:lpstr>Alternative Method for calculating IDC associated with Recurring Service Unit Shares</vt:lpstr>
      <vt:lpstr>Alternative Method for calculating IDC associated with Tribal Shares</vt:lpstr>
      <vt:lpstr>Direct CSC</vt:lpstr>
      <vt:lpstr>Negotiating &amp; Calculating DCSC</vt:lpstr>
      <vt:lpstr>Indirect Cost Rates Cognizant Agency</vt:lpstr>
      <vt:lpstr>Indirect Cost Rates </vt:lpstr>
      <vt:lpstr>     Indirect Cost Rate Types     </vt:lpstr>
      <vt:lpstr>Negotiating Indirect-Type Costs</vt:lpstr>
      <vt:lpstr>Direct Cost Base</vt:lpstr>
      <vt:lpstr>CSC Program Income</vt:lpstr>
      <vt:lpstr>Report to Congress</vt:lpstr>
      <vt:lpstr>IHS Report to Congress</vt:lpstr>
      <vt:lpstr>PowerPoint Presentation</vt:lpstr>
      <vt:lpstr>PowerPoint Presentation</vt:lpstr>
    </vt:vector>
  </TitlesOfParts>
  <Company>IHS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Cohen, Marshall (IHS/HQ)</dc:creator>
  <cp:lastModifiedBy>Begay, Michelle (IHS/HQ)</cp:lastModifiedBy>
  <cp:revision>32</cp:revision>
  <dcterms:created xsi:type="dcterms:W3CDTF">2025-03-26T17:26:21Z</dcterms:created>
  <dcterms:modified xsi:type="dcterms:W3CDTF">2026-05-03T18:42:22Z</dcterms:modified>
</cp:coreProperties>
</file>