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3"/>
  </p:notesMasterIdLst>
  <p:handoutMasterIdLst>
    <p:handoutMasterId r:id="rId24"/>
  </p:handoutMasterIdLst>
  <p:sldIdLst>
    <p:sldId id="290" r:id="rId2"/>
    <p:sldId id="288" r:id="rId3"/>
    <p:sldId id="303" r:id="rId4"/>
    <p:sldId id="329" r:id="rId5"/>
    <p:sldId id="291" r:id="rId6"/>
    <p:sldId id="292" r:id="rId7"/>
    <p:sldId id="326" r:id="rId8"/>
    <p:sldId id="325" r:id="rId9"/>
    <p:sldId id="330" r:id="rId10"/>
    <p:sldId id="331" r:id="rId11"/>
    <p:sldId id="321" r:id="rId12"/>
    <p:sldId id="332" r:id="rId13"/>
    <p:sldId id="333" r:id="rId14"/>
    <p:sldId id="322" r:id="rId15"/>
    <p:sldId id="327" r:id="rId16"/>
    <p:sldId id="302" r:id="rId17"/>
    <p:sldId id="334" r:id="rId18"/>
    <p:sldId id="335" r:id="rId19"/>
    <p:sldId id="320" r:id="rId20"/>
    <p:sldId id="328" r:id="rId21"/>
    <p:sldId id="284" r:id="rId2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hrhardt, Brit L (IHS/HQ)" initials="EBL(" lastIdx="2" clrIdx="0">
    <p:extLst>
      <p:ext uri="{19B8F6BF-5375-455C-9EA6-DF929625EA0E}">
        <p15:presenceInfo xmlns:p15="http://schemas.microsoft.com/office/powerpoint/2012/main" userId="S-1-5-21-1547161642-606747145-682003330-4598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D4D77"/>
    <a:srgbClr val="E48312"/>
    <a:srgbClr val="F5D9CC"/>
    <a:srgbClr val="FAED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00" autoAdjust="0"/>
    <p:restoredTop sz="86370" autoAdjust="0"/>
  </p:normalViewPr>
  <p:slideViewPr>
    <p:cSldViewPr snapToGrid="0">
      <p:cViewPr varScale="1">
        <p:scale>
          <a:sx n="51" d="100"/>
          <a:sy n="51" d="100"/>
        </p:scale>
        <p:origin x="1272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299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46E519B-61BF-41A9-AFFA-BAD42AA6A28B}" type="datetimeFigureOut">
              <a:rPr lang="en-US" smtClean="0"/>
              <a:t>5/2/2026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37B275C-5D9F-44B3-A894-FBB61692FE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8702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98FA526-01BB-418E-87B3-BB204CED0494}" type="datetimeFigureOut">
              <a:rPr lang="en-US" smtClean="0"/>
              <a:t>5/2/2026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0F8E536-381C-49DA-B51B-F692AA9434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173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8E536-381C-49DA-B51B-F692AA94343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13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8E536-381C-49DA-B51B-F692AA94343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523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548704-7356-44C0-91E7-1414C2DEDC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DD302E-F353-C7E4-5453-7135E4C473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0BDB13-87E8-6CE9-7E98-453CC2C16C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936B26-0578-9AD6-DB6A-97CA95CEFB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8E536-381C-49DA-B51B-F692AA94343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448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3F8839-E75B-AFE2-D852-29D361A50F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F7B93B-5476-4846-07DF-BFC9820326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07118F-43E2-B049-5335-EDC409EA8A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A96D5E-E13B-C25C-EA40-C88B2E2615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8E536-381C-49DA-B51B-F692AA94343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70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8E536-381C-49DA-B51B-F692AA943430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860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4894E5D-5522-743C-DFE1-B20D054D74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2290"/>
            <a:ext cx="12207240" cy="5563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IHS Logo.">
            <a:extLst>
              <a:ext uri="{FF2B5EF4-FFF2-40B4-BE49-F238E27FC236}">
                <a16:creationId xmlns:a16="http://schemas.microsoft.com/office/drawing/2014/main" id="{E4973075-0EC1-4E44-9C5B-D28C0CB4C0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654" y="4446644"/>
            <a:ext cx="1314634" cy="1307592"/>
          </a:xfrm>
          <a:prstGeom prst="rect">
            <a:avLst/>
          </a:prstGeom>
        </p:spPr>
      </p:pic>
      <p:pic>
        <p:nvPicPr>
          <p:cNvPr id="11" name="Picture 10" descr="HHS Logo.">
            <a:extLst>
              <a:ext uri="{FF2B5EF4-FFF2-40B4-BE49-F238E27FC236}">
                <a16:creationId xmlns:a16="http://schemas.microsoft.com/office/drawing/2014/main" id="{0D323BA4-B6F9-4AAE-8AEC-51F8B6DBE92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185" y="4446644"/>
            <a:ext cx="1365480" cy="1307592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6C156B3-A7DF-0CFD-2FDB-D88BB20DD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CE28-DF03-433C-A557-F40EA9103255}" type="datetime1">
              <a:rPr lang="en-US" smtClean="0"/>
              <a:t>5/2/2026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60A9EF4A-1F1C-CA2B-C6B2-BEAC7FA0A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AC4DD9B-0B5E-9F5F-0139-B22897249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82AC-5695-48DB-B28C-201892CC33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326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352D5F-EC2F-37F2-E4D3-6276848926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2290"/>
            <a:ext cx="12207240" cy="556343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82AC-5695-48DB-B28C-201892CC33C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14CEE5F-A648-9F78-6EF8-34A67C4A4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9C12D26F-B60A-790C-8BE0-0ED68C6B78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BD6061E-0A24-447F-933B-EC34C72612E4}" type="datetime1">
              <a:rPr lang="en-US" smtClean="0"/>
              <a:t>5/2/2026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696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352D5F-EC2F-37F2-E4D3-6276848926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2290"/>
            <a:ext cx="12207240" cy="556343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82AC-5695-48DB-B28C-201892CC33C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14CEE5F-A648-9F78-6EF8-34A67C4A4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9C12D26F-B60A-790C-8BE0-0ED68C6B78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BD6061E-0A24-447F-933B-EC34C72612E4}" type="datetime1">
              <a:rPr lang="en-US" smtClean="0"/>
              <a:t>5/2/2026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8C6BFF4-0127-0C91-9889-FFD7F87D80A7}"/>
              </a:ext>
            </a:extLst>
          </p:cNvPr>
          <p:cNvCxnSpPr>
            <a:cxnSpLocks/>
          </p:cNvCxnSpPr>
          <p:nvPr userDrawn="1"/>
        </p:nvCxnSpPr>
        <p:spPr>
          <a:xfrm>
            <a:off x="1181100" y="1737360"/>
            <a:ext cx="997458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6847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En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352D5F-EC2F-37F2-E4D3-6276848926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2290"/>
            <a:ext cx="12207240" cy="556343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82AC-5695-48DB-B28C-201892CC33C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5702CF-BF35-FDA4-4FDA-DCE7CFEE582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00" y="1432005"/>
            <a:ext cx="3721908" cy="3701970"/>
          </a:xfrm>
          <a:prstGeom prst="rect">
            <a:avLst/>
          </a:prstGeom>
        </p:spPr>
      </p:pic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BD599863-7DA6-693D-8FC2-91C578BFB7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1E6C6D19-A19B-4420-9A4F-6712F24B788A}" type="datetime1">
              <a:rPr lang="en-US" smtClean="0"/>
              <a:t>5/2/2026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436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411480" indent="-228600">
              <a:buFont typeface="Calibri" panose="020F0502020204030204" pitchFamily="34" charset="0"/>
              <a:buChar char="‒"/>
              <a:defRPr/>
            </a:lvl2pPr>
            <a:lvl3pPr marL="594360" indent="-182880">
              <a:buFont typeface="Wingdings" panose="05000000000000000000" pitchFamily="2" charset="2"/>
              <a:buChar char="§"/>
              <a:defRPr/>
            </a:lvl3pPr>
            <a:lvl4pPr marL="749808" indent="-182880">
              <a:buFont typeface="Calibri" panose="020F0502020204030204" pitchFamily="34" charset="0"/>
              <a:buChar char="‒"/>
              <a:defRPr/>
            </a:lvl4pPr>
            <a:lvl5pPr marL="932688" indent="-182880">
              <a:buFont typeface="Calibri" panose="020F0502020204030204" pitchFamily="34" charset="0"/>
              <a:buChar char="‒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82AC-5695-48DB-B28C-201892CC33C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5466924C-6186-8AE2-2F49-9908855C4C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BFAD42D8-153E-447E-B9CF-624B0D6B5D12}" type="datetime1">
              <a:rPr lang="en-US" smtClean="0"/>
              <a:t>5/2/2026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252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>
            <a:lvl2pPr marL="411480" indent="-228600">
              <a:buFont typeface="Calibri" panose="020F0502020204030204" pitchFamily="34" charset="0"/>
              <a:buChar char="‒"/>
              <a:defRPr/>
            </a:lvl2pPr>
            <a:lvl3pPr marL="594360" indent="-182880">
              <a:buFont typeface="Wingdings" panose="05000000000000000000" pitchFamily="2" charset="2"/>
              <a:buChar char="§"/>
              <a:defRPr/>
            </a:lvl3pPr>
            <a:lvl4pPr marL="749808" indent="-182880">
              <a:buFont typeface="Calibri" panose="020F0502020204030204" pitchFamily="34" charset="0"/>
              <a:buChar char="‒"/>
              <a:defRPr/>
            </a:lvl4pPr>
            <a:lvl5pPr marL="932688" indent="-182880">
              <a:buFont typeface="Calibri" panose="020F0502020204030204" pitchFamily="34" charset="0"/>
              <a:buChar char="‒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>
            <a:lvl2pPr marL="411480" indent="-228600">
              <a:buFont typeface="Calibri" panose="020F0502020204030204" pitchFamily="34" charset="0"/>
              <a:buChar char="‒"/>
              <a:defRPr/>
            </a:lvl2pPr>
            <a:lvl3pPr marL="594360" indent="-182880">
              <a:buFont typeface="Wingdings" panose="05000000000000000000" pitchFamily="2" charset="2"/>
              <a:buChar char="§"/>
              <a:defRPr/>
            </a:lvl3pPr>
            <a:lvl4pPr marL="749808" indent="-182880">
              <a:buFont typeface="Calibri" panose="020F0502020204030204" pitchFamily="34" charset="0"/>
              <a:buChar char="‒"/>
              <a:defRPr/>
            </a:lvl4pPr>
            <a:lvl5pPr marL="932688" indent="-182880">
              <a:buFont typeface="Calibri" panose="020F0502020204030204" pitchFamily="34" charset="0"/>
              <a:buChar char="‒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82AC-5695-48DB-B28C-201892CC33C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820CF9-9DAF-6E62-D870-7D1B83EA064D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36D3D21F-37C2-49B6-97B7-8C1DDBC1FBAA}" type="datetime1">
              <a:rPr lang="en-US" smtClean="0"/>
              <a:t>5/2/2026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675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>
            <a:lvl2pPr marL="411480" indent="-228600">
              <a:buFont typeface="Calibri" panose="020F0502020204030204" pitchFamily="34" charset="0"/>
              <a:buChar char="‒"/>
              <a:defRPr/>
            </a:lvl2pPr>
            <a:lvl3pPr marL="594360" indent="-182880">
              <a:buFont typeface="Wingdings" panose="05000000000000000000" pitchFamily="2" charset="2"/>
              <a:buChar char="§"/>
              <a:defRPr/>
            </a:lvl3pPr>
            <a:lvl4pPr marL="749808" indent="-182880">
              <a:buFont typeface="Calibri" panose="020F0502020204030204" pitchFamily="34" charset="0"/>
              <a:buChar char="‒"/>
              <a:defRPr/>
            </a:lvl4pPr>
            <a:lvl5pPr marL="932688" indent="-182880">
              <a:buFont typeface="Calibri" panose="020F0502020204030204" pitchFamily="34" charset="0"/>
              <a:buChar char="‒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>
            <a:lvl2pPr marL="411480" indent="-228600">
              <a:buFont typeface="Calibri" panose="020F0502020204030204" pitchFamily="34" charset="0"/>
              <a:buChar char="‒"/>
              <a:defRPr/>
            </a:lvl2pPr>
            <a:lvl3pPr marL="594360" indent="-182880">
              <a:buFont typeface="Wingdings" panose="05000000000000000000" pitchFamily="2" charset="2"/>
              <a:buChar char="§"/>
              <a:defRPr/>
            </a:lvl3pPr>
            <a:lvl4pPr marL="749808" indent="-182880">
              <a:buFont typeface="Calibri" panose="020F0502020204030204" pitchFamily="34" charset="0"/>
              <a:buChar char="‒"/>
              <a:defRPr/>
            </a:lvl4pPr>
            <a:lvl5pPr marL="932688" indent="-182880">
              <a:buFont typeface="Calibri" panose="020F0502020204030204" pitchFamily="34" charset="0"/>
              <a:buChar char="‒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82AC-5695-48DB-B28C-201892CC33C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3893A7A9-2C60-E46B-5DAE-252659F50C7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A5272BB4-0D78-4DF9-B3B4-20100EACC1D4}" type="datetime1">
              <a:rPr lang="en-US" smtClean="0"/>
              <a:t>5/2/2026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61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>
            <a:lvl2pPr marL="411480" indent="-228600">
              <a:buFont typeface="Calibri" panose="020F0502020204030204" pitchFamily="34" charset="0"/>
              <a:buChar char="‒"/>
              <a:defRPr/>
            </a:lvl2pPr>
            <a:lvl3pPr marL="594360" indent="-182880">
              <a:buFont typeface="Wingdings" panose="05000000000000000000" pitchFamily="2" charset="2"/>
              <a:buChar char="§"/>
              <a:defRPr/>
            </a:lvl3pPr>
            <a:lvl4pPr marL="749808" indent="-182880">
              <a:buFont typeface="Calibri" panose="020F0502020204030204" pitchFamily="34" charset="0"/>
              <a:buChar char="‒"/>
              <a:defRPr/>
            </a:lvl4pPr>
            <a:lvl5pPr marL="932688" indent="-182880">
              <a:buFont typeface="Calibri" panose="020F0502020204030204" pitchFamily="34" charset="0"/>
              <a:buChar char="‒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FB582AC-5695-48DB-B28C-201892CC33C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A4C0C1-73A0-D349-2470-DA35738D1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EB170A-7C53-CE9D-8250-713FB915566D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936" y="5642948"/>
            <a:ext cx="669547" cy="6042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622FF21-E6A5-AC0E-66A2-67A50EB697FB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207" y="5638123"/>
            <a:ext cx="601075" cy="604259"/>
          </a:xfrm>
          <a:prstGeom prst="rect">
            <a:avLst/>
          </a:prstGeom>
        </p:spPr>
      </p:pic>
      <p:sp>
        <p:nvSpPr>
          <p:cNvPr id="13" name="Date Placeholder 4">
            <a:extLst>
              <a:ext uri="{FF2B5EF4-FFF2-40B4-BE49-F238E27FC236}">
                <a16:creationId xmlns:a16="http://schemas.microsoft.com/office/drawing/2014/main" id="{6F8B4AD2-0564-A4EC-7274-9F7772012A9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44C574C9-DB98-4B82-BE0C-AC0D791226BA}" type="datetime1">
              <a:rPr lang="en-US" smtClean="0"/>
              <a:t>5/2/2026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064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FF8A75-2CE1-BF66-72C1-5536C788B3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3160" y="4924219"/>
            <a:ext cx="12188825" cy="640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82AC-5695-48DB-B28C-201892CC33C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369236F2-69BE-53E7-DC4D-01B9FC92524B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9504A631-8697-472D-8F01-D29709AE5455}" type="datetime1">
              <a:rPr lang="en-US" smtClean="0"/>
              <a:t>5/2/2026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276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873A134-F005-F046-73D0-0FF3071EC1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2290"/>
            <a:ext cx="12207240" cy="5563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82AC-5695-48DB-B28C-201892CC33C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20927E09-D07E-3D1B-A21F-DBCC2F5AEC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74C89A34-25AB-4919-ABF9-D60BCEF84CB2}" type="datetime1">
              <a:rPr lang="en-US" smtClean="0"/>
              <a:t>5/2/2026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231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352D5F-EC2F-37F2-E4D3-6276848926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2290"/>
            <a:ext cx="12207240" cy="556343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82AC-5695-48DB-B28C-201892CC33C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C5367BD-E33D-DDE9-8121-89DAB2F8D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 marL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A9423A2-767B-3280-6DDF-0D03E30F0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/>
          <a:lstStyle>
            <a:lvl2pPr marL="411480" indent="-228600">
              <a:buFont typeface="Calibri" panose="020F0502020204030204" pitchFamily="34" charset="0"/>
              <a:buChar char="‒"/>
              <a:defRPr/>
            </a:lvl2pPr>
            <a:lvl3pPr marL="594360" indent="-182880">
              <a:buFont typeface="Wingdings" panose="05000000000000000000" pitchFamily="2" charset="2"/>
              <a:buChar char="§"/>
              <a:defRPr/>
            </a:lvl3pPr>
            <a:lvl4pPr marL="749808" indent="-182880">
              <a:buFont typeface="Calibri" panose="020F0502020204030204" pitchFamily="34" charset="0"/>
              <a:buChar char="—"/>
              <a:defRPr/>
            </a:lvl4pPr>
            <a:lvl5pPr marL="932688" indent="-182880">
              <a:buFont typeface="Calibri" panose="020F0502020204030204" pitchFamily="34" charset="0"/>
              <a:buChar char="—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CD43BE-CD11-7721-E3C8-357AA30BE8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84780099-5EE7-4974-B3CA-15D157EC4D5B}" type="datetime1">
              <a:rPr lang="en-US" smtClean="0"/>
              <a:t>5/2/2026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689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F90DF75-E31F-D393-AC57-F393CB56A22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2290"/>
            <a:ext cx="12207240" cy="55634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rgbClr val="FFFFFF"/>
                </a:solidFill>
              </a:defRPr>
            </a:lvl1pPr>
          </a:lstStyle>
          <a:p>
            <a:fld id="{CFB582AC-5695-48DB-B28C-201892CC33C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F40D0162-6AD3-1185-5FE4-D6EF8E7E32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99CFDEE9-C87B-4D78-9C2C-D5A65B58F70F}" type="datetime1">
              <a:rPr lang="en-US" smtClean="0"/>
              <a:t>5/2/2026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33BFB2-6327-512F-9EBD-E86BD5EF957A}"/>
              </a:ext>
            </a:extLst>
          </p:cNvPr>
          <p:cNvPicPr/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936" y="5642948"/>
            <a:ext cx="669547" cy="6042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F9478FF-9FED-E97D-1710-8F21F9367470}"/>
              </a:ext>
            </a:extLst>
          </p:cNvPr>
          <p:cNvPicPr/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207" y="5638123"/>
            <a:ext cx="601075" cy="60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514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9" r:id="rId2"/>
    <p:sldLayoutId id="2147483722" r:id="rId3"/>
    <p:sldLayoutId id="2147483724" r:id="rId4"/>
    <p:sldLayoutId id="2147483725" r:id="rId5"/>
    <p:sldLayoutId id="2147483741" r:id="rId6"/>
    <p:sldLayoutId id="2147483743" r:id="rId7"/>
    <p:sldLayoutId id="2147483721" r:id="rId8"/>
    <p:sldLayoutId id="2147483732" r:id="rId9"/>
    <p:sldLayoutId id="2147483727" r:id="rId10"/>
    <p:sldLayoutId id="2147483744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73736" indent="-173736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1148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200"/>
        </a:spcAft>
        <a:buClr>
          <a:schemeClr val="accent1"/>
        </a:buClr>
        <a:buFont typeface="Calibri" panose="020F0502020204030204" pitchFamily="34" charset="0"/>
        <a:buChar char="‒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2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IHSCDAClaims@ihs.gov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hs.gov/sites/newsroom/themes/responsive2017/display_objects/documents/2024_Letters/DTLL_12202024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fr.gov/current/title-2/section-200.307#p-200.307(c)" TargetMode="External"/><Relationship Id="rId2" Type="http://schemas.openxmlformats.org/officeDocument/2006/relationships/hyperlink" Target="https://www.ecfr.gov/current/title-2/subtitle-A/chapter-II/part-200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E48CC-1EAC-6BBE-AABB-B0CA2F236D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Indian Health Service</a:t>
            </a:r>
            <a:br>
              <a:rPr lang="en-US" dirty="0"/>
            </a:br>
            <a:r>
              <a:rPr lang="en-US" dirty="0">
                <a:solidFill>
                  <a:srgbClr val="1D4D77"/>
                </a:solidFill>
              </a:rPr>
              <a:t>Estimating CSC on Program Income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C9C74D-CB94-9F9E-7EF0-F8F4D16D44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19"/>
            <a:ext cx="7938441" cy="1751749"/>
          </a:xfrm>
        </p:spPr>
        <p:txBody>
          <a:bodyPr>
            <a:normAutofit/>
          </a:bodyPr>
          <a:lstStyle/>
          <a:p>
            <a:r>
              <a:rPr lang="en-US" sz="2500" dirty="0"/>
              <a:t>Michelle Begay, Acting Director, division of </a:t>
            </a:r>
            <a:r>
              <a:rPr lang="en-US" sz="2500" dirty="0" err="1"/>
              <a:t>isdeaa</a:t>
            </a:r>
            <a:endParaRPr lang="en-US" sz="2500" dirty="0"/>
          </a:p>
          <a:p>
            <a:endParaRPr lang="en-US" sz="2500" dirty="0"/>
          </a:p>
          <a:p>
            <a:r>
              <a:rPr lang="en-US" sz="2500" dirty="0"/>
              <a:t>Bemidji pre-negotiations, May 7, 2026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A69586-E8E8-16D7-A891-31B67F7CC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82AC-5695-48DB-B28C-201892CC33C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364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E180B8-0644-6AAB-8AF8-C4A240CB9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82AC-5695-48DB-B28C-201892CC33C9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F4EAF7-FDA5-7CB0-3C2C-0E95557A6E6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BD6061E-0A24-447F-933B-EC34C72612E4}" type="datetime1">
              <a:rPr lang="en-US" smtClean="0"/>
              <a:t>5/2/2026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321224-0E44-61FA-1480-8163D05FBE8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7121"/>
          <a:stretch>
            <a:fillRect/>
          </a:stretch>
        </p:blipFill>
        <p:spPr>
          <a:xfrm>
            <a:off x="587853" y="301335"/>
            <a:ext cx="7413147" cy="58509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2091EC5-6582-11C6-8E31-4BA896F5B40C}"/>
              </a:ext>
            </a:extLst>
          </p:cNvPr>
          <p:cNvSpPr txBox="1"/>
          <p:nvPr/>
        </p:nvSpPr>
        <p:spPr>
          <a:xfrm>
            <a:off x="8104909" y="665018"/>
            <a:ext cx="3107574" cy="238937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+mj-lt"/>
            </a:pPr>
            <a:r>
              <a:rPr lang="en-US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Second Half of the form are actual numbers the tribe is certifying for estimation or reconciliation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319618-16EA-5EB1-E4C1-A9834B7D7EBF}"/>
              </a:ext>
            </a:extLst>
          </p:cNvPr>
          <p:cNvSpPr txBox="1"/>
          <p:nvPr/>
        </p:nvSpPr>
        <p:spPr>
          <a:xfrm>
            <a:off x="7854362" y="4724400"/>
            <a:ext cx="2431472" cy="76264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+mj-lt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Should be signed by someone with authority at tribe</a:t>
            </a:r>
          </a:p>
        </p:txBody>
      </p:sp>
    </p:spTree>
    <p:extLst>
      <p:ext uri="{BB962C8B-B14F-4D97-AF65-F5344CB8AC3E}">
        <p14:creationId xmlns:p14="http://schemas.microsoft.com/office/powerpoint/2010/main" val="1815014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232EE-5B50-A51C-8297-522E603ED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990" y="1143000"/>
            <a:ext cx="3200400" cy="2286000"/>
          </a:xfrm>
        </p:spPr>
        <p:txBody>
          <a:bodyPr/>
          <a:lstStyle/>
          <a:p>
            <a:r>
              <a:rPr lang="en-US" dirty="0"/>
              <a:t>New CSC Template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A- I.3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C9ADD1-499D-0E5A-7DC9-C5A501BAD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82AC-5695-48DB-B28C-201892CC33C9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FA7EF29-212F-FBE7-B306-171DB1884E9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BFAD42D8-153E-447E-B9CF-624B0D6B5D12}" type="datetime1">
              <a:rPr lang="en-US" smtClean="0"/>
              <a:t>5/2/2026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64891C-0D33-346E-0FC4-B2F02204F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3855" y="446808"/>
            <a:ext cx="7515155" cy="512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351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35D66-01A7-47E5-E4E0-EE48C3A6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82AC-5695-48DB-B28C-201892CC33C9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DD7343-C81B-50FF-452F-8EA716ACC5A5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44C574C9-DB98-4B82-BE0C-AC0D791226BA}" type="datetime1">
              <a:rPr lang="en-US" smtClean="0"/>
              <a:t>5/2/2026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BC2FBC2-3E06-FC47-80E4-3DA44CBC8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2034" y="421871"/>
            <a:ext cx="8069966" cy="500841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2281364-5D8E-4B03-06C5-539CA0D303BA}"/>
              </a:ext>
            </a:extLst>
          </p:cNvPr>
          <p:cNvSpPr txBox="1">
            <a:spLocks/>
          </p:cNvSpPr>
          <p:nvPr/>
        </p:nvSpPr>
        <p:spPr>
          <a:xfrm>
            <a:off x="536863" y="1143000"/>
            <a:ext cx="3200400" cy="2286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New CSC Template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J - Y</a:t>
            </a:r>
          </a:p>
        </p:txBody>
      </p:sp>
    </p:spTree>
    <p:extLst>
      <p:ext uri="{BB962C8B-B14F-4D97-AF65-F5344CB8AC3E}">
        <p14:creationId xmlns:p14="http://schemas.microsoft.com/office/powerpoint/2010/main" val="3061313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FAA59C-3202-CDAA-9762-4FDA87449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82AC-5695-48DB-B28C-201892CC33C9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2919C1-9B86-3692-CD0F-73BB0AF1DB4F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44C574C9-DB98-4B82-BE0C-AC0D791226BA}" type="datetime1">
              <a:rPr lang="en-US" smtClean="0"/>
              <a:t>5/2/2026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F8B68AC-0CC8-0685-B61A-3DA2EFE893AE}"/>
              </a:ext>
            </a:extLst>
          </p:cNvPr>
          <p:cNvSpPr txBox="1">
            <a:spLocks/>
          </p:cNvSpPr>
          <p:nvPr/>
        </p:nvSpPr>
        <p:spPr>
          <a:xfrm>
            <a:off x="317196" y="1172786"/>
            <a:ext cx="3465094" cy="237051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New CSC Template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Ineligible non-Indians Adjustment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EAF21C3-DC6F-4248-2EFD-1AFAFC5AF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2602" y="1061707"/>
            <a:ext cx="7806380" cy="314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304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62736-8789-06CB-18FD-EB4016CC9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Offset for Ineligible Non-Indians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68198A-4D3E-23CB-0F78-9102CDB0B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3000" dirty="0"/>
              <a:t>Request information from Tribe to support – By user or by total visits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000" dirty="0"/>
              <a:t>Can run standard NDWS report if Tribe is submitting appropriate data to IHS.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000" dirty="0"/>
              <a:t>Can reduce the base for offset “G - Program Income Expended” if Tribe can provide actual expenditure data for programs only serving AI/AN.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FFE334-8976-9303-2AD9-78EC97F91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898450-97BE-94A9-CDD1-63A7FFF48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82AC-5695-48DB-B28C-201892CC33C9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FEAFF81-485C-6BB5-A85E-CAD8A11E3E2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FAD42D8-153E-447E-B9CF-624B0D6B5D12}" type="datetime1">
              <a:rPr lang="en-US" smtClean="0"/>
              <a:t>5/2/2026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783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E2BF8-3168-2378-A599-4A1BBCCD6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Inclusion of Program Income in Indirect Cost Pool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6FE3D-41F8-468E-F034-D23E12DBB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600" dirty="0"/>
              <a:t>One limitation of estimation is the Tribe </a:t>
            </a:r>
            <a:r>
              <a:rPr lang="en-US" sz="2600" b="1" u="sng" dirty="0"/>
              <a:t>must</a:t>
            </a:r>
            <a:r>
              <a:rPr lang="en-US" sz="2600" b="1" dirty="0"/>
              <a:t> </a:t>
            </a:r>
            <a:r>
              <a:rPr lang="en-US" sz="2600" dirty="0"/>
              <a:t>complete the certification form.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/>
              <a:t>Inclusion of program income expenditures in Tribe/Tribal Organization’s Indirect Cost Rate Proposals to Interior Business Center (DOI/IBC) or Cost Allocation Services (HHS/CAS) assists in the calculation of CSC for eligible expenditures of program income</a:t>
            </a:r>
          </a:p>
          <a:p>
            <a:pPr lvl="1"/>
            <a:r>
              <a:rPr lang="en-US" sz="2400" dirty="0"/>
              <a:t>Allows application of the appropriate indirect cost rate</a:t>
            </a:r>
          </a:p>
          <a:p>
            <a:pPr lvl="1"/>
            <a:r>
              <a:rPr lang="en-US" sz="2400" dirty="0"/>
              <a:t>Provides more concrete information for future estimates</a:t>
            </a:r>
          </a:p>
          <a:p>
            <a:pPr lvl="1"/>
            <a:r>
              <a:rPr lang="en-US" sz="2400" dirty="0"/>
              <a:t>Helps inform passthroughs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D362D-23D9-B523-EC8C-8B47759D7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3D4519-BC3B-55F3-1BE1-E07625911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82AC-5695-48DB-B28C-201892CC33C9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4649B14-BC2B-36A1-3BD9-598D2615F13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FAD42D8-153E-447E-B9CF-624B0D6B5D12}" type="datetime1">
              <a:rPr lang="en-US" smtClean="0"/>
              <a:t>5/2/2026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913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F2A04-3F9E-46C4-9DC0-C4B696C19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CSC Negotiations Activity to 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A8205-5446-47E1-9D76-014A7EE4D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1" indent="-342900">
              <a:lnSpc>
                <a:spcPct val="100000"/>
              </a:lnSpc>
            </a:pPr>
            <a:r>
              <a:rPr lang="en-US" sz="3000" dirty="0"/>
              <a:t>Negotiated with 40+ Tribes for FY25/FY26 funds</a:t>
            </a:r>
          </a:p>
          <a:p>
            <a:pPr marL="800100" lvl="2" indent="-342900">
              <a:lnSpc>
                <a:spcPct val="100000"/>
              </a:lnSpc>
            </a:pPr>
            <a:r>
              <a:rPr lang="en-US" sz="3000" dirty="0"/>
              <a:t>Mix of Title I and Title V</a:t>
            </a:r>
          </a:p>
          <a:p>
            <a:pPr marL="800100" lvl="2" indent="-342900">
              <a:lnSpc>
                <a:spcPct val="100000"/>
              </a:lnSpc>
            </a:pPr>
            <a:r>
              <a:rPr lang="en-US" sz="3000" dirty="0"/>
              <a:t>Direct Contract Support Costs</a:t>
            </a:r>
          </a:p>
          <a:p>
            <a:pPr marL="800100" lvl="2" indent="-342900">
              <a:lnSpc>
                <a:spcPct val="100000"/>
              </a:lnSpc>
            </a:pPr>
            <a:r>
              <a:rPr lang="en-US" sz="3000" dirty="0"/>
              <a:t>Negotiated Lump Sum Indirect-type costs</a:t>
            </a:r>
          </a:p>
          <a:p>
            <a:pPr marL="342900" lvl="1" indent="-342900">
              <a:lnSpc>
                <a:spcPct val="150000"/>
              </a:lnSpc>
            </a:pPr>
            <a:r>
              <a:rPr lang="en-US" sz="3000" dirty="0"/>
              <a:t>Total Amounts Negotiated for FY25 - $431M</a:t>
            </a:r>
          </a:p>
          <a:p>
            <a:pPr marL="342900" lvl="1" indent="-342900">
              <a:lnSpc>
                <a:spcPct val="150000"/>
              </a:lnSpc>
            </a:pPr>
            <a:r>
              <a:rPr lang="en-US" sz="3000" dirty="0"/>
              <a:t>Total Amounts Negotiated for FY26 - $238M</a:t>
            </a:r>
          </a:p>
          <a:p>
            <a:pPr marL="342900" lvl="1" indent="-342900">
              <a:lnSpc>
                <a:spcPct val="150000"/>
              </a:lnSpc>
            </a:pPr>
            <a:r>
              <a:rPr lang="en-US" sz="3000" dirty="0"/>
              <a:t>Payment amounts range from $100K - $125M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F8B0BD-1823-4E60-BB27-A7F278364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AEB7D0-3335-43B5-9432-3064A6C2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82AC-5695-48DB-B28C-201892CC33C9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2D1C1B9-B895-4E5B-A9A9-5EB8D36DBC7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FAD42D8-153E-447E-B9CF-624B0D6B5D12}" type="datetime1">
              <a:rPr lang="en-US" smtClean="0"/>
              <a:t>5/2/2026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2020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9C6AC-786D-CAE1-B5D4-F66F72BCA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Contract Disputes Act (CDA) Claims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59945-CAC5-74FE-38B7-6106459A0B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0959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en-US" sz="2900" dirty="0"/>
              <a:t>During FY 2025, the team developed and tested standardized analysis templates and procedures to ensure consistency in reviewing. For FY2026, the team is currently developing a process to pay those eligible CSC CDA claims through open appropriations monthly.</a:t>
            </a:r>
          </a:p>
          <a:p>
            <a:pPr>
              <a:lnSpc>
                <a:spcPct val="150000"/>
              </a:lnSpc>
            </a:pPr>
            <a:r>
              <a:rPr lang="en-US" sz="2900" dirty="0"/>
              <a:t>Claims are being worked in order received.</a:t>
            </a:r>
          </a:p>
          <a:p>
            <a:pPr>
              <a:lnSpc>
                <a:spcPct val="150000"/>
              </a:lnSpc>
            </a:pPr>
            <a:r>
              <a:rPr lang="en-US" sz="2900" dirty="0"/>
              <a:t>If a Tribe/Tribal Organization has multiple claims they will be settled as a group (i.e. 2018-2024)</a:t>
            </a:r>
          </a:p>
          <a:p>
            <a:pPr>
              <a:lnSpc>
                <a:spcPct val="150000"/>
              </a:lnSpc>
            </a:pPr>
            <a:r>
              <a:rPr lang="en-US" sz="2900" dirty="0"/>
              <a:t>Claims that are not submitted in writing to the awarding official within 6 years of accrual are barred by the statute of limitations and will be denied in the ordinary course.  Currently claim year is FY2020.</a:t>
            </a:r>
          </a:p>
          <a:p>
            <a:pPr>
              <a:lnSpc>
                <a:spcPct val="150000"/>
              </a:lnSpc>
            </a:pPr>
            <a:r>
              <a:rPr lang="en-US" sz="2900" dirty="0"/>
              <a:t>All claims should be submitted to your local ALN or Awarding official as well as the general email box at </a:t>
            </a:r>
            <a:r>
              <a:rPr lang="en-US" sz="2900" dirty="0">
                <a:hlinkClick r:id="rId2"/>
              </a:rPr>
              <a:t>IHSCDAClaims@ihs.gov</a:t>
            </a:r>
            <a:r>
              <a:rPr lang="en-US" sz="2900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695639-1CA3-3F63-008C-72C7311A1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0342EA-67CD-77AC-40F3-76FDE3ED6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82AC-5695-48DB-B28C-201892CC33C9}" type="slidenum">
              <a:rPr lang="en-US" smtClean="0"/>
              <a:t>17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A320D1D-E483-D387-9964-E2A6B5C797B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FAD42D8-153E-447E-B9CF-624B0D6B5D12}" type="datetime1">
              <a:rPr lang="en-US" smtClean="0"/>
              <a:t>5/2/2026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8666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C623B-2B8E-AE25-BD96-CB1753C5C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CSC CDA Claims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6428A-72F8-8AD3-0715-AA0C84A0F6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500" dirty="0"/>
              <a:t>The status of Contract Support Costs CDA Claims is:</a:t>
            </a:r>
          </a:p>
          <a:p>
            <a:r>
              <a:rPr lang="en-US" sz="2500" b="1" dirty="0"/>
              <a:t>Total Claims Filed</a:t>
            </a:r>
            <a:r>
              <a:rPr lang="en-US" sz="2500" dirty="0"/>
              <a:t>: 781 claims totaling close to $4.8 billion</a:t>
            </a:r>
          </a:p>
          <a:p>
            <a:r>
              <a:rPr lang="en-US" sz="2500" b="1" dirty="0"/>
              <a:t>Total Outstanding Claims</a:t>
            </a:r>
            <a:r>
              <a:rPr lang="en-US" sz="2500" dirty="0"/>
              <a:t>: 662 claims totaling $3.7 billion</a:t>
            </a:r>
          </a:p>
          <a:p>
            <a:r>
              <a:rPr lang="en-US" sz="2500" b="1" dirty="0"/>
              <a:t>Total Claims Closed</a:t>
            </a:r>
            <a:r>
              <a:rPr lang="en-US" sz="2500" dirty="0"/>
              <a:t>: 119 claims</a:t>
            </a:r>
          </a:p>
          <a:p>
            <a:pPr lvl="1"/>
            <a:r>
              <a:rPr lang="en-US" sz="2500" b="1" dirty="0"/>
              <a:t>Total Claims Settled</a:t>
            </a:r>
            <a:r>
              <a:rPr lang="en-US" sz="2500" dirty="0"/>
              <a:t>: $967 million in claims settled for $577 million</a:t>
            </a:r>
          </a:p>
          <a:p>
            <a:pPr lvl="1"/>
            <a:r>
              <a:rPr lang="en-US" sz="2500" b="1" dirty="0"/>
              <a:t>Total Claims Deemed Denied</a:t>
            </a:r>
            <a:r>
              <a:rPr lang="en-US" sz="2500" dirty="0"/>
              <a:t>: $50 million </a:t>
            </a:r>
          </a:p>
          <a:p>
            <a:r>
              <a:rPr lang="en-US" sz="2500" b="1" dirty="0"/>
              <a:t>Claims in settlement negotiations</a:t>
            </a:r>
            <a:r>
              <a:rPr lang="en-US" sz="2500" dirty="0"/>
              <a:t>: 92 claim years ready for settlement totaling $898 million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C33063-72B5-98C5-B469-BFE57D675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A620C2-F3EA-E18D-422F-5295505DB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82AC-5695-48DB-B28C-201892CC33C9}" type="slidenum">
              <a:rPr lang="en-US" smtClean="0"/>
              <a:t>18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5067243-2C3C-02EE-BD03-B0E5495545E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FAD42D8-153E-447E-B9CF-624B0D6B5D12}" type="datetime1">
              <a:rPr lang="en-US" smtClean="0"/>
              <a:t>5/2/2026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133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2C6CF7-C464-CFBB-FCE2-C30A792700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0BC12-ACC4-AF42-82AB-FB5C297E3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Actions for Final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CADC7-A459-0C22-F4A9-B08CF2776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65350"/>
            <a:ext cx="10058400" cy="4253616"/>
          </a:xfrm>
        </p:spPr>
        <p:txBody>
          <a:bodyPr>
            <a:normAutofit/>
          </a:bodyPr>
          <a:lstStyle/>
          <a:p>
            <a:pPr marL="639382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65CD8D-6FBF-A11C-DF98-51E5E9662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82AC-5695-48DB-B28C-201892CC33C9}" type="slidenum">
              <a:rPr lang="en-US" smtClean="0"/>
              <a:t>19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977BE01-F9BB-A4CA-488D-3AF7CBC3882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FINAL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F7A8B6A-575B-A435-14EA-331DD6E79D3C}"/>
              </a:ext>
            </a:extLst>
          </p:cNvPr>
          <p:cNvSpPr txBox="1">
            <a:spLocks/>
          </p:cNvSpPr>
          <p:nvPr/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173736" indent="-173736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anose="020F0502020204030204" pitchFamily="34" charset="0"/>
              <a:buChar char="‒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‒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‒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3000" dirty="0"/>
              <a:t>Conduct Tribal training </a:t>
            </a:r>
          </a:p>
          <a:p>
            <a:pPr marL="752094" lvl="1" indent="-514350">
              <a:buFont typeface="+mj-lt"/>
              <a:buAutoNum type="alphaLcPeriod"/>
            </a:pPr>
            <a:r>
              <a:rPr lang="en-US" sz="2800" dirty="0"/>
              <a:t>Alaska Pre-Negotiations in Anchorage - March 19</a:t>
            </a:r>
            <a:r>
              <a:rPr lang="en-US" sz="2800" baseline="30000" dirty="0"/>
              <a:t>th</a:t>
            </a:r>
            <a:r>
              <a:rPr lang="en-US" sz="2800" dirty="0"/>
              <a:t>.</a:t>
            </a:r>
          </a:p>
          <a:p>
            <a:pPr marL="752094" lvl="1" indent="-514350">
              <a:buFont typeface="+mj-lt"/>
              <a:buAutoNum type="alphaLcPeriod"/>
            </a:pPr>
            <a:r>
              <a:rPr lang="en-US" sz="2800" dirty="0"/>
              <a:t>Self-Governance Conference – April 7</a:t>
            </a:r>
            <a:r>
              <a:rPr lang="en-US" sz="2800" baseline="30000" dirty="0"/>
              <a:t>th</a:t>
            </a:r>
            <a:r>
              <a:rPr lang="en-US" sz="2800" dirty="0"/>
              <a:t> </a:t>
            </a:r>
          </a:p>
          <a:p>
            <a:pPr marL="752094" lvl="1" indent="-514350">
              <a:buFont typeface="+mj-lt"/>
              <a:buAutoNum type="alphaLcPeriod"/>
            </a:pPr>
            <a:r>
              <a:rPr lang="en-US" sz="2800" dirty="0"/>
              <a:t>Recorded Online training – TBD</a:t>
            </a:r>
          </a:p>
          <a:p>
            <a:pPr marL="752094" lvl="1" indent="-514350">
              <a:buFont typeface="+mj-lt"/>
              <a:buAutoNum type="alphaLcPeriod"/>
            </a:pPr>
            <a:r>
              <a:rPr lang="en-US" sz="2800" dirty="0"/>
              <a:t>Bemidji Pre-Negotiations - May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/>
              <a:t>Convene CSC Advisory Group in CY26 (tentative June)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/>
              <a:t>Update IHM policy to incorporate program income.</a:t>
            </a:r>
          </a:p>
          <a:p>
            <a:pPr marL="457200" indent="-457200">
              <a:buFont typeface="+mj-lt"/>
              <a:buAutoNum type="arabicPeriod"/>
            </a:pPr>
            <a:endParaRPr lang="en-US" sz="3000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865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6A5C4-A805-DFD0-03AD-1B72C59CF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3DBE0-C468-844F-E1BE-EBF3DCC26A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3000" dirty="0"/>
              <a:t>Discuss Summary of Decision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3000" dirty="0"/>
              <a:t>Decision Points &amp; Basic Methodology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3000" dirty="0"/>
              <a:t>Overview of Certification Form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3000" dirty="0"/>
              <a:t>Review current template and changes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3000" dirty="0"/>
              <a:t>Next Steps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6FBD4C-1276-AFDF-2CB7-2E698998C1C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FINAL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E820F2-F787-8BFC-E5F8-CF15165BC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82AC-5695-48DB-B28C-201892CC33C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4133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BA6201-9BE8-7AA4-1CFE-612BB279E4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F082D-392D-1022-D403-F01610DF6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27A1E4-456F-325D-B70E-D7B0AE629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65350"/>
            <a:ext cx="10058400" cy="4253616"/>
          </a:xfrm>
        </p:spPr>
        <p:txBody>
          <a:bodyPr>
            <a:normAutofit/>
          </a:bodyPr>
          <a:lstStyle/>
          <a:p>
            <a:pPr marL="639382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79F2F3-0540-5195-1537-B9151E0A5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82AC-5695-48DB-B28C-201892CC33C9}" type="slidenum">
              <a:rPr lang="en-US" smtClean="0"/>
              <a:t>20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EBE6AC2-FA9E-7D69-9151-776CA707C7F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FINAL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1674976-82CB-5A6F-C4DE-49F4C755FC00}"/>
              </a:ext>
            </a:extLst>
          </p:cNvPr>
          <p:cNvSpPr txBox="1">
            <a:spLocks/>
          </p:cNvSpPr>
          <p:nvPr/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>
            <a:lvl1pPr marL="173736" indent="-173736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anose="020F0502020204030204" pitchFamily="34" charset="0"/>
              <a:buChar char="‒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‒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‒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3000" dirty="0"/>
              <a:t>Tribes must Complete Certification form and submit  to their Area negotiator.</a:t>
            </a:r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r>
              <a:rPr lang="en-US" sz="3200" dirty="0"/>
              <a:t>To help move the reconciliation process forward, we respectfully ask that tribes share their approved indirect rates (NICRA) and proposals by emailing them (FY21-FY26)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Due to recent staffing changes at both BIA and HHS-CAS, we are aware of the current backlog. </a:t>
            </a:r>
            <a:endParaRPr lang="en-US" sz="3000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4006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dian Health Service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00" y="1432005"/>
            <a:ext cx="3721908" cy="370197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65A97-F4CB-1DEE-98F0-393AE8A3C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B582AC-5695-48DB-B28C-201892CC33C9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78C844A-64CC-E8E7-8B60-BD8E9AA51A2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FINAL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C8A2B37-DAFF-547B-D328-0679CD1F0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82AC-5695-48DB-B28C-201892CC33C9}" type="slidenum">
              <a:rPr lang="en-US" smtClean="0"/>
              <a:t>21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5067DEC-37FE-4EB4-9B2C-3399C9962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64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3A903-C45B-4B0A-8B61-D9EE06873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Decision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A1D9E-4D3B-4C23-A781-B9DCD11A5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232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i="1" dirty="0">
                <a:solidFill>
                  <a:schemeClr val="tx1"/>
                </a:solidFill>
                <a:latin typeface="Aptos Display"/>
                <a:ea typeface="Calibri Light"/>
                <a:cs typeface="Calibri Light"/>
              </a:rPr>
              <a:t>Becerra v. San Carlos Apache Tribe</a:t>
            </a:r>
            <a:r>
              <a:rPr lang="en-US" sz="2500" dirty="0">
                <a:solidFill>
                  <a:schemeClr val="tx1"/>
                </a:solidFill>
                <a:latin typeface="Aptos Display"/>
                <a:ea typeface="Calibri Light"/>
                <a:cs typeface="Calibri Light"/>
              </a:rPr>
              <a:t>, 602 U.S. 222 (2024)</a:t>
            </a:r>
          </a:p>
          <a:p>
            <a:r>
              <a:rPr lang="en-US" sz="2500" dirty="0">
                <a:solidFill>
                  <a:schemeClr val="tx1"/>
                </a:solidFill>
              </a:rPr>
              <a:t>Holding that IHS must pay eligible CSC incurred by Tribes and Tribal organizations that expend program income under their ISDEAA contracts and compacts. </a:t>
            </a:r>
          </a:p>
          <a:p>
            <a:pPr marL="0" indent="0">
              <a:buNone/>
            </a:pPr>
            <a:endParaRPr lang="en-US" sz="25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500" dirty="0">
                <a:solidFill>
                  <a:schemeClr val="tx1"/>
                </a:solidFill>
              </a:rPr>
              <a:t>Actions for implementation: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500" dirty="0">
                <a:solidFill>
                  <a:schemeClr val="tx1"/>
                </a:solidFill>
              </a:rPr>
              <a:t>Resolve pending litigation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500" dirty="0">
                <a:solidFill>
                  <a:schemeClr val="tx1"/>
                </a:solidFill>
              </a:rPr>
              <a:t>Resolution of CDA Claims in process and those to be submitted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500" dirty="0">
                <a:solidFill>
                  <a:schemeClr val="tx1"/>
                </a:solidFill>
              </a:rPr>
              <a:t>Methodology development &amp; Policy changes as we look forward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i="1" dirty="0">
              <a:solidFill>
                <a:prstClr val="black"/>
              </a:solidFill>
              <a:latin typeface="Aptos Display"/>
              <a:ea typeface="Calibri Light"/>
              <a:cs typeface="Calibri Light"/>
            </a:endParaRPr>
          </a:p>
          <a:p>
            <a:pPr marL="0" indent="0">
              <a:buNone/>
            </a:pPr>
            <a:endParaRPr lang="en-US" i="1" dirty="0">
              <a:solidFill>
                <a:prstClr val="black"/>
              </a:solidFill>
              <a:latin typeface="Aptos Display"/>
              <a:ea typeface="Calibri Light"/>
              <a:cs typeface="Calibri Light"/>
            </a:endParaRPr>
          </a:p>
          <a:p>
            <a:pPr marL="0" indent="0">
              <a:buNone/>
            </a:pPr>
            <a:endParaRPr lang="en-US" i="1" dirty="0">
              <a:solidFill>
                <a:prstClr val="black"/>
              </a:solidFill>
              <a:latin typeface="Aptos Display"/>
              <a:ea typeface="Calibri Light"/>
              <a:cs typeface="Calibri Light"/>
            </a:endParaRPr>
          </a:p>
          <a:p>
            <a:pPr marL="0" indent="0">
              <a:buNone/>
            </a:pPr>
            <a:endParaRPr lang="en-US" i="1" dirty="0">
              <a:solidFill>
                <a:prstClr val="black"/>
              </a:solidFill>
              <a:latin typeface="Aptos Display"/>
              <a:ea typeface="Calibri Light"/>
              <a:cs typeface="Calibri Light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F481DE-E3A8-4119-98AA-78753A260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805887-AC99-432C-A1AD-EFE8AA08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82AC-5695-48DB-B28C-201892CC33C9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8BEA3E1-3124-4807-ABA3-BA88F165C3F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FAD42D8-153E-447E-B9CF-624B0D6B5D12}" type="datetime1">
              <a:rPr lang="en-US" smtClean="0"/>
              <a:t>5/2/2026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185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5B37B-678A-B660-DB18-DEFE960A0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Tribal Engagement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C28BC-D2FA-58A7-A7B1-F8FA4514D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05684"/>
          </a:xfrm>
        </p:spPr>
        <p:txBody>
          <a:bodyPr>
            <a:normAutofit fontScale="77500" lnSpcReduction="20000"/>
          </a:bodyPr>
          <a:lstStyle/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3600" dirty="0"/>
              <a:t>Dear Tribal Leader Letter (DTLL) sent June 13, 2024 on interim methodology and initial CDA claims process.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3600" dirty="0"/>
              <a:t>Meet with CSC Advisory Group (CSCAG) 6 times </a:t>
            </a:r>
          </a:p>
          <a:p>
            <a:pPr lvl="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/>
              <a:t>June 26, 2024, Virtual</a:t>
            </a:r>
          </a:p>
          <a:p>
            <a:pPr lvl="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/>
              <a:t>July 24-25, 2024, Washington, DC</a:t>
            </a:r>
          </a:p>
          <a:p>
            <a:pPr lvl="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/>
              <a:t>August 13, 2024, Virtual</a:t>
            </a:r>
          </a:p>
          <a:p>
            <a:pPr lvl="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/>
              <a:t>October 24, 2024, Hybrid, Washington, DC</a:t>
            </a:r>
            <a:endParaRPr lang="en-US" sz="2800" baseline="30000" dirty="0"/>
          </a:p>
          <a:p>
            <a:pPr lvl="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/>
              <a:t>November 7, 2024, Hybrid, Scottsdale, AZ </a:t>
            </a:r>
          </a:p>
          <a:p>
            <a:pPr lvl="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/>
              <a:t>November 15, 2024, Virtual (finalized recommendations)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3600" dirty="0"/>
              <a:t>Initiated Tribal Consultation Sept 10 and comments closed Oct 11</a:t>
            </a:r>
            <a:r>
              <a:rPr lang="en-US" sz="3600" baseline="30000" dirty="0"/>
              <a:t>th</a:t>
            </a:r>
            <a:r>
              <a:rPr lang="en-US" sz="3600" dirty="0"/>
              <a:t>. Final report for comments completed Nov 4</a:t>
            </a:r>
            <a:r>
              <a:rPr lang="en-US" sz="3600" baseline="30000" dirty="0"/>
              <a:t>th</a:t>
            </a:r>
            <a:r>
              <a:rPr lang="en-US" sz="3600" dirty="0"/>
              <a:t>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5E8C7C-E87B-2794-BA7C-301AB39F0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BFDB4D-07D9-5683-3B21-F35186A08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82AC-5695-48DB-B28C-201892CC33C9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C15FB04-61DC-4C95-9A32-F264E159521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FAD42D8-153E-447E-B9CF-624B0D6B5D12}" type="datetime1">
              <a:rPr lang="en-US" smtClean="0"/>
              <a:t>5/2/2026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636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54471-D65C-4DE2-9330-C26D9326C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CSCAG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6961F-3BBA-438E-A293-603DF578F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94776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900" dirty="0"/>
              <a:t>Definition of program income – 2 CFR 200.1, and consistent with IHS authorities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900" dirty="0"/>
              <a:t>CSC will be based on actual expenditures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sz="2900" dirty="0"/>
              <a:t>Use of a Certification Form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sz="2900" dirty="0"/>
              <a:t>Agreement to follow current IHM for direct CSC calculation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sz="2900" dirty="0"/>
              <a:t>Still some decisions to be made on pre-award and start-up.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sz="2900" dirty="0"/>
              <a:t>Payment of costs already included in third-party reimbursements (i.e. duplication)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sz="2900" dirty="0"/>
              <a:t>Excludes expenditures on services to ineligible non-Indians (i.e. non-bens)*</a:t>
            </a:r>
          </a:p>
          <a:p>
            <a:pPr marL="514350" indent="-514350">
              <a:buFont typeface="+mj-lt"/>
              <a:buAutoNum type="arabicPeriod" startAt="7"/>
            </a:pPr>
            <a:endParaRPr lang="en-US" sz="2500" dirty="0"/>
          </a:p>
          <a:p>
            <a:pPr marL="0" indent="0">
              <a:buNone/>
            </a:pPr>
            <a:r>
              <a:rPr lang="en-US" sz="2500" dirty="0"/>
              <a:t>*</a:t>
            </a:r>
            <a:r>
              <a:rPr lang="en-US" i="1" dirty="0"/>
              <a:t>Federal and Tribal CSCAG members were not in consensus.</a:t>
            </a:r>
          </a:p>
          <a:p>
            <a:pPr marL="514350" indent="-514350">
              <a:buFont typeface="+mj-lt"/>
              <a:buAutoNum type="arabicPeriod" startAt="7"/>
            </a:pPr>
            <a:endParaRPr lang="en-US" sz="3000" dirty="0"/>
          </a:p>
          <a:p>
            <a:pPr marL="401638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09C39C-3936-4E22-B03F-6AEC4615C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82AC-5695-48DB-B28C-201892CC33C9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1F19B08-A717-4E83-B2C9-C47A17EAD19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FINAL</a:t>
            </a:r>
          </a:p>
        </p:txBody>
      </p:sp>
    </p:spTree>
    <p:extLst>
      <p:ext uri="{BB962C8B-B14F-4D97-AF65-F5344CB8AC3E}">
        <p14:creationId xmlns:p14="http://schemas.microsoft.com/office/powerpoint/2010/main" val="623769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83055-C73A-46EA-9F66-82408E5AA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Actions Implemented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41B22-28D4-4266-B710-133E6A548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65350"/>
            <a:ext cx="10058400" cy="4253616"/>
          </a:xfrm>
        </p:spPr>
        <p:txBody>
          <a:bodyPr>
            <a:normAutofit/>
          </a:bodyPr>
          <a:lstStyle/>
          <a:p>
            <a:pPr marL="639382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2BD62E-03E2-44FD-AB34-2A8848C22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82AC-5695-48DB-B28C-201892CC33C9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2F66446-B73B-4931-A8D3-D3CBBD81A43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FINAL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6459B77-07CD-4E3D-90D9-9C3F9EF06C59}"/>
              </a:ext>
            </a:extLst>
          </p:cNvPr>
          <p:cNvSpPr txBox="1">
            <a:spLocks/>
          </p:cNvSpPr>
          <p:nvPr/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173736" indent="-173736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anose="020F0502020204030204" pitchFamily="34" charset="0"/>
              <a:buChar char="‒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‒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‒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800" dirty="0"/>
              <a:t>DTLL Guidance sent December 2024 – Template and guidance</a:t>
            </a:r>
          </a:p>
          <a:p>
            <a:pPr marL="0" lvl="1" indent="0">
              <a:lnSpc>
                <a:spcPct val="100000"/>
              </a:lnSpc>
              <a:buNone/>
            </a:pPr>
            <a:r>
              <a:rPr lang="en-US" sz="2800" u="sng" dirty="0">
                <a:hlinkClick r:id="rId3"/>
              </a:rPr>
              <a:t>Link: </a:t>
            </a:r>
            <a:r>
              <a:rPr lang="en-US" sz="2800" dirty="0">
                <a:hlinkClick r:id="rId3"/>
              </a:rPr>
              <a:t>Final Decision on Becerra and CSC</a:t>
            </a:r>
            <a:endParaRPr lang="en-US" sz="2800" dirty="0"/>
          </a:p>
          <a:p>
            <a:pPr marL="0" lvl="1" indent="0">
              <a:lnSpc>
                <a:spcPct val="100000"/>
              </a:lnSpc>
              <a:buNone/>
            </a:pPr>
            <a:endParaRPr lang="en-US" sz="2800" dirty="0"/>
          </a:p>
          <a:p>
            <a:pPr marL="457200" indent="-457200">
              <a:buFont typeface="+mj-lt"/>
              <a:buAutoNum type="arabicPeriod"/>
            </a:pPr>
            <a:r>
              <a:rPr lang="en-US" sz="3000" dirty="0"/>
              <a:t>Updated Data systems for tracking</a:t>
            </a:r>
          </a:p>
          <a:p>
            <a:pPr marL="0" indent="0">
              <a:buNone/>
            </a:pPr>
            <a:endParaRPr lang="en-US" sz="3000" dirty="0"/>
          </a:p>
          <a:p>
            <a:pPr marL="514350" indent="-514350">
              <a:buFont typeface="+mj-lt"/>
              <a:buAutoNum type="arabicPeriod" startAt="3"/>
            </a:pPr>
            <a:r>
              <a:rPr lang="en-US" sz="3000" dirty="0"/>
              <a:t>Standardized language for Funding Agreements</a:t>
            </a:r>
            <a:endParaRPr lang="en-US" sz="2800" dirty="0"/>
          </a:p>
          <a:p>
            <a:pPr marL="0" indent="0">
              <a:buNone/>
            </a:pPr>
            <a:endParaRPr lang="en-US" sz="3000" dirty="0"/>
          </a:p>
          <a:p>
            <a:pPr marL="457200" indent="-457200">
              <a:buFont typeface="+mj-lt"/>
              <a:buAutoNum type="arabicPeriod"/>
            </a:pPr>
            <a:endParaRPr lang="en-US" sz="3000" dirty="0"/>
          </a:p>
          <a:p>
            <a:pPr marL="457200" indent="-457200">
              <a:buFont typeface="+mj-lt"/>
              <a:buAutoNum type="arabicPeriod"/>
            </a:pPr>
            <a:endParaRPr lang="en-US" sz="3000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669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EBD2B-AB04-D049-60D7-3288AF7BF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Program Income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77939-3DA9-94B7-28E8-3B181F00B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721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Decision was to utilize 2 CFR 200.1, and consistent with IHS authorities</a:t>
            </a:r>
          </a:p>
          <a:p>
            <a:pPr marL="0" indent="0">
              <a:buNone/>
            </a:pPr>
            <a:r>
              <a:rPr lang="en-US" dirty="0" err="1">
                <a:hlinkClick r:id="rId2"/>
              </a:rPr>
              <a:t>eCFR</a:t>
            </a:r>
            <a:r>
              <a:rPr lang="en-US" dirty="0">
                <a:hlinkClick r:id="rId2"/>
              </a:rPr>
              <a:t> :: 2 CFR Part 200 -- Uniform Administrative Requirements, Cost Principles, and Audit Requirements for Federal Awards</a:t>
            </a:r>
            <a:endParaRPr lang="en-US" dirty="0"/>
          </a:p>
          <a:p>
            <a:pPr marL="237744" lvl="1" indent="0">
              <a:buNone/>
            </a:pPr>
            <a:r>
              <a:rPr lang="en-US" i="1" dirty="0"/>
              <a:t>Program income</a:t>
            </a:r>
            <a:r>
              <a:rPr lang="en-US" dirty="0"/>
              <a:t> means gross income earned by the recipient or subrecipient that is directly generated by a supported activity or earned as a result of the Federal award during the period of performance except as provided in </a:t>
            </a:r>
            <a:r>
              <a:rPr lang="en-US" dirty="0">
                <a:hlinkClick r:id="rId3"/>
              </a:rPr>
              <a:t>§ 200.307(c)</a:t>
            </a:r>
            <a:r>
              <a:rPr lang="en-US" dirty="0"/>
              <a:t>. </a:t>
            </a:r>
          </a:p>
          <a:p>
            <a:pPr marL="237744" lvl="1" indent="0">
              <a:buNone/>
            </a:pPr>
            <a:endParaRPr lang="en-US" dirty="0"/>
          </a:p>
          <a:p>
            <a:pPr marL="237744" lvl="1" indent="0">
              <a:buNone/>
            </a:pPr>
            <a:r>
              <a:rPr lang="en-US" b="1" dirty="0"/>
              <a:t>May include </a:t>
            </a:r>
          </a:p>
          <a:p>
            <a:pPr marL="523494" lvl="1" indent="-285750"/>
            <a:r>
              <a:rPr lang="en-US" dirty="0"/>
              <a:t>Reimbursements from Medicaid, Medicare, &amp; private insurance</a:t>
            </a:r>
          </a:p>
          <a:p>
            <a:pPr marL="237744" lvl="1" indent="0">
              <a:buNone/>
            </a:pPr>
            <a:endParaRPr lang="en-US" dirty="0"/>
          </a:p>
          <a:p>
            <a:pPr marL="237744" lvl="1" indent="0">
              <a:buNone/>
            </a:pPr>
            <a:r>
              <a:rPr lang="en-US" b="1" dirty="0"/>
              <a:t>May not include </a:t>
            </a:r>
          </a:p>
          <a:p>
            <a:pPr marL="523494" lvl="1" indent="-285750"/>
            <a:r>
              <a:rPr lang="en-US" dirty="0"/>
              <a:t>Interest earned on advances of Federal funds </a:t>
            </a:r>
          </a:p>
          <a:p>
            <a:pPr marL="523494" lvl="1" indent="-285750"/>
            <a:r>
              <a:rPr lang="en-US" dirty="0"/>
              <a:t>Grant funds</a:t>
            </a:r>
          </a:p>
          <a:p>
            <a:pPr marL="523494" lvl="1" indent="-285750"/>
            <a:r>
              <a:rPr lang="en-US" dirty="0"/>
              <a:t>105(l) lease payments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DB9C27-B568-6876-1A21-CBADF884A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8D3B6B-D03D-7167-2F9D-38C9F4256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82AC-5695-48DB-B28C-201892CC33C9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E145E06-8D26-6429-48A0-8104A610266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FAD42D8-153E-447E-B9CF-624B0D6B5D12}" type="datetime1">
              <a:rPr lang="en-US" smtClean="0"/>
              <a:t>5/2/2026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FA919E-F492-2867-C7C7-BA2176F6784E}"/>
              </a:ext>
            </a:extLst>
          </p:cNvPr>
          <p:cNvSpPr txBox="1"/>
          <p:nvPr/>
        </p:nvSpPr>
        <p:spPr>
          <a:xfrm>
            <a:off x="8051789" y="3706007"/>
            <a:ext cx="2964042" cy="1600438"/>
          </a:xfrm>
          <a:prstGeom prst="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If in Doubt???</a:t>
            </a:r>
          </a:p>
          <a:p>
            <a:pPr algn="ctr"/>
            <a:r>
              <a:rPr lang="en-US" sz="2000" dirty="0"/>
              <a:t>Check with your Accountant, Auditor or legal counsel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961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271ED-6F81-F5C8-BC41-0D43BB76F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Certification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10A34-ECF2-68BD-D538-083AEE3CAD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Ensure all boxes are completed and signed by authorized Representative.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Review each of the certification statements:</a:t>
            </a:r>
          </a:p>
          <a:p>
            <a:pPr lvl="1"/>
            <a:r>
              <a:rPr lang="en-US" dirty="0"/>
              <a:t>All expenses meet general purpose of contract 25 U.S.C. § 5325(m) and 25 U.S.C. § 1641</a:t>
            </a:r>
          </a:p>
          <a:p>
            <a:pPr lvl="1"/>
            <a:r>
              <a:rPr lang="en-US" dirty="0"/>
              <a:t>Exclude costs that could be duplicative, or already compensated (e.g., 105(</a:t>
            </a:r>
            <a:r>
              <a:rPr lang="en-US" i="1" dirty="0"/>
              <a:t>l</a:t>
            </a:r>
            <a:r>
              <a:rPr lang="en-US" dirty="0"/>
              <a:t>) leases)</a:t>
            </a:r>
          </a:p>
          <a:p>
            <a:pPr lvl="1"/>
            <a:r>
              <a:rPr lang="en-US" dirty="0"/>
              <a:t>Amounts are subject to negotiation and reconciliation.</a:t>
            </a:r>
          </a:p>
          <a:p>
            <a:pPr marL="182880" lvl="1" indent="0">
              <a:buNone/>
            </a:pPr>
            <a:endParaRPr lang="en-US" dirty="0"/>
          </a:p>
          <a:p>
            <a:r>
              <a:rPr lang="en-US" dirty="0"/>
              <a:t>Amounts to include in Certification boxes</a:t>
            </a:r>
          </a:p>
          <a:p>
            <a:pPr lvl="1"/>
            <a:r>
              <a:rPr lang="en-US" dirty="0"/>
              <a:t>Verify if this is an estimate or final reconciliation – </a:t>
            </a:r>
            <a:r>
              <a:rPr lang="en-US" u="sng" dirty="0"/>
              <a:t>need one cert form for each year under review</a:t>
            </a:r>
          </a:p>
          <a:p>
            <a:pPr lvl="1"/>
            <a:r>
              <a:rPr lang="en-US" b="1" dirty="0"/>
              <a:t>B.</a:t>
            </a:r>
            <a:r>
              <a:rPr lang="en-US" dirty="0"/>
              <a:t> Total expenditures </a:t>
            </a:r>
            <a:r>
              <a:rPr lang="en-US" u="sng" dirty="0"/>
              <a:t>minus</a:t>
            </a:r>
            <a:r>
              <a:rPr lang="en-US" dirty="0"/>
              <a:t> </a:t>
            </a:r>
            <a:r>
              <a:rPr lang="en-US" b="1" dirty="0"/>
              <a:t>C. </a:t>
            </a:r>
            <a:r>
              <a:rPr lang="en-US" dirty="0"/>
              <a:t>Passthroughs and exclusions* </a:t>
            </a:r>
            <a:r>
              <a:rPr lang="en-US" u="sng" dirty="0"/>
              <a:t>should equal </a:t>
            </a:r>
            <a:r>
              <a:rPr lang="en-US" b="1" dirty="0"/>
              <a:t>D.</a:t>
            </a:r>
            <a:r>
              <a:rPr lang="en-US" dirty="0"/>
              <a:t> Total Program Income Direct Cost Base</a:t>
            </a:r>
          </a:p>
          <a:p>
            <a:pPr marL="182880" lvl="1" indent="0">
              <a:buNone/>
            </a:pPr>
            <a:r>
              <a:rPr lang="en-US" dirty="0"/>
              <a:t>			B – C = D</a:t>
            </a:r>
          </a:p>
          <a:p>
            <a:pPr marL="182880" lvl="1" indent="0">
              <a:buNone/>
            </a:pPr>
            <a:endParaRPr lang="en-US" i="1" dirty="0"/>
          </a:p>
          <a:p>
            <a:pPr marL="182880" lvl="1" indent="0">
              <a:buNone/>
            </a:pPr>
            <a:r>
              <a:rPr lang="en-US" i="1" dirty="0"/>
              <a:t>*If Salaries or Salaries/Fringe, then passthroughs/exclusions should equal all non-personnel costs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4C7AC8-A643-D39A-D181-7559680E5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759A0C-8D5D-30DD-D0FC-4B798CD13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82AC-5695-48DB-B28C-201892CC33C9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6EDA6EC-33E6-4CE0-610A-64647E701BB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FAD42D8-153E-447E-B9CF-624B0D6B5D12}" type="datetime1">
              <a:rPr lang="en-US" smtClean="0"/>
              <a:t>5/2/2026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337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193BC0-92C3-21F5-9C37-DFAD3A864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82AC-5695-48DB-B28C-201892CC33C9}" type="slidenum">
              <a:rPr lang="en-US" smtClean="0"/>
              <a:t>9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E5962F6-5812-ACF3-E4E2-114477226E9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1826"/>
          <a:stretch>
            <a:fillRect/>
          </a:stretch>
        </p:blipFill>
        <p:spPr>
          <a:xfrm>
            <a:off x="348864" y="207817"/>
            <a:ext cx="7891128" cy="56740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051DA13-539B-7B8A-E4C0-4DBF49F7A108}"/>
              </a:ext>
            </a:extLst>
          </p:cNvPr>
          <p:cNvSpPr txBox="1"/>
          <p:nvPr/>
        </p:nvSpPr>
        <p:spPr>
          <a:xfrm>
            <a:off x="9081655" y="1091045"/>
            <a:ext cx="2431472" cy="238937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+mj-lt"/>
            </a:pPr>
            <a:r>
              <a:rPr lang="en-US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First Half of the form are statements the Tribe or Tribal Organization is certifying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68325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1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0F4C76"/>
      </a:accent1>
      <a:accent2>
        <a:srgbClr val="0F4C76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16710</TotalTime>
  <Words>1250</Words>
  <Application>Microsoft Office PowerPoint</Application>
  <PresentationFormat>Widescreen</PresentationFormat>
  <Paragraphs>181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Aptos Display</vt:lpstr>
      <vt:lpstr>Bahnschrift SemiBold Condensed</vt:lpstr>
      <vt:lpstr>Calibri</vt:lpstr>
      <vt:lpstr>Calibri Light</vt:lpstr>
      <vt:lpstr>Wingdings</vt:lpstr>
      <vt:lpstr>Retrospect</vt:lpstr>
      <vt:lpstr>Indian Health Service Estimating CSC on Program Income</vt:lpstr>
      <vt:lpstr>Objectives </vt:lpstr>
      <vt:lpstr>Summary of Decision</vt:lpstr>
      <vt:lpstr>Tribal Engagement </vt:lpstr>
      <vt:lpstr>CSCAG Recommendations</vt:lpstr>
      <vt:lpstr>Actions Implemented</vt:lpstr>
      <vt:lpstr>What is Program Income</vt:lpstr>
      <vt:lpstr>Overview of Certification form</vt:lpstr>
      <vt:lpstr>PowerPoint Presentation</vt:lpstr>
      <vt:lpstr>PowerPoint Presentation</vt:lpstr>
      <vt:lpstr>New CSC Template  A- I.3</vt:lpstr>
      <vt:lpstr>PowerPoint Presentation</vt:lpstr>
      <vt:lpstr>PowerPoint Presentation</vt:lpstr>
      <vt:lpstr>Offset for Ineligible Non-Indians</vt:lpstr>
      <vt:lpstr>Inclusion of Program Income in Indirect Cost Pool</vt:lpstr>
      <vt:lpstr>CSC Negotiations Activity to Date</vt:lpstr>
      <vt:lpstr>Contract Disputes Act (CDA) Claims</vt:lpstr>
      <vt:lpstr> CSC CDA Claims Update</vt:lpstr>
      <vt:lpstr>Actions for Final Implementation</vt:lpstr>
      <vt:lpstr>Next Steps</vt:lpstr>
      <vt:lpstr>PowerPoint Presentation</vt:lpstr>
    </vt:vector>
  </TitlesOfParts>
  <Company>Indian Health Service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Indian Health Service Briefing</dc:title>
  <dc:creator>Eisenman, Theresa (IHS/HQ)</dc:creator>
  <cp:lastModifiedBy>Begay, Michelle (IHS/HQ)</cp:lastModifiedBy>
  <cp:revision>258</cp:revision>
  <cp:lastPrinted>2016-03-30T21:52:09Z</cp:lastPrinted>
  <dcterms:created xsi:type="dcterms:W3CDTF">2016-03-11T19:03:08Z</dcterms:created>
  <dcterms:modified xsi:type="dcterms:W3CDTF">2026-05-02T13:44:55Z</dcterms:modified>
</cp:coreProperties>
</file>