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90" r:id="rId2"/>
    <p:sldId id="288" r:id="rId3"/>
    <p:sldId id="295" r:id="rId4"/>
    <p:sldId id="302" r:id="rId5"/>
    <p:sldId id="291" r:id="rId6"/>
    <p:sldId id="292" r:id="rId7"/>
    <p:sldId id="301" r:id="rId8"/>
    <p:sldId id="293" r:id="rId9"/>
    <p:sldId id="294" r:id="rId10"/>
    <p:sldId id="296" r:id="rId11"/>
    <p:sldId id="297" r:id="rId12"/>
    <p:sldId id="298" r:id="rId13"/>
    <p:sldId id="299" r:id="rId14"/>
    <p:sldId id="300" r:id="rId15"/>
    <p:sldId id="28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4D77"/>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9" autoAdjust="0"/>
    <p:restoredTop sz="86310" autoAdjust="0"/>
  </p:normalViewPr>
  <p:slideViewPr>
    <p:cSldViewPr snapToGrid="0">
      <p:cViewPr varScale="1">
        <p:scale>
          <a:sx n="93" d="100"/>
          <a:sy n="93" d="100"/>
        </p:scale>
        <p:origin x="1314" y="78"/>
      </p:cViewPr>
      <p:guideLst/>
    </p:cSldViewPr>
  </p:slideViewPr>
  <p:outlineViewPr>
    <p:cViewPr>
      <p:scale>
        <a:sx n="33" d="100"/>
        <a:sy n="33" d="100"/>
      </p:scale>
      <p:origin x="0" y="-14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9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1/27/2026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1/27/2026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15</a:t>
            </a:fld>
            <a:endParaRPr lang="en-US" dirty="0"/>
          </a:p>
        </p:txBody>
      </p:sp>
    </p:spTree>
    <p:extLst>
      <p:ext uri="{BB962C8B-B14F-4D97-AF65-F5344CB8AC3E}">
        <p14:creationId xmlns:p14="http://schemas.microsoft.com/office/powerpoint/2010/main" val="1104860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894E5D-5522-743C-DFE1-B20D054D7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cxnSp>
        <p:nvCxnSpPr>
          <p:cNvPr id="9" name="Straight Connector 8">
            <a:extLst>
              <a:ext uri="{C183D7F6-B498-43B3-948B-1728B52AA6E4}">
                <adec:decorative xmlns:adec="http://schemas.microsoft.com/office/drawing/2017/decorative" val="1"/>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0" name="Picture 9" descr="IHS Logo.">
            <a:extLst>
              <a:ext uri="{FF2B5EF4-FFF2-40B4-BE49-F238E27FC236}">
                <a16:creationId xmlns:a16="http://schemas.microsoft.com/office/drawing/2014/main" id="{E4973075-0EC1-4E44-9C5B-D28C0CB4C0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9654" y="4446644"/>
            <a:ext cx="1314634" cy="1307592"/>
          </a:xfrm>
          <a:prstGeom prst="rect">
            <a:avLst/>
          </a:prstGeom>
        </p:spPr>
      </p:pic>
      <p:pic>
        <p:nvPicPr>
          <p:cNvPr id="11" name="Picture 10" descr="HHS Logo.">
            <a:extLst>
              <a:ext uri="{FF2B5EF4-FFF2-40B4-BE49-F238E27FC236}">
                <a16:creationId xmlns:a16="http://schemas.microsoft.com/office/drawing/2014/main" id="{0D323BA4-B6F9-4AAE-8AEC-51F8B6DBE9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65185" y="4446644"/>
            <a:ext cx="1365480" cy="1307592"/>
          </a:xfrm>
          <a:prstGeom prst="rect">
            <a:avLst/>
          </a:prstGeom>
        </p:spPr>
      </p:pic>
      <p:sp>
        <p:nvSpPr>
          <p:cNvPr id="8" name="Date Placeholder 7">
            <a:extLst>
              <a:ext uri="{FF2B5EF4-FFF2-40B4-BE49-F238E27FC236}">
                <a16:creationId xmlns:a16="http://schemas.microsoft.com/office/drawing/2014/main" id="{46C156B3-A7DF-0CFD-2FDB-D88BB20DD3AF}"/>
              </a:ext>
            </a:extLst>
          </p:cNvPr>
          <p:cNvSpPr>
            <a:spLocks noGrp="1"/>
          </p:cNvSpPr>
          <p:nvPr>
            <p:ph type="dt" sz="half" idx="10"/>
          </p:nvPr>
        </p:nvSpPr>
        <p:spPr/>
        <p:txBody>
          <a:bodyPr/>
          <a:lstStyle/>
          <a:p>
            <a:fld id="{9499CE28-DF03-433C-A557-F40EA9103255}" type="datetime1">
              <a:rPr lang="en-US" smtClean="0"/>
              <a:t>1/27/2026</a:t>
            </a:fld>
            <a:endParaRPr lang="en-US" dirty="0"/>
          </a:p>
        </p:txBody>
      </p:sp>
      <p:sp>
        <p:nvSpPr>
          <p:cNvPr id="13" name="Footer Placeholder 12">
            <a:extLst>
              <a:ext uri="{FF2B5EF4-FFF2-40B4-BE49-F238E27FC236}">
                <a16:creationId xmlns:a16="http://schemas.microsoft.com/office/drawing/2014/main" id="{60A9EF4A-1F1C-CA2B-C6B2-BEAC7FA0A301}"/>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FAC4DD9B-0B5E-9F5F-0139-B22897249CE0}"/>
              </a:ext>
            </a:extLst>
          </p:cNvPr>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8643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1/27/2026</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dirty="0"/>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1/27/2026</a:t>
            </a:fld>
            <a:endParaRPr lang="en-US" dirty="0"/>
          </a:p>
        </p:txBody>
      </p:sp>
      <p:cxnSp>
        <p:nvCxnSpPr>
          <p:cNvPr id="6" name="Straight Connector 5">
            <a:extLst>
              <a:ext uri="{FF2B5EF4-FFF2-40B4-BE49-F238E27FC236}">
                <a16:creationId xmlns:a16="http://schemas.microsoft.com/office/drawing/2014/main" id="{58C6BFF4-0127-0C91-9889-FFD7F87D80A7}"/>
              </a:ext>
            </a:extLst>
          </p:cNvPr>
          <p:cNvCxnSpPr>
            <a:cxnSpLocks/>
          </p:cNvCxnSpPr>
          <p:nvPr userDrawn="1"/>
        </p:nvCxnSpPr>
        <p:spPr>
          <a:xfrm>
            <a:off x="1181100" y="1737360"/>
            <a:ext cx="99745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8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End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pic>
        <p:nvPicPr>
          <p:cNvPr id="4" name="Picture 3">
            <a:extLst>
              <a:ext uri="{FF2B5EF4-FFF2-40B4-BE49-F238E27FC236}">
                <a16:creationId xmlns:a16="http://schemas.microsoft.com/office/drawing/2014/main" id="{C25702CF-BF35-FDA4-4FDA-DCE7CFEE58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Date Placeholder 4">
            <a:extLst>
              <a:ext uri="{FF2B5EF4-FFF2-40B4-BE49-F238E27FC236}">
                <a16:creationId xmlns:a16="http://schemas.microsoft.com/office/drawing/2014/main" id="{BD599863-7DA6-693D-8FC2-91C578BFB715}"/>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1E6C6D19-A19B-4420-9A4F-6712F24B788A}" type="datetime1">
              <a:rPr lang="en-US" smtClean="0"/>
              <a:t>1/27/2026</a:t>
            </a:fld>
            <a:endParaRPr lang="en-US" dirty="0"/>
          </a:p>
        </p:txBody>
      </p:sp>
    </p:spTree>
    <p:extLst>
      <p:ext uri="{BB962C8B-B14F-4D97-AF65-F5344CB8AC3E}">
        <p14:creationId xmlns:p14="http://schemas.microsoft.com/office/powerpoint/2010/main" val="187643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
        <p:nvSpPr>
          <p:cNvPr id="7" name="Date Placeholder 4">
            <a:extLst>
              <a:ext uri="{FF2B5EF4-FFF2-40B4-BE49-F238E27FC236}">
                <a16:creationId xmlns:a16="http://schemas.microsoft.com/office/drawing/2014/main" id="{5466924C-6186-8AE2-2F49-9908855C4C27}"/>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17920" y="1845735"/>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5" name="Date Placeholder 4">
            <a:extLst>
              <a:ext uri="{FF2B5EF4-FFF2-40B4-BE49-F238E27FC236}">
                <a16:creationId xmlns:a16="http://schemas.microsoft.com/office/drawing/2014/main" id="{4A820CF9-9DAF-6E62-D870-7D1B83EA064D}"/>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36D3D21F-37C2-49B6-97B7-8C1DDBC1FBAA}" type="datetime1">
              <a:rPr lang="en-US" smtClean="0"/>
              <a:t>1/27/2026</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2" name="Date Placeholder 4">
            <a:extLst>
              <a:ext uri="{FF2B5EF4-FFF2-40B4-BE49-F238E27FC236}">
                <a16:creationId xmlns:a16="http://schemas.microsoft.com/office/drawing/2014/main" id="{3893A7A9-2C60-E46B-5DAE-252659F50C76}"/>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A5272BB4-0D78-4DF9-B3B4-20100EACC1D4}" type="datetime1">
              <a:rPr lang="en-US" smtClean="0"/>
              <a:t>1/27/2026</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
        <p:nvSpPr>
          <p:cNvPr id="11" name="Rectangle 10">
            <a:extLst>
              <a:ext uri="{FF2B5EF4-FFF2-40B4-BE49-F238E27FC236}">
                <a16:creationId xmlns:a16="http://schemas.microsoft.com/office/drawing/2014/main" id="{D1A4C0C1-73A0-D349-2470-DA35738D105D}"/>
              </a:ext>
              <a:ext uri="{C183D7F6-B498-43B3-948B-1728B52AA6E4}">
                <adec:decorative xmlns:adec="http://schemas.microsoft.com/office/drawing/2017/decorative" val="1"/>
              </a:ext>
            </a:extLst>
          </p:cNvPr>
          <p:cNvSpPr/>
          <p:nvPr userDrawn="1"/>
        </p:nvSpPr>
        <p:spPr>
          <a:xfrm>
            <a:off x="4040071" y="0"/>
            <a:ext cx="6400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6EB170A-7C53-CE9D-8250-713FB9155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12" name="Picture 11">
            <a:extLst>
              <a:ext uri="{FF2B5EF4-FFF2-40B4-BE49-F238E27FC236}">
                <a16:creationId xmlns:a16="http://schemas.microsoft.com/office/drawing/2014/main" id="{C622FF21-E6A5-AC0E-66A2-67A50EB697F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
        <p:nvSpPr>
          <p:cNvPr id="13" name="Date Placeholder 4">
            <a:extLst>
              <a:ext uri="{FF2B5EF4-FFF2-40B4-BE49-F238E27FC236}">
                <a16:creationId xmlns:a16="http://schemas.microsoft.com/office/drawing/2014/main" id="{6F8B4AD2-0564-A4EC-7274-9F7772012A95}"/>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44C574C9-DB98-4B82-BE0C-AC0D791226BA}" type="datetime1">
              <a:rPr lang="en-US" smtClean="0"/>
              <a:t>1/27/2026</a:t>
            </a:fld>
            <a:endParaRPr lang="en-US" dirty="0"/>
          </a:p>
        </p:txBody>
      </p:sp>
    </p:spTree>
    <p:extLst>
      <p:ext uri="{BB962C8B-B14F-4D97-AF65-F5344CB8AC3E}">
        <p14:creationId xmlns:p14="http://schemas.microsoft.com/office/powerpoint/2010/main" val="39140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Rectangle 13">
            <a:extLst>
              <a:ext uri="{FF2B5EF4-FFF2-40B4-BE49-F238E27FC236}">
                <a16:creationId xmlns:a16="http://schemas.microsoft.com/office/drawing/2014/main" id="{98FF8A75-2CE1-BF66-72C1-5536C788B3A6}"/>
              </a:ext>
              <a:ext uri="{C183D7F6-B498-43B3-948B-1728B52AA6E4}">
                <adec:decorative xmlns:adec="http://schemas.microsoft.com/office/drawing/2017/decorative" val="1"/>
              </a:ext>
            </a:extLst>
          </p:cNvPr>
          <p:cNvSpPr/>
          <p:nvPr userDrawn="1"/>
        </p:nvSpPr>
        <p:spPr>
          <a:xfrm>
            <a:off x="-3160" y="4924219"/>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12" name="Date Placeholder 4">
            <a:extLst>
              <a:ext uri="{FF2B5EF4-FFF2-40B4-BE49-F238E27FC236}">
                <a16:creationId xmlns:a16="http://schemas.microsoft.com/office/drawing/2014/main" id="{369236F2-69BE-53E7-DC4D-01B9FC92524B}"/>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9504A631-8697-472D-8F01-D29709AE5455}" type="datetime1">
              <a:rPr lang="en-US" smtClean="0"/>
              <a:t>1/27/2026</a:t>
            </a:fld>
            <a:endParaRPr lang="en-US" dirty="0"/>
          </a:p>
        </p:txBody>
      </p:sp>
    </p:spTree>
    <p:extLst>
      <p:ext uri="{BB962C8B-B14F-4D97-AF65-F5344CB8AC3E}">
        <p14:creationId xmlns:p14="http://schemas.microsoft.com/office/powerpoint/2010/main" val="1091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73A134-F005-F046-73D0-0FF3071EC1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20927E09-D07E-3D1B-A21F-DBCC2F5AEC64}"/>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74C89A34-25AB-4919-ABF9-D60BCEF84CB2}" type="datetime1">
              <a:rPr lang="en-US" smtClean="0"/>
              <a:t>1/27/2026</a:t>
            </a:fld>
            <a:endParaRPr lang="en-US" dirty="0"/>
          </a:p>
        </p:txBody>
      </p:sp>
    </p:spTree>
    <p:extLst>
      <p:ext uri="{BB962C8B-B14F-4D97-AF65-F5344CB8AC3E}">
        <p14:creationId xmlns:p14="http://schemas.microsoft.com/office/powerpoint/2010/main" val="289423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3" name="Title 1">
            <a:extLst>
              <a:ext uri="{FF2B5EF4-FFF2-40B4-BE49-F238E27FC236}">
                <a16:creationId xmlns:a16="http://schemas.microsoft.com/office/drawing/2014/main" id="{DC5367BD-E33D-DDE9-8121-89DAB2F8D0CF}"/>
              </a:ext>
            </a:extLst>
          </p:cNvPr>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4" name="Content Placeholder 2">
            <a:extLst>
              <a:ext uri="{FF2B5EF4-FFF2-40B4-BE49-F238E27FC236}">
                <a16:creationId xmlns:a16="http://schemas.microsoft.com/office/drawing/2014/main" id="{EA9423A2-767B-3280-6DDF-0D03E30F0689}"/>
              </a:ext>
            </a:extLst>
          </p:cNvPr>
          <p:cNvSpPr>
            <a:spLocks noGrp="1"/>
          </p:cNvSpPr>
          <p:nvPr>
            <p:ph idx="1"/>
          </p:nvPr>
        </p:nvSpPr>
        <p:spPr>
          <a:xfrm>
            <a:off x="1097280" y="1845734"/>
            <a:ext cx="1005840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a:extLst>
              <a:ext uri="{FF2B5EF4-FFF2-40B4-BE49-F238E27FC236}">
                <a16:creationId xmlns:a16="http://schemas.microsoft.com/office/drawing/2014/main" id="{7CCD43BE-CD11-7721-E3C8-357AA30BE8A3}"/>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84780099-5EE7-4974-B3CA-15D157EC4D5B}" type="datetime1">
              <a:rPr lang="en-US" smtClean="0"/>
              <a:t>1/27/2026</a:t>
            </a:fld>
            <a:endParaRPr lang="en-US" dirty="0"/>
          </a:p>
        </p:txBody>
      </p:sp>
    </p:spTree>
    <p:extLst>
      <p:ext uri="{BB962C8B-B14F-4D97-AF65-F5344CB8AC3E}">
        <p14:creationId xmlns:p14="http://schemas.microsoft.com/office/powerpoint/2010/main" val="421768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0DF75-E31F-D393-AC57-F393CB56A22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b="0">
                <a:solidFill>
                  <a:srgbClr val="FFFFFF"/>
                </a:solidFill>
              </a:defRPr>
            </a:lvl1pPr>
          </a:lstStyle>
          <a:p>
            <a:fld id="{CFB582AC-5695-48DB-B28C-201892CC33C9}"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F40D0162-6AD3-1185-5FE4-D6EF8E7E3206}"/>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99CFDEE9-C87B-4D78-9C2C-D5A65B58F70F}" type="datetime1">
              <a:rPr lang="en-US" smtClean="0"/>
              <a:t>1/27/2026</a:t>
            </a:fld>
            <a:endParaRPr lang="en-US" dirty="0"/>
          </a:p>
        </p:txBody>
      </p:sp>
      <p:pic>
        <p:nvPicPr>
          <p:cNvPr id="4" name="Picture 3">
            <a:extLst>
              <a:ext uri="{FF2B5EF4-FFF2-40B4-BE49-F238E27FC236}">
                <a16:creationId xmlns:a16="http://schemas.microsoft.com/office/drawing/2014/main" id="{9B33BFB2-6327-512F-9EBD-E86BD5EF957A}"/>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9" name="Picture 8">
            <a:extLst>
              <a:ext uri="{FF2B5EF4-FFF2-40B4-BE49-F238E27FC236}">
                <a16:creationId xmlns:a16="http://schemas.microsoft.com/office/drawing/2014/main" id="{7F9478FF-9FED-E97D-1710-8F21F9367470}"/>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35" r:id="rId1"/>
    <p:sldLayoutId id="2147483739" r:id="rId2"/>
    <p:sldLayoutId id="2147483722" r:id="rId3"/>
    <p:sldLayoutId id="2147483724" r:id="rId4"/>
    <p:sldLayoutId id="2147483725" r:id="rId5"/>
    <p:sldLayoutId id="2147483741" r:id="rId6"/>
    <p:sldLayoutId id="2147483743" r:id="rId7"/>
    <p:sldLayoutId id="2147483721" r:id="rId8"/>
    <p:sldLayoutId id="2147483732" r:id="rId9"/>
    <p:sldLayoutId id="2147483727" r:id="rId10"/>
    <p:sldLayoutId id="214748374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hs.gov/ihm/pc/part-6/p6c3/#6-3.2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8CC-1EAC-6BBE-AABB-B0CA2F236D3A}"/>
              </a:ext>
            </a:extLst>
          </p:cNvPr>
          <p:cNvSpPr>
            <a:spLocks noGrp="1"/>
          </p:cNvSpPr>
          <p:nvPr>
            <p:ph type="ctrTitle"/>
          </p:nvPr>
        </p:nvSpPr>
        <p:spPr/>
        <p:txBody>
          <a:bodyPr>
            <a:normAutofit/>
          </a:bodyPr>
          <a:lstStyle/>
          <a:p>
            <a:r>
              <a:rPr lang="en-US" b="1" dirty="0">
                <a:solidFill>
                  <a:schemeClr val="tx1"/>
                </a:solidFill>
                <a:latin typeface="Bahnschrift SemiBold Condensed" panose="020B0502040204020203" pitchFamily="34" charset="0"/>
              </a:rPr>
              <a:t>Indian Health Service</a:t>
            </a:r>
            <a:br>
              <a:rPr lang="en-US" dirty="0"/>
            </a:br>
            <a:r>
              <a:rPr lang="en-US" dirty="0">
                <a:solidFill>
                  <a:srgbClr val="1D4D77"/>
                </a:solidFill>
              </a:rPr>
              <a:t>Indirect Type Cost Agreements</a:t>
            </a:r>
            <a:endParaRPr lang="en-US" dirty="0"/>
          </a:p>
        </p:txBody>
      </p:sp>
      <p:sp>
        <p:nvSpPr>
          <p:cNvPr id="3" name="Subtitle 2">
            <a:extLst>
              <a:ext uri="{FF2B5EF4-FFF2-40B4-BE49-F238E27FC236}">
                <a16:creationId xmlns:a16="http://schemas.microsoft.com/office/drawing/2014/main" id="{58C9C74D-CB94-9F9E-7EF0-F8F4D16D446A}"/>
              </a:ext>
            </a:extLst>
          </p:cNvPr>
          <p:cNvSpPr>
            <a:spLocks noGrp="1"/>
          </p:cNvSpPr>
          <p:nvPr>
            <p:ph type="subTitle" idx="1"/>
          </p:nvPr>
        </p:nvSpPr>
        <p:spPr/>
        <p:txBody>
          <a:bodyPr>
            <a:normAutofit fontScale="92500" lnSpcReduction="20000"/>
          </a:bodyPr>
          <a:lstStyle/>
          <a:p>
            <a:endParaRPr lang="en-US" dirty="0"/>
          </a:p>
          <a:p>
            <a:r>
              <a:rPr lang="en-US" sz="2700" dirty="0"/>
              <a:t>January 29, 2026</a:t>
            </a:r>
          </a:p>
          <a:p>
            <a:r>
              <a:rPr lang="en-US" sz="2700" dirty="0"/>
              <a:t>Virtual – All Feds Meeting</a:t>
            </a:r>
          </a:p>
          <a:p>
            <a:endParaRPr lang="en-US" dirty="0"/>
          </a:p>
        </p:txBody>
      </p:sp>
      <p:sp>
        <p:nvSpPr>
          <p:cNvPr id="5" name="Footer Placeholder 4">
            <a:extLst>
              <a:ext uri="{FF2B5EF4-FFF2-40B4-BE49-F238E27FC236}">
                <a16:creationId xmlns:a16="http://schemas.microsoft.com/office/drawing/2014/main" id="{85D7CAEA-38F8-5099-B989-D00B25531312}"/>
              </a:ext>
            </a:extLst>
          </p:cNvPr>
          <p:cNvSpPr>
            <a:spLocks noGrp="1"/>
          </p:cNvSpPr>
          <p:nvPr>
            <p:ph type="ftr" sz="quarter" idx="11"/>
          </p:nvPr>
        </p:nvSpPr>
        <p:spPr/>
        <p:txBody>
          <a:bodyPr/>
          <a:lstStyle/>
          <a:p>
            <a:r>
              <a:rPr lang="en-US" dirty="0"/>
              <a:t>pre-decisional and attorney-client privileged</a:t>
            </a:r>
          </a:p>
        </p:txBody>
      </p:sp>
      <p:sp>
        <p:nvSpPr>
          <p:cNvPr id="6" name="Slide Number Placeholder 5">
            <a:extLst>
              <a:ext uri="{FF2B5EF4-FFF2-40B4-BE49-F238E27FC236}">
                <a16:creationId xmlns:a16="http://schemas.microsoft.com/office/drawing/2014/main" id="{1DA69586-E8E8-16D7-A891-31B67F7CC870}"/>
              </a:ext>
            </a:extLst>
          </p:cNvPr>
          <p:cNvSpPr>
            <a:spLocks noGrp="1"/>
          </p:cNvSpPr>
          <p:nvPr>
            <p:ph type="sldNum" sz="quarter" idx="12"/>
          </p:nvPr>
        </p:nvSpPr>
        <p:spPr/>
        <p:txBody>
          <a:bodyPr/>
          <a:lstStyle/>
          <a:p>
            <a:fld id="{CFB582AC-5695-48DB-B28C-201892CC33C9}" type="slidenum">
              <a:rPr lang="en-US" smtClean="0"/>
              <a:pPr/>
              <a:t>1</a:t>
            </a:fld>
            <a:endParaRPr lang="en-US" dirty="0"/>
          </a:p>
        </p:txBody>
      </p:sp>
    </p:spTree>
    <p:extLst>
      <p:ext uri="{BB962C8B-B14F-4D97-AF65-F5344CB8AC3E}">
        <p14:creationId xmlns:p14="http://schemas.microsoft.com/office/powerpoint/2010/main" val="326836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AC31-6BA1-4EBE-9222-384D3F03CB9A}"/>
              </a:ext>
            </a:extLst>
          </p:cNvPr>
          <p:cNvSpPr>
            <a:spLocks noGrp="1"/>
          </p:cNvSpPr>
          <p:nvPr>
            <p:ph type="title"/>
          </p:nvPr>
        </p:nvSpPr>
        <p:spPr/>
        <p:txBody>
          <a:bodyPr/>
          <a:lstStyle/>
          <a:p>
            <a:r>
              <a:rPr lang="en-US" dirty="0"/>
              <a:t>Information to Request from Tribe</a:t>
            </a:r>
          </a:p>
        </p:txBody>
      </p:sp>
      <p:sp>
        <p:nvSpPr>
          <p:cNvPr id="3" name="Content Placeholder 2">
            <a:extLst>
              <a:ext uri="{FF2B5EF4-FFF2-40B4-BE49-F238E27FC236}">
                <a16:creationId xmlns:a16="http://schemas.microsoft.com/office/drawing/2014/main" id="{7D62217D-DD3B-41AD-87BC-215E9653F8D8}"/>
              </a:ext>
            </a:extLst>
          </p:cNvPr>
          <p:cNvSpPr>
            <a:spLocks noGrp="1"/>
          </p:cNvSpPr>
          <p:nvPr>
            <p:ph idx="1"/>
          </p:nvPr>
        </p:nvSpPr>
        <p:spPr/>
        <p:txBody>
          <a:bodyPr>
            <a:normAutofit/>
          </a:bodyPr>
          <a:lstStyle/>
          <a:p>
            <a:r>
              <a:rPr lang="en-US" sz="3500" dirty="0"/>
              <a:t>IDC Proposal</a:t>
            </a:r>
          </a:p>
          <a:p>
            <a:pPr marL="0" indent="0">
              <a:buNone/>
            </a:pPr>
            <a:endParaRPr lang="en-US" sz="3500" dirty="0"/>
          </a:p>
          <a:p>
            <a:r>
              <a:rPr lang="en-US" sz="3500" dirty="0"/>
              <a:t>Most current Audit</a:t>
            </a:r>
          </a:p>
          <a:p>
            <a:pPr marL="0" indent="0">
              <a:buNone/>
            </a:pPr>
            <a:endParaRPr lang="en-US" sz="3500" dirty="0"/>
          </a:p>
          <a:p>
            <a:r>
              <a:rPr lang="en-US" sz="3500" dirty="0"/>
              <a:t>Previous rate agreements if available</a:t>
            </a:r>
          </a:p>
        </p:txBody>
      </p:sp>
      <p:sp>
        <p:nvSpPr>
          <p:cNvPr id="4" name="Footer Placeholder 3">
            <a:extLst>
              <a:ext uri="{FF2B5EF4-FFF2-40B4-BE49-F238E27FC236}">
                <a16:creationId xmlns:a16="http://schemas.microsoft.com/office/drawing/2014/main" id="{06AF0AA1-2F13-438A-94EE-89CF9552FD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98C33E-3B56-4561-842F-84EBFA0051E1}"/>
              </a:ext>
            </a:extLst>
          </p:cNvPr>
          <p:cNvSpPr>
            <a:spLocks noGrp="1"/>
          </p:cNvSpPr>
          <p:nvPr>
            <p:ph type="sldNum" sz="quarter" idx="12"/>
          </p:nvPr>
        </p:nvSpPr>
        <p:spPr/>
        <p:txBody>
          <a:bodyPr/>
          <a:lstStyle/>
          <a:p>
            <a:fld id="{CFB582AC-5695-48DB-B28C-201892CC33C9}" type="slidenum">
              <a:rPr lang="en-US" smtClean="0"/>
              <a:t>10</a:t>
            </a:fld>
            <a:endParaRPr lang="en-US" dirty="0"/>
          </a:p>
        </p:txBody>
      </p:sp>
      <p:sp>
        <p:nvSpPr>
          <p:cNvPr id="6" name="Date Placeholder 5">
            <a:extLst>
              <a:ext uri="{FF2B5EF4-FFF2-40B4-BE49-F238E27FC236}">
                <a16:creationId xmlns:a16="http://schemas.microsoft.com/office/drawing/2014/main" id="{8279FB35-8A8E-42B4-8C1B-2D08D16B26EB}"/>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143013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956D-344F-41E1-AA55-6E6A87E010DD}"/>
              </a:ext>
            </a:extLst>
          </p:cNvPr>
          <p:cNvSpPr>
            <a:spLocks noGrp="1"/>
          </p:cNvSpPr>
          <p:nvPr>
            <p:ph type="title"/>
          </p:nvPr>
        </p:nvSpPr>
        <p:spPr/>
        <p:txBody>
          <a:bodyPr/>
          <a:lstStyle/>
          <a:p>
            <a:r>
              <a:rPr lang="en-US" dirty="0"/>
              <a:t>Example Costs - Staffing</a:t>
            </a:r>
          </a:p>
        </p:txBody>
      </p:sp>
      <p:pic>
        <p:nvPicPr>
          <p:cNvPr id="8" name="Content Placeholder 7">
            <a:extLst>
              <a:ext uri="{FF2B5EF4-FFF2-40B4-BE49-F238E27FC236}">
                <a16:creationId xmlns:a16="http://schemas.microsoft.com/office/drawing/2014/main" id="{7E2B37A9-6648-F2D4-8B44-80ED59A06849}"/>
              </a:ext>
            </a:extLst>
          </p:cNvPr>
          <p:cNvPicPr>
            <a:picLocks noGrp="1" noChangeAspect="1"/>
          </p:cNvPicPr>
          <p:nvPr>
            <p:ph idx="1"/>
          </p:nvPr>
        </p:nvPicPr>
        <p:blipFill>
          <a:blip r:embed="rId2"/>
          <a:stretch>
            <a:fillRect/>
          </a:stretch>
        </p:blipFill>
        <p:spPr>
          <a:xfrm>
            <a:off x="1241778" y="1846263"/>
            <a:ext cx="9144000" cy="4022725"/>
          </a:xfrm>
          <a:prstGeom prst="rect">
            <a:avLst/>
          </a:prstGeom>
        </p:spPr>
      </p:pic>
      <p:sp>
        <p:nvSpPr>
          <p:cNvPr id="4" name="Footer Placeholder 3">
            <a:extLst>
              <a:ext uri="{FF2B5EF4-FFF2-40B4-BE49-F238E27FC236}">
                <a16:creationId xmlns:a16="http://schemas.microsoft.com/office/drawing/2014/main" id="{1E3EA6B7-6A35-4B3E-B046-A426858661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CD6B71-614F-46CA-96F3-3F9CD3AF74E0}"/>
              </a:ext>
            </a:extLst>
          </p:cNvPr>
          <p:cNvSpPr>
            <a:spLocks noGrp="1"/>
          </p:cNvSpPr>
          <p:nvPr>
            <p:ph type="sldNum" sz="quarter" idx="12"/>
          </p:nvPr>
        </p:nvSpPr>
        <p:spPr/>
        <p:txBody>
          <a:bodyPr/>
          <a:lstStyle/>
          <a:p>
            <a:fld id="{CFB582AC-5695-48DB-B28C-201892CC33C9}" type="slidenum">
              <a:rPr lang="en-US" smtClean="0"/>
              <a:t>11</a:t>
            </a:fld>
            <a:endParaRPr lang="en-US" dirty="0"/>
          </a:p>
        </p:txBody>
      </p:sp>
      <p:sp>
        <p:nvSpPr>
          <p:cNvPr id="6" name="Date Placeholder 5">
            <a:extLst>
              <a:ext uri="{FF2B5EF4-FFF2-40B4-BE49-F238E27FC236}">
                <a16:creationId xmlns:a16="http://schemas.microsoft.com/office/drawing/2014/main" id="{F66CBB5A-2CA8-43F4-9A2C-68BC938905FE}"/>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415109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EB7A2D-B605-405B-A1A1-0F80B436CF18}"/>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Non-Payroll</a:t>
            </a:r>
          </a:p>
        </p:txBody>
      </p:sp>
      <p:sp>
        <p:nvSpPr>
          <p:cNvPr id="4" name="Footer Placeholder 3">
            <a:extLst>
              <a:ext uri="{FF2B5EF4-FFF2-40B4-BE49-F238E27FC236}">
                <a16:creationId xmlns:a16="http://schemas.microsoft.com/office/drawing/2014/main" id="{E570897B-BABC-4F52-AAEF-02A4DA8A5A65}"/>
              </a:ext>
            </a:extLst>
          </p:cNvPr>
          <p:cNvSpPr>
            <a:spLocks noGrp="1"/>
          </p:cNvSpPr>
          <p:nvPr>
            <p:ph type="ftr" sz="quarter" idx="11"/>
          </p:nvPr>
        </p:nvSpPr>
        <p:spPr>
          <a:xfrm>
            <a:off x="492370" y="6459785"/>
            <a:ext cx="3344134" cy="365125"/>
          </a:xfrm>
        </p:spPr>
        <p:txBody>
          <a:bodyPr>
            <a:normAutofit/>
          </a:bodyPr>
          <a:lstStyle/>
          <a:p>
            <a:pPr algn="l"/>
            <a:endParaRPr lang="en-US"/>
          </a:p>
        </p:txBody>
      </p:sp>
      <p:sp>
        <p:nvSpPr>
          <p:cNvPr id="19" name="Rectangle 18">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Date Placeholder 5">
            <a:extLst>
              <a:ext uri="{FF2B5EF4-FFF2-40B4-BE49-F238E27FC236}">
                <a16:creationId xmlns:a16="http://schemas.microsoft.com/office/drawing/2014/main" id="{8AA2F437-3470-4696-A63A-7241325A0AE2}"/>
              </a:ext>
            </a:extLst>
          </p:cNvPr>
          <p:cNvSpPr>
            <a:spLocks noGrp="1"/>
          </p:cNvSpPr>
          <p:nvPr>
            <p:ph type="dt" sz="half" idx="2"/>
          </p:nvPr>
        </p:nvSpPr>
        <p:spPr>
          <a:xfrm>
            <a:off x="8821099" y="6459785"/>
            <a:ext cx="1735371" cy="365125"/>
          </a:xfrm>
        </p:spPr>
        <p:txBody>
          <a:bodyPr>
            <a:normAutofit/>
          </a:bodyPr>
          <a:lstStyle/>
          <a:p>
            <a:pPr algn="r">
              <a:spcAft>
                <a:spcPts val="600"/>
              </a:spcAft>
            </a:pPr>
            <a:fld id="{BFAD42D8-153E-447E-B9CF-624B0D6B5D12}" type="datetime1">
              <a:rPr lang="en-US" smtClean="0"/>
              <a:pPr algn="r">
                <a:spcAft>
                  <a:spcPts val="600"/>
                </a:spcAft>
              </a:pPr>
              <a:t>1/27/2026</a:t>
            </a:fld>
            <a:endParaRPr lang="en-US"/>
          </a:p>
        </p:txBody>
      </p:sp>
      <p:sp>
        <p:nvSpPr>
          <p:cNvPr id="5" name="Slide Number Placeholder 4">
            <a:extLst>
              <a:ext uri="{FF2B5EF4-FFF2-40B4-BE49-F238E27FC236}">
                <a16:creationId xmlns:a16="http://schemas.microsoft.com/office/drawing/2014/main" id="{6189ADD7-FC6D-432F-BF21-F91EFBF1E6B9}"/>
              </a:ext>
            </a:extLst>
          </p:cNvPr>
          <p:cNvSpPr>
            <a:spLocks noGrp="1"/>
          </p:cNvSpPr>
          <p:nvPr>
            <p:ph type="sldNum" sz="quarter" idx="12"/>
          </p:nvPr>
        </p:nvSpPr>
        <p:spPr>
          <a:xfrm>
            <a:off x="10609742" y="6459785"/>
            <a:ext cx="602741" cy="365125"/>
          </a:xfrm>
        </p:spPr>
        <p:txBody>
          <a:bodyPr>
            <a:normAutofit/>
          </a:bodyPr>
          <a:lstStyle/>
          <a:p>
            <a:pPr>
              <a:spcAft>
                <a:spcPts val="600"/>
              </a:spcAft>
            </a:pPr>
            <a:fld id="{CFB582AC-5695-48DB-B28C-201892CC33C9}" type="slidenum">
              <a:rPr lang="en-US" smtClean="0"/>
              <a:pPr>
                <a:spcAft>
                  <a:spcPts val="600"/>
                </a:spcAft>
              </a:pPr>
              <a:t>12</a:t>
            </a:fld>
            <a:endParaRPr lang="en-US"/>
          </a:p>
        </p:txBody>
      </p:sp>
      <p:pic>
        <p:nvPicPr>
          <p:cNvPr id="10" name="Picture 9">
            <a:extLst>
              <a:ext uri="{FF2B5EF4-FFF2-40B4-BE49-F238E27FC236}">
                <a16:creationId xmlns:a16="http://schemas.microsoft.com/office/drawing/2014/main" id="{3A913CE1-A1A2-7DDA-B579-B1EE8CCF3270}"/>
              </a:ext>
            </a:extLst>
          </p:cNvPr>
          <p:cNvPicPr>
            <a:picLocks noChangeAspect="1"/>
          </p:cNvPicPr>
          <p:nvPr/>
        </p:nvPicPr>
        <p:blipFill>
          <a:blip r:embed="rId2"/>
          <a:stretch>
            <a:fillRect/>
          </a:stretch>
        </p:blipFill>
        <p:spPr>
          <a:xfrm>
            <a:off x="3679591" y="33090"/>
            <a:ext cx="8506724" cy="6152557"/>
          </a:xfrm>
          <a:prstGeom prst="rect">
            <a:avLst/>
          </a:prstGeom>
        </p:spPr>
      </p:pic>
    </p:spTree>
    <p:extLst>
      <p:ext uri="{BB962C8B-B14F-4D97-AF65-F5344CB8AC3E}">
        <p14:creationId xmlns:p14="http://schemas.microsoft.com/office/powerpoint/2010/main" val="300605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BAE-FED5-4563-AFA0-466056AE3471}"/>
              </a:ext>
            </a:extLst>
          </p:cNvPr>
          <p:cNvSpPr>
            <a:spLocks noGrp="1"/>
          </p:cNvSpPr>
          <p:nvPr>
            <p:ph type="title"/>
          </p:nvPr>
        </p:nvSpPr>
        <p:spPr/>
        <p:txBody>
          <a:bodyPr/>
          <a:lstStyle/>
          <a:p>
            <a:r>
              <a:rPr lang="en-US" dirty="0"/>
              <a:t>Calculate the Ratio of IHS programs</a:t>
            </a:r>
          </a:p>
        </p:txBody>
      </p:sp>
      <p:sp>
        <p:nvSpPr>
          <p:cNvPr id="3" name="Content Placeholder 2">
            <a:extLst>
              <a:ext uri="{FF2B5EF4-FFF2-40B4-BE49-F238E27FC236}">
                <a16:creationId xmlns:a16="http://schemas.microsoft.com/office/drawing/2014/main" id="{104CDE9B-9197-44A4-BD83-E8CCD36381B2}"/>
              </a:ext>
            </a:extLst>
          </p:cNvPr>
          <p:cNvSpPr>
            <a:spLocks noGrp="1"/>
          </p:cNvSpPr>
          <p:nvPr>
            <p:ph idx="1"/>
          </p:nvPr>
        </p:nvSpPr>
        <p:spPr>
          <a:xfrm>
            <a:off x="1097280" y="1845733"/>
            <a:ext cx="10058400" cy="435985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IHS = 47.6%</a:t>
            </a:r>
          </a:p>
          <a:p>
            <a:r>
              <a:rPr lang="en-US" dirty="0"/>
              <a:t>Third Party = 37.0</a:t>
            </a:r>
          </a:p>
          <a:p>
            <a:r>
              <a:rPr lang="en-US" dirty="0"/>
              <a:t>Comprises 84.6% of the Cost Pool</a:t>
            </a:r>
          </a:p>
        </p:txBody>
      </p:sp>
      <p:sp>
        <p:nvSpPr>
          <p:cNvPr id="4" name="Footer Placeholder 3">
            <a:extLst>
              <a:ext uri="{FF2B5EF4-FFF2-40B4-BE49-F238E27FC236}">
                <a16:creationId xmlns:a16="http://schemas.microsoft.com/office/drawing/2014/main" id="{E189FF52-0B11-42F5-92C4-00C05ED717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F111C7-78C4-46BE-8B1E-3A7EFC887EEC}"/>
              </a:ext>
            </a:extLst>
          </p:cNvPr>
          <p:cNvSpPr>
            <a:spLocks noGrp="1"/>
          </p:cNvSpPr>
          <p:nvPr>
            <p:ph type="sldNum" sz="quarter" idx="12"/>
          </p:nvPr>
        </p:nvSpPr>
        <p:spPr/>
        <p:txBody>
          <a:bodyPr/>
          <a:lstStyle/>
          <a:p>
            <a:fld id="{CFB582AC-5695-48DB-B28C-201892CC33C9}" type="slidenum">
              <a:rPr lang="en-US" smtClean="0"/>
              <a:t>13</a:t>
            </a:fld>
            <a:endParaRPr lang="en-US" dirty="0"/>
          </a:p>
        </p:txBody>
      </p:sp>
      <p:sp>
        <p:nvSpPr>
          <p:cNvPr id="6" name="Date Placeholder 5">
            <a:extLst>
              <a:ext uri="{FF2B5EF4-FFF2-40B4-BE49-F238E27FC236}">
                <a16:creationId xmlns:a16="http://schemas.microsoft.com/office/drawing/2014/main" id="{66EDB522-067F-4741-BA10-1AB5BAC4AEB9}"/>
              </a:ext>
            </a:extLst>
          </p:cNvPr>
          <p:cNvSpPr>
            <a:spLocks noGrp="1"/>
          </p:cNvSpPr>
          <p:nvPr>
            <p:ph type="dt" sz="half" idx="2"/>
          </p:nvPr>
        </p:nvSpPr>
        <p:spPr/>
        <p:txBody>
          <a:bodyPr/>
          <a:lstStyle/>
          <a:p>
            <a:fld id="{BFAD42D8-153E-447E-B9CF-624B0D6B5D12}" type="datetime1">
              <a:rPr lang="en-US" smtClean="0"/>
              <a:t>1/27/2026</a:t>
            </a:fld>
            <a:endParaRPr lang="en-US" dirty="0"/>
          </a:p>
        </p:txBody>
      </p:sp>
      <p:pic>
        <p:nvPicPr>
          <p:cNvPr id="8" name="Picture 7">
            <a:extLst>
              <a:ext uri="{FF2B5EF4-FFF2-40B4-BE49-F238E27FC236}">
                <a16:creationId xmlns:a16="http://schemas.microsoft.com/office/drawing/2014/main" id="{D9F5186E-6DB5-5CF7-824E-FD105741B3D4}"/>
              </a:ext>
            </a:extLst>
          </p:cNvPr>
          <p:cNvPicPr>
            <a:picLocks noChangeAspect="1"/>
          </p:cNvPicPr>
          <p:nvPr/>
        </p:nvPicPr>
        <p:blipFill>
          <a:blip r:embed="rId2"/>
          <a:stretch>
            <a:fillRect/>
          </a:stretch>
        </p:blipFill>
        <p:spPr>
          <a:xfrm>
            <a:off x="1097280" y="1845734"/>
            <a:ext cx="10168268" cy="2955057"/>
          </a:xfrm>
          <a:prstGeom prst="rect">
            <a:avLst/>
          </a:prstGeom>
        </p:spPr>
      </p:pic>
    </p:spTree>
    <p:extLst>
      <p:ext uri="{BB962C8B-B14F-4D97-AF65-F5344CB8AC3E}">
        <p14:creationId xmlns:p14="http://schemas.microsoft.com/office/powerpoint/2010/main" val="384386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9907-8785-41B8-8425-1B3559684E0D}"/>
              </a:ext>
            </a:extLst>
          </p:cNvPr>
          <p:cNvSpPr>
            <a:spLocks noGrp="1"/>
          </p:cNvSpPr>
          <p:nvPr>
            <p:ph type="title"/>
          </p:nvPr>
        </p:nvSpPr>
        <p:spPr/>
        <p:txBody>
          <a:bodyPr/>
          <a:lstStyle/>
          <a:p>
            <a:r>
              <a:rPr lang="en-US" dirty="0"/>
              <a:t>After agreement	</a:t>
            </a:r>
          </a:p>
        </p:txBody>
      </p:sp>
      <p:sp>
        <p:nvSpPr>
          <p:cNvPr id="3" name="Content Placeholder 2">
            <a:extLst>
              <a:ext uri="{FF2B5EF4-FFF2-40B4-BE49-F238E27FC236}">
                <a16:creationId xmlns:a16="http://schemas.microsoft.com/office/drawing/2014/main" id="{7431DEB1-F932-4F11-9B89-A6CCAD1E3C4F}"/>
              </a:ext>
            </a:extLst>
          </p:cNvPr>
          <p:cNvSpPr>
            <a:spLocks noGrp="1"/>
          </p:cNvSpPr>
          <p:nvPr>
            <p:ph idx="1"/>
          </p:nvPr>
        </p:nvSpPr>
        <p:spPr/>
        <p:txBody>
          <a:bodyPr>
            <a:normAutofit/>
          </a:bodyPr>
          <a:lstStyle/>
          <a:p>
            <a:r>
              <a:rPr lang="en-US" sz="2600" dirty="0"/>
              <a:t>Final lump sum amount will be entered into line “R” IDC-Type Costs of the current CSC template.  (Account for split between Secretarial and Program Income)</a:t>
            </a:r>
          </a:p>
          <a:p>
            <a:endParaRPr lang="en-US" sz="2600" dirty="0"/>
          </a:p>
          <a:p>
            <a:r>
              <a:rPr lang="en-US" sz="2600" dirty="0"/>
              <a:t>Update the HUB to request any additional funds</a:t>
            </a:r>
          </a:p>
          <a:p>
            <a:pPr marL="0" indent="0">
              <a:buNone/>
            </a:pPr>
            <a:endParaRPr lang="en-US" sz="2600" dirty="0"/>
          </a:p>
          <a:p>
            <a:r>
              <a:rPr lang="en-US" sz="2600" dirty="0"/>
              <a:t>Process a bilateral amendment with appropriate language referencing IDC type.</a:t>
            </a:r>
          </a:p>
        </p:txBody>
      </p:sp>
      <p:sp>
        <p:nvSpPr>
          <p:cNvPr id="4" name="Footer Placeholder 3">
            <a:extLst>
              <a:ext uri="{FF2B5EF4-FFF2-40B4-BE49-F238E27FC236}">
                <a16:creationId xmlns:a16="http://schemas.microsoft.com/office/drawing/2014/main" id="{23725E46-A05A-4E6C-AE2F-2D14DD0676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887FB9-0BB6-44A0-86EA-242A79512F33}"/>
              </a:ext>
            </a:extLst>
          </p:cNvPr>
          <p:cNvSpPr>
            <a:spLocks noGrp="1"/>
          </p:cNvSpPr>
          <p:nvPr>
            <p:ph type="sldNum" sz="quarter" idx="12"/>
          </p:nvPr>
        </p:nvSpPr>
        <p:spPr/>
        <p:txBody>
          <a:bodyPr/>
          <a:lstStyle/>
          <a:p>
            <a:fld id="{CFB582AC-5695-48DB-B28C-201892CC33C9}" type="slidenum">
              <a:rPr lang="en-US" smtClean="0"/>
              <a:t>14</a:t>
            </a:fld>
            <a:endParaRPr lang="en-US" dirty="0"/>
          </a:p>
        </p:txBody>
      </p:sp>
      <p:sp>
        <p:nvSpPr>
          <p:cNvPr id="6" name="Date Placeholder 5">
            <a:extLst>
              <a:ext uri="{FF2B5EF4-FFF2-40B4-BE49-F238E27FC236}">
                <a16:creationId xmlns:a16="http://schemas.microsoft.com/office/drawing/2014/main" id="{F71B1C73-99B3-4A06-BA51-5FEF420F7315}"/>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277161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 Health Servic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6" name="Slide Number Placeholder 5">
            <a:extLst>
              <a:ext uri="{FF2B5EF4-FFF2-40B4-BE49-F238E27FC236}">
                <a16:creationId xmlns:a16="http://schemas.microsoft.com/office/drawing/2014/main" id="{53065A97-F4CB-1DEE-98F0-393AE8A3C1E6}"/>
              </a:ext>
              <a:ext uri="{C183D7F6-B498-43B3-948B-1728B52AA6E4}">
                <adec:decorative xmlns:adec="http://schemas.microsoft.com/office/drawing/2017/decorative" val="1"/>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pPr/>
              <a:t>15</a:t>
            </a:fld>
            <a:endParaRPr lang="en-US" dirty="0"/>
          </a:p>
        </p:txBody>
      </p:sp>
      <p:sp>
        <p:nvSpPr>
          <p:cNvPr id="10" name="Date Placeholder 9">
            <a:extLst>
              <a:ext uri="{FF2B5EF4-FFF2-40B4-BE49-F238E27FC236}">
                <a16:creationId xmlns:a16="http://schemas.microsoft.com/office/drawing/2014/main" id="{078C844A-64CC-E8E7-8B60-BD8E9AA51A2B}"/>
              </a:ext>
            </a:extLst>
          </p:cNvPr>
          <p:cNvSpPr>
            <a:spLocks noGrp="1"/>
          </p:cNvSpPr>
          <p:nvPr>
            <p:ph type="dt" sz="half" idx="2"/>
          </p:nvPr>
        </p:nvSpPr>
        <p:spPr/>
        <p:txBody>
          <a:bodyPr/>
          <a:lstStyle/>
          <a:p>
            <a:r>
              <a:rPr lang="en-US" dirty="0"/>
              <a:t>FINAL</a:t>
            </a:r>
          </a:p>
        </p:txBody>
      </p:sp>
      <p:sp>
        <p:nvSpPr>
          <p:cNvPr id="11" name="Footer Placeholder 10">
            <a:extLst>
              <a:ext uri="{FF2B5EF4-FFF2-40B4-BE49-F238E27FC236}">
                <a16:creationId xmlns:a16="http://schemas.microsoft.com/office/drawing/2014/main" id="{EF60E95E-7829-7C45-6CC5-D77541858A0B}"/>
              </a:ext>
            </a:extLst>
          </p:cNvPr>
          <p:cNvSpPr>
            <a:spLocks noGrp="1"/>
          </p:cNvSpPr>
          <p:nvPr>
            <p:ph type="ftr" sz="quarter" idx="11"/>
          </p:nvPr>
        </p:nvSpPr>
        <p:spPr/>
        <p:txBody>
          <a:bodyPr/>
          <a:lstStyle/>
          <a:p>
            <a:r>
              <a:rPr lang="en-US" dirty="0"/>
              <a:t>pre-decisional and attorney-client privileged</a:t>
            </a:r>
          </a:p>
        </p:txBody>
      </p:sp>
      <p:sp>
        <p:nvSpPr>
          <p:cNvPr id="12" name="Slide Number Placeholder 11">
            <a:extLst>
              <a:ext uri="{FF2B5EF4-FFF2-40B4-BE49-F238E27FC236}">
                <a16:creationId xmlns:a16="http://schemas.microsoft.com/office/drawing/2014/main" id="{AC8A2B37-DAFF-547B-D328-0679CD1F01C4}"/>
              </a:ext>
            </a:extLst>
          </p:cNvPr>
          <p:cNvSpPr>
            <a:spLocks noGrp="1"/>
          </p:cNvSpPr>
          <p:nvPr>
            <p:ph type="sldNum" sz="quarter" idx="12"/>
          </p:nvPr>
        </p:nvSpPr>
        <p:spPr/>
        <p:txBody>
          <a:bodyPr/>
          <a:lstStyle/>
          <a:p>
            <a:fld id="{CFB582AC-5695-48DB-B28C-201892CC33C9}" type="slidenum">
              <a:rPr lang="en-US" smtClean="0"/>
              <a:t>15</a:t>
            </a:fld>
            <a:endParaRPr lang="en-US" dirty="0"/>
          </a:p>
        </p:txBody>
      </p:sp>
      <p:sp>
        <p:nvSpPr>
          <p:cNvPr id="4" name="Title 3">
            <a:extLst>
              <a:ext uri="{FF2B5EF4-FFF2-40B4-BE49-F238E27FC236}">
                <a16:creationId xmlns:a16="http://schemas.microsoft.com/office/drawing/2014/main" id="{F5067DEC-37FE-4EB4-9B2C-3399C99625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0376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3313DBE0-C468-844F-E1BE-EBF3DCC26A6C}"/>
              </a:ext>
            </a:extLst>
          </p:cNvPr>
          <p:cNvSpPr>
            <a:spLocks noGrp="1"/>
          </p:cNvSpPr>
          <p:nvPr>
            <p:ph idx="1"/>
          </p:nvPr>
        </p:nvSpPr>
        <p:spPr/>
        <p:txBody>
          <a:bodyPr>
            <a:normAutofit/>
          </a:bodyPr>
          <a:lstStyle/>
          <a:p>
            <a:pPr>
              <a:spcAft>
                <a:spcPts val="1200"/>
              </a:spcAft>
              <a:buFont typeface="Wingdings" panose="05000000000000000000" pitchFamily="2" charset="2"/>
              <a:buChar char="q"/>
            </a:pPr>
            <a:r>
              <a:rPr lang="en-US" sz="3000" dirty="0"/>
              <a:t>Review authorities for CSC Indirect Type Costs</a:t>
            </a:r>
          </a:p>
          <a:p>
            <a:pPr>
              <a:spcAft>
                <a:spcPts val="1200"/>
              </a:spcAft>
              <a:buFont typeface="Wingdings" panose="05000000000000000000" pitchFamily="2" charset="2"/>
              <a:buChar char="q"/>
            </a:pPr>
            <a:r>
              <a:rPr lang="en-US" sz="3000" dirty="0"/>
              <a:t>Walk through a proposal</a:t>
            </a:r>
          </a:p>
          <a:p>
            <a:pPr>
              <a:spcAft>
                <a:spcPts val="1200"/>
              </a:spcAft>
              <a:buFont typeface="Wingdings" panose="05000000000000000000" pitchFamily="2" charset="2"/>
              <a:buChar char="q"/>
            </a:pPr>
            <a:r>
              <a:rPr lang="en-US" sz="3000" dirty="0"/>
              <a:t>Discuss common issues and pitfalls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r>
              <a:rPr lang="en-US" dirty="0"/>
              <a:t>FINAL</a:t>
            </a:r>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r>
              <a:rPr lang="en-US" dirty="0"/>
              <a:t>pre-decisional and attorney-client privileged</a:t>
            </a:r>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a:t>
            </a:fld>
            <a:endParaRPr lang="en-US" dirty="0"/>
          </a:p>
        </p:txBody>
      </p:sp>
    </p:spTree>
    <p:extLst>
      <p:ext uri="{BB962C8B-B14F-4D97-AF65-F5344CB8AC3E}">
        <p14:creationId xmlns:p14="http://schemas.microsoft.com/office/powerpoint/2010/main" val="218141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44C-4F95-4CFC-AEFE-EB10EB7E9DE3}"/>
              </a:ext>
            </a:extLst>
          </p:cNvPr>
          <p:cNvSpPr>
            <a:spLocks noGrp="1"/>
          </p:cNvSpPr>
          <p:nvPr>
            <p:ph type="title"/>
          </p:nvPr>
        </p:nvSpPr>
        <p:spPr/>
        <p:txBody>
          <a:bodyPr/>
          <a:lstStyle/>
          <a:p>
            <a:r>
              <a:rPr lang="en-US" dirty="0"/>
              <a:t>Why would a tribe Negotiate a IDC Type Agreement?</a:t>
            </a:r>
          </a:p>
        </p:txBody>
      </p:sp>
      <p:sp>
        <p:nvSpPr>
          <p:cNvPr id="3" name="Content Placeholder 2">
            <a:extLst>
              <a:ext uri="{FF2B5EF4-FFF2-40B4-BE49-F238E27FC236}">
                <a16:creationId xmlns:a16="http://schemas.microsoft.com/office/drawing/2014/main" id="{2265C2FB-6671-4893-9476-3B033D1E2656}"/>
              </a:ext>
            </a:extLst>
          </p:cNvPr>
          <p:cNvSpPr>
            <a:spLocks noGrp="1"/>
          </p:cNvSpPr>
          <p:nvPr>
            <p:ph idx="1"/>
          </p:nvPr>
        </p:nvSpPr>
        <p:spPr>
          <a:xfrm>
            <a:off x="1097280" y="1845733"/>
            <a:ext cx="10058400" cy="4253615"/>
          </a:xfrm>
        </p:spPr>
        <p:txBody>
          <a:bodyPr>
            <a:normAutofit/>
          </a:bodyPr>
          <a:lstStyle/>
          <a:p>
            <a:pPr marL="0" indent="0">
              <a:buNone/>
            </a:pPr>
            <a:r>
              <a:rPr lang="en-US" dirty="0"/>
              <a:t>Most Tribes and Tribal organizations have IDC rates that are negotiated with their cognizant Federal agency.  </a:t>
            </a:r>
          </a:p>
          <a:p>
            <a:r>
              <a:rPr lang="en-US" dirty="0"/>
              <a:t>For most Tribes the cognizant agency is the Interior Business Center (IBC) at the Department of the Interior.  </a:t>
            </a:r>
          </a:p>
          <a:p>
            <a:r>
              <a:rPr lang="en-US" dirty="0"/>
              <a:t>For Tribal organizations that primarily receive awards from the Department of Health and Human Services (HHS), their cognizant Federal agency is HHS Cost Allocation Services (CAS)</a:t>
            </a:r>
          </a:p>
          <a:p>
            <a:endParaRPr lang="en-US" dirty="0"/>
          </a:p>
          <a:p>
            <a:r>
              <a:rPr lang="en-US" dirty="0"/>
              <a:t>Rate isn’t representative of costs for medical operations</a:t>
            </a:r>
          </a:p>
          <a:p>
            <a:r>
              <a:rPr lang="en-US" dirty="0"/>
              <a:t>Rate is outdated</a:t>
            </a:r>
          </a:p>
          <a:p>
            <a:r>
              <a:rPr lang="en-US" dirty="0"/>
              <a:t>Tribes preference</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E37A377E-9DB7-44B5-BA87-2615533E86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ED4A7B-2BC4-451E-9883-8CE11CBC9890}"/>
              </a:ext>
            </a:extLst>
          </p:cNvPr>
          <p:cNvSpPr>
            <a:spLocks noGrp="1"/>
          </p:cNvSpPr>
          <p:nvPr>
            <p:ph type="sldNum" sz="quarter" idx="12"/>
          </p:nvPr>
        </p:nvSpPr>
        <p:spPr/>
        <p:txBody>
          <a:bodyPr/>
          <a:lstStyle/>
          <a:p>
            <a:fld id="{CFB582AC-5695-48DB-B28C-201892CC33C9}" type="slidenum">
              <a:rPr lang="en-US" smtClean="0"/>
              <a:t>3</a:t>
            </a:fld>
            <a:endParaRPr lang="en-US" dirty="0"/>
          </a:p>
        </p:txBody>
      </p:sp>
      <p:sp>
        <p:nvSpPr>
          <p:cNvPr id="6" name="Date Placeholder 5">
            <a:extLst>
              <a:ext uri="{FF2B5EF4-FFF2-40B4-BE49-F238E27FC236}">
                <a16:creationId xmlns:a16="http://schemas.microsoft.com/office/drawing/2014/main" id="{0E2020B9-40FE-43BA-9541-AEFDA2A325B6}"/>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316408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9815-B39F-5A5C-C2D0-A726B6328B74}"/>
              </a:ext>
            </a:extLst>
          </p:cNvPr>
          <p:cNvSpPr>
            <a:spLocks noGrp="1"/>
          </p:cNvSpPr>
          <p:nvPr>
            <p:ph type="title"/>
          </p:nvPr>
        </p:nvSpPr>
        <p:spPr/>
        <p:txBody>
          <a:bodyPr/>
          <a:lstStyle/>
          <a:p>
            <a:r>
              <a:rPr lang="en-US" dirty="0"/>
              <a:t>Two Ways to Estimate</a:t>
            </a:r>
          </a:p>
        </p:txBody>
      </p:sp>
      <p:sp>
        <p:nvSpPr>
          <p:cNvPr id="3" name="Content Placeholder 2">
            <a:extLst>
              <a:ext uri="{FF2B5EF4-FFF2-40B4-BE49-F238E27FC236}">
                <a16:creationId xmlns:a16="http://schemas.microsoft.com/office/drawing/2014/main" id="{35EBC181-EC09-DFEA-883E-BA35609E2693}"/>
              </a:ext>
            </a:extLst>
          </p:cNvPr>
          <p:cNvSpPr>
            <a:spLocks noGrp="1"/>
          </p:cNvSpPr>
          <p:nvPr>
            <p:ph idx="1"/>
          </p:nvPr>
        </p:nvSpPr>
        <p:spPr/>
        <p:txBody>
          <a:bodyPr/>
          <a:lstStyle/>
          <a:p>
            <a:pPr lvl="0"/>
            <a:r>
              <a:rPr lang="en-US" sz="3500" dirty="0"/>
              <a:t>Use of a negotiated IDC rate (IBC or CAS)</a:t>
            </a:r>
          </a:p>
          <a:p>
            <a:pPr marL="0" lvl="0" indent="0">
              <a:buNone/>
            </a:pPr>
            <a:endParaRPr lang="en-US" sz="3500" dirty="0"/>
          </a:p>
          <a:p>
            <a:pPr lvl="0"/>
            <a:r>
              <a:rPr lang="en-US" sz="3500" dirty="0"/>
              <a:t>Negotiating indirect-type costs under IHM </a:t>
            </a:r>
            <a:r>
              <a:rPr lang="en-US" sz="3600" dirty="0"/>
              <a:t>6-3.2E (2) </a:t>
            </a:r>
            <a:endParaRPr lang="en-US" sz="3500" dirty="0"/>
          </a:p>
          <a:p>
            <a:endParaRPr lang="en-US" dirty="0"/>
          </a:p>
        </p:txBody>
      </p:sp>
      <p:sp>
        <p:nvSpPr>
          <p:cNvPr id="4" name="Footer Placeholder 3">
            <a:extLst>
              <a:ext uri="{FF2B5EF4-FFF2-40B4-BE49-F238E27FC236}">
                <a16:creationId xmlns:a16="http://schemas.microsoft.com/office/drawing/2014/main" id="{999888AB-D828-6839-D25C-89D7A9E507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E266D8-FBCE-8FC2-4903-A53E8EA9EB14}"/>
              </a:ext>
            </a:extLst>
          </p:cNvPr>
          <p:cNvSpPr>
            <a:spLocks noGrp="1"/>
          </p:cNvSpPr>
          <p:nvPr>
            <p:ph type="sldNum" sz="quarter" idx="12"/>
          </p:nvPr>
        </p:nvSpPr>
        <p:spPr/>
        <p:txBody>
          <a:bodyPr/>
          <a:lstStyle/>
          <a:p>
            <a:fld id="{CFB582AC-5695-48DB-B28C-201892CC33C9}" type="slidenum">
              <a:rPr lang="en-US" smtClean="0"/>
              <a:t>4</a:t>
            </a:fld>
            <a:endParaRPr lang="en-US" dirty="0"/>
          </a:p>
        </p:txBody>
      </p:sp>
      <p:sp>
        <p:nvSpPr>
          <p:cNvPr id="6" name="Date Placeholder 5">
            <a:extLst>
              <a:ext uri="{FF2B5EF4-FFF2-40B4-BE49-F238E27FC236}">
                <a16:creationId xmlns:a16="http://schemas.microsoft.com/office/drawing/2014/main" id="{E824C7B0-64A5-52AD-27F9-70998FCEE396}"/>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24483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1105-D176-41C6-AD9B-BFB0A8F97BF0}"/>
              </a:ext>
            </a:extLst>
          </p:cNvPr>
          <p:cNvSpPr>
            <a:spLocks noGrp="1"/>
          </p:cNvSpPr>
          <p:nvPr>
            <p:ph type="title"/>
          </p:nvPr>
        </p:nvSpPr>
        <p:spPr/>
        <p:txBody>
          <a:bodyPr/>
          <a:lstStyle/>
          <a:p>
            <a:r>
              <a:rPr lang="en-US" u="sng" dirty="0"/>
              <a:t>Negotiating Indirect-Type Costs</a:t>
            </a:r>
            <a:r>
              <a:rPr lang="en-US" dirty="0"/>
              <a:t>.</a:t>
            </a:r>
          </a:p>
        </p:txBody>
      </p:sp>
      <p:sp>
        <p:nvSpPr>
          <p:cNvPr id="3" name="Content Placeholder 2">
            <a:extLst>
              <a:ext uri="{FF2B5EF4-FFF2-40B4-BE49-F238E27FC236}">
                <a16:creationId xmlns:a16="http://schemas.microsoft.com/office/drawing/2014/main" id="{D68AA81B-1DB2-4688-A0AF-1A925F8E707B}"/>
              </a:ext>
            </a:extLst>
          </p:cNvPr>
          <p:cNvSpPr>
            <a:spLocks noGrp="1"/>
          </p:cNvSpPr>
          <p:nvPr>
            <p:ph idx="1"/>
          </p:nvPr>
        </p:nvSpPr>
        <p:spPr/>
        <p:txBody>
          <a:bodyPr/>
          <a:lstStyle/>
          <a:p>
            <a:pPr marL="0" indent="0">
              <a:buNone/>
            </a:pPr>
            <a:r>
              <a:rPr lang="en-US" dirty="0">
                <a:hlinkClick r:id="rId2"/>
              </a:rPr>
              <a:t>Chapter 3 - Contract Support Costs | Part 6 </a:t>
            </a:r>
            <a:r>
              <a:rPr lang="en-US" dirty="0"/>
              <a:t> - 6-3.2E (2) </a:t>
            </a:r>
          </a:p>
          <a:p>
            <a:r>
              <a:rPr lang="en-US" dirty="0"/>
              <a:t>A lump sum amount for "indirect-type costs" may be negotiated with awardees that do not have negotiated IDC agreements with their cognizant agency or that request such a negotiation, even if they have a negotiated rate. This annual lump-sum amount may be calculated by negotiating a fixed amount for "indirect-type costs.“</a:t>
            </a:r>
          </a:p>
          <a:p>
            <a:pPr marL="0" indent="0">
              <a:buNone/>
            </a:pPr>
            <a:endParaRPr lang="en-US" dirty="0"/>
          </a:p>
          <a:p>
            <a:r>
              <a:rPr lang="en-US" dirty="0"/>
              <a:t>IHS becomes the rate making agency and reviews all Indirect costs to determine a lump sum amount.</a:t>
            </a:r>
          </a:p>
        </p:txBody>
      </p:sp>
      <p:sp>
        <p:nvSpPr>
          <p:cNvPr id="4" name="Footer Placeholder 3">
            <a:extLst>
              <a:ext uri="{FF2B5EF4-FFF2-40B4-BE49-F238E27FC236}">
                <a16:creationId xmlns:a16="http://schemas.microsoft.com/office/drawing/2014/main" id="{A782CEE7-DAC5-4453-8190-AC9A0DDFFA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B05B5F-3B97-4ACD-BA26-4C494C3C56B9}"/>
              </a:ext>
            </a:extLst>
          </p:cNvPr>
          <p:cNvSpPr>
            <a:spLocks noGrp="1"/>
          </p:cNvSpPr>
          <p:nvPr>
            <p:ph type="sldNum" sz="quarter" idx="12"/>
          </p:nvPr>
        </p:nvSpPr>
        <p:spPr/>
        <p:txBody>
          <a:bodyPr/>
          <a:lstStyle/>
          <a:p>
            <a:fld id="{CFB582AC-5695-48DB-B28C-201892CC33C9}" type="slidenum">
              <a:rPr lang="en-US" smtClean="0"/>
              <a:t>5</a:t>
            </a:fld>
            <a:endParaRPr lang="en-US" dirty="0"/>
          </a:p>
        </p:txBody>
      </p:sp>
      <p:sp>
        <p:nvSpPr>
          <p:cNvPr id="6" name="Date Placeholder 5">
            <a:extLst>
              <a:ext uri="{FF2B5EF4-FFF2-40B4-BE49-F238E27FC236}">
                <a16:creationId xmlns:a16="http://schemas.microsoft.com/office/drawing/2014/main" id="{FF115904-B23D-4A9F-AB2E-DE6BB7EB2DCB}"/>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276357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83F0-78EB-4845-87C4-3C1D03E427E5}"/>
              </a:ext>
            </a:extLst>
          </p:cNvPr>
          <p:cNvSpPr>
            <a:spLocks noGrp="1"/>
          </p:cNvSpPr>
          <p:nvPr>
            <p:ph type="title"/>
          </p:nvPr>
        </p:nvSpPr>
        <p:spPr/>
        <p:txBody>
          <a:bodyPr>
            <a:normAutofit/>
          </a:bodyPr>
          <a:lstStyle/>
          <a:p>
            <a:r>
              <a:rPr lang="en-US" dirty="0"/>
              <a:t>Categories of costs</a:t>
            </a:r>
          </a:p>
        </p:txBody>
      </p:sp>
      <p:sp>
        <p:nvSpPr>
          <p:cNvPr id="3" name="Content Placeholder 2">
            <a:extLst>
              <a:ext uri="{FF2B5EF4-FFF2-40B4-BE49-F238E27FC236}">
                <a16:creationId xmlns:a16="http://schemas.microsoft.com/office/drawing/2014/main" id="{D9F5F102-65E2-4C6F-AD32-BDE09D5AF70E}"/>
              </a:ext>
            </a:extLst>
          </p:cNvPr>
          <p:cNvSpPr>
            <a:spLocks noGrp="1"/>
          </p:cNvSpPr>
          <p:nvPr>
            <p:ph idx="1"/>
          </p:nvPr>
        </p:nvSpPr>
        <p:spPr>
          <a:xfrm>
            <a:off x="1097280" y="1926370"/>
            <a:ext cx="10058400" cy="4313656"/>
          </a:xfrm>
        </p:spPr>
        <p:txBody>
          <a:bodyPr>
            <a:normAutofit fontScale="92500" lnSpcReduction="20000"/>
          </a:bodyPr>
          <a:lstStyle/>
          <a:p>
            <a:pPr marL="0" indent="0">
              <a:buNone/>
            </a:pPr>
            <a:r>
              <a:rPr lang="en-US" dirty="0"/>
              <a:t>Categories often considered "overhead" or "indirect-type" are generally in the categories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negotiation of indirect-type CSC funding must ensure the amounts are still consistent with the definition of CSC in 25 U.S.C. § 5325(a)(2)-(3)</a:t>
            </a:r>
          </a:p>
        </p:txBody>
      </p:sp>
      <p:sp>
        <p:nvSpPr>
          <p:cNvPr id="4" name="Footer Placeholder 3">
            <a:extLst>
              <a:ext uri="{FF2B5EF4-FFF2-40B4-BE49-F238E27FC236}">
                <a16:creationId xmlns:a16="http://schemas.microsoft.com/office/drawing/2014/main" id="{25464244-CFCF-44E4-BDB9-5EFDBA4E3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A6C20-6152-40E0-9F1D-FD6CE467B36F}"/>
              </a:ext>
            </a:extLst>
          </p:cNvPr>
          <p:cNvSpPr>
            <a:spLocks noGrp="1"/>
          </p:cNvSpPr>
          <p:nvPr>
            <p:ph type="sldNum" sz="quarter" idx="12"/>
          </p:nvPr>
        </p:nvSpPr>
        <p:spPr/>
        <p:txBody>
          <a:bodyPr/>
          <a:lstStyle/>
          <a:p>
            <a:fld id="{CFB582AC-5695-48DB-B28C-201892CC33C9}" type="slidenum">
              <a:rPr lang="en-US" smtClean="0"/>
              <a:t>6</a:t>
            </a:fld>
            <a:endParaRPr lang="en-US" dirty="0"/>
          </a:p>
        </p:txBody>
      </p:sp>
      <p:sp>
        <p:nvSpPr>
          <p:cNvPr id="6" name="Date Placeholder 5">
            <a:extLst>
              <a:ext uri="{FF2B5EF4-FFF2-40B4-BE49-F238E27FC236}">
                <a16:creationId xmlns:a16="http://schemas.microsoft.com/office/drawing/2014/main" id="{E5956019-344A-4EAB-A96B-22506F06A015}"/>
              </a:ext>
            </a:extLst>
          </p:cNvPr>
          <p:cNvSpPr>
            <a:spLocks noGrp="1"/>
          </p:cNvSpPr>
          <p:nvPr>
            <p:ph type="dt" sz="half" idx="2"/>
          </p:nvPr>
        </p:nvSpPr>
        <p:spPr/>
        <p:txBody>
          <a:bodyPr/>
          <a:lstStyle/>
          <a:p>
            <a:fld id="{BFAD42D8-153E-447E-B9CF-624B0D6B5D12}" type="datetime1">
              <a:rPr lang="en-US" smtClean="0"/>
              <a:t>1/27/2026</a:t>
            </a:fld>
            <a:endParaRPr lang="en-US" dirty="0"/>
          </a:p>
        </p:txBody>
      </p:sp>
      <p:graphicFrame>
        <p:nvGraphicFramePr>
          <p:cNvPr id="7" name="Table 6">
            <a:extLst>
              <a:ext uri="{FF2B5EF4-FFF2-40B4-BE49-F238E27FC236}">
                <a16:creationId xmlns:a16="http://schemas.microsoft.com/office/drawing/2014/main" id="{42EBA13F-2FE2-4EC5-9144-B01FEBAF9991}"/>
              </a:ext>
            </a:extLst>
          </p:cNvPr>
          <p:cNvGraphicFramePr>
            <a:graphicFrameLocks noGrp="1"/>
          </p:cNvGraphicFramePr>
          <p:nvPr>
            <p:extLst>
              <p:ext uri="{D42A27DB-BD31-4B8C-83A1-F6EECF244321}">
                <p14:modId xmlns:p14="http://schemas.microsoft.com/office/powerpoint/2010/main" val="1643148784"/>
              </p:ext>
            </p:extLst>
          </p:nvPr>
        </p:nvGraphicFramePr>
        <p:xfrm>
          <a:off x="1125412" y="2456445"/>
          <a:ext cx="10058400" cy="2983230"/>
        </p:xfrm>
        <a:graphic>
          <a:graphicData uri="http://schemas.openxmlformats.org/drawingml/2006/table">
            <a:tbl>
              <a:tblPr/>
              <a:tblGrid>
                <a:gridCol w="3508996">
                  <a:extLst>
                    <a:ext uri="{9D8B030D-6E8A-4147-A177-3AD203B41FA5}">
                      <a16:colId xmlns:a16="http://schemas.microsoft.com/office/drawing/2014/main" val="2672011844"/>
                    </a:ext>
                  </a:extLst>
                </a:gridCol>
                <a:gridCol w="3628870">
                  <a:extLst>
                    <a:ext uri="{9D8B030D-6E8A-4147-A177-3AD203B41FA5}">
                      <a16:colId xmlns:a16="http://schemas.microsoft.com/office/drawing/2014/main" val="835748070"/>
                    </a:ext>
                  </a:extLst>
                </a:gridCol>
                <a:gridCol w="2920534">
                  <a:extLst>
                    <a:ext uri="{9D8B030D-6E8A-4147-A177-3AD203B41FA5}">
                      <a16:colId xmlns:a16="http://schemas.microsoft.com/office/drawing/2014/main" val="71571867"/>
                    </a:ext>
                  </a:extLst>
                </a:gridCol>
              </a:tblGrid>
              <a:tr h="0">
                <a:tc>
                  <a:txBody>
                    <a:bodyPr/>
                    <a:lstStyle/>
                    <a:p>
                      <a:pPr algn="l"/>
                      <a:r>
                        <a:rPr lang="en-US" b="0" u="sng" dirty="0">
                          <a:effectLst/>
                        </a:rPr>
                        <a:t>Management and Administration</a:t>
                      </a:r>
                      <a:endParaRPr lang="en-US" b="0" dirty="0">
                        <a:effectLst/>
                      </a:endParaRPr>
                    </a:p>
                  </a:txBody>
                  <a:tcPr marL="28575" marR="28575" marT="28575" marB="28575">
                    <a:lnL>
                      <a:noFill/>
                    </a:lnL>
                    <a:lnR>
                      <a:noFill/>
                    </a:lnR>
                    <a:lnT>
                      <a:noFill/>
                    </a:lnT>
                    <a:lnB>
                      <a:noFill/>
                    </a:lnB>
                    <a:solidFill>
                      <a:schemeClr val="accent2">
                        <a:lumMod val="20000"/>
                        <a:lumOff val="80000"/>
                      </a:schemeClr>
                    </a:solidFill>
                  </a:tcPr>
                </a:tc>
                <a:tc>
                  <a:txBody>
                    <a:bodyPr/>
                    <a:lstStyle/>
                    <a:p>
                      <a:pPr algn="l"/>
                      <a:r>
                        <a:rPr lang="en-US" b="0" u="sng" dirty="0">
                          <a:effectLst/>
                        </a:rPr>
                        <a:t>Facilities and Facilities Equipment</a:t>
                      </a:r>
                      <a:endParaRPr lang="en-US" b="0" dirty="0">
                        <a:effectLst/>
                      </a:endParaRPr>
                    </a:p>
                  </a:txBody>
                  <a:tcPr marL="28575" marR="28575" marT="28575" marB="28575">
                    <a:lnL>
                      <a:noFill/>
                    </a:lnL>
                    <a:lnR>
                      <a:noFill/>
                    </a:lnR>
                    <a:lnT>
                      <a:noFill/>
                    </a:lnT>
                    <a:lnB>
                      <a:noFill/>
                    </a:lnB>
                    <a:solidFill>
                      <a:schemeClr val="accent2">
                        <a:lumMod val="20000"/>
                        <a:lumOff val="80000"/>
                      </a:schemeClr>
                    </a:solidFill>
                  </a:tcPr>
                </a:tc>
                <a:tc>
                  <a:txBody>
                    <a:bodyPr/>
                    <a:lstStyle/>
                    <a:p>
                      <a:pPr algn="l"/>
                      <a:r>
                        <a:rPr lang="en-US" b="0" u="sng" dirty="0">
                          <a:effectLst/>
                        </a:rPr>
                        <a:t>General Services and Expenses</a:t>
                      </a:r>
                      <a:endParaRPr lang="en-US" b="0" dirty="0">
                        <a:effectLst/>
                      </a:endParaRPr>
                    </a:p>
                  </a:txBody>
                  <a:tcPr marL="28575" marR="28575" marT="28575" marB="28575">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984205510"/>
                  </a:ext>
                </a:extLst>
              </a:tr>
              <a:tr h="0">
                <a:tc>
                  <a:txBody>
                    <a:bodyPr/>
                    <a:lstStyle/>
                    <a:p>
                      <a:pPr algn="l"/>
                      <a:r>
                        <a:rPr lang="en-US" b="0">
                          <a:effectLst/>
                        </a:rPr>
                        <a:t>Governing Body</a:t>
                      </a:r>
                    </a:p>
                  </a:txBody>
                  <a:tcPr marL="28575" marR="28575" marT="28575" marB="28575" anchor="ctr">
                    <a:lnL>
                      <a:noFill/>
                    </a:lnL>
                    <a:lnR>
                      <a:noFill/>
                    </a:lnR>
                    <a:lnT>
                      <a:noFill/>
                    </a:lnT>
                    <a:lnB>
                      <a:noFill/>
                    </a:lnB>
                    <a:solidFill>
                      <a:srgbClr val="FFFFFF"/>
                    </a:solidFill>
                  </a:tcPr>
                </a:tc>
                <a:tc>
                  <a:txBody>
                    <a:bodyPr/>
                    <a:lstStyle/>
                    <a:p>
                      <a:r>
                        <a:rPr lang="en-US">
                          <a:effectLst/>
                        </a:rPr>
                        <a:t>Building Rent/Lease/Cost Recovery</a:t>
                      </a:r>
                    </a:p>
                  </a:txBody>
                  <a:tcPr marL="28575" marR="28575" marT="28575" marB="28575" anchor="ctr">
                    <a:lnL>
                      <a:noFill/>
                    </a:lnL>
                    <a:lnR>
                      <a:noFill/>
                    </a:lnR>
                    <a:lnT>
                      <a:noFill/>
                    </a:lnT>
                    <a:lnB>
                      <a:noFill/>
                    </a:lnB>
                    <a:solidFill>
                      <a:srgbClr val="FFFFFF"/>
                    </a:solidFill>
                  </a:tcPr>
                </a:tc>
                <a:tc>
                  <a:txBody>
                    <a:bodyPr/>
                    <a:lstStyle/>
                    <a:p>
                      <a:r>
                        <a:rPr lang="en-US">
                          <a:effectLst/>
                        </a:rPr>
                        <a:t>Insurance and Bonding</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15773371"/>
                  </a:ext>
                </a:extLst>
              </a:tr>
              <a:tr h="0">
                <a:tc>
                  <a:txBody>
                    <a:bodyPr/>
                    <a:lstStyle/>
                    <a:p>
                      <a:pPr algn="l"/>
                      <a:r>
                        <a:rPr lang="en-US" b="0">
                          <a:effectLst/>
                        </a:rPr>
                        <a:t>Management and Planning</a:t>
                      </a:r>
                    </a:p>
                  </a:txBody>
                  <a:tcPr marL="28575" marR="28575" marT="28575" marB="28575" anchor="ctr">
                    <a:lnL>
                      <a:noFill/>
                    </a:lnL>
                    <a:lnR>
                      <a:noFill/>
                    </a:lnR>
                    <a:lnT>
                      <a:noFill/>
                    </a:lnT>
                    <a:lnB>
                      <a:noFill/>
                    </a:lnB>
                    <a:solidFill>
                      <a:srgbClr val="FFFFFF"/>
                    </a:solidFill>
                  </a:tcPr>
                </a:tc>
                <a:tc>
                  <a:txBody>
                    <a:bodyPr/>
                    <a:lstStyle/>
                    <a:p>
                      <a:r>
                        <a:rPr lang="en-US">
                          <a:effectLst/>
                        </a:rPr>
                        <a:t>Utilities</a:t>
                      </a:r>
                    </a:p>
                  </a:txBody>
                  <a:tcPr marL="28575" marR="28575" marT="28575" marB="28575" anchor="ctr">
                    <a:lnL>
                      <a:noFill/>
                    </a:lnL>
                    <a:lnR>
                      <a:noFill/>
                    </a:lnR>
                    <a:lnT>
                      <a:noFill/>
                    </a:lnT>
                    <a:lnB>
                      <a:noFill/>
                    </a:lnB>
                    <a:solidFill>
                      <a:srgbClr val="FFFFFF"/>
                    </a:solidFill>
                  </a:tcPr>
                </a:tc>
                <a:tc>
                  <a:txBody>
                    <a:bodyPr/>
                    <a:lstStyle/>
                    <a:p>
                      <a:r>
                        <a:rPr lang="en-US">
                          <a:effectLst/>
                        </a:rPr>
                        <a:t>Legal Services</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726140684"/>
                  </a:ext>
                </a:extLst>
              </a:tr>
              <a:tr h="0">
                <a:tc>
                  <a:txBody>
                    <a:bodyPr/>
                    <a:lstStyle/>
                    <a:p>
                      <a:pPr algn="l"/>
                      <a:r>
                        <a:rPr lang="en-US" b="0">
                          <a:effectLst/>
                        </a:rPr>
                        <a:t>Financial Management</a:t>
                      </a:r>
                    </a:p>
                  </a:txBody>
                  <a:tcPr marL="28575" marR="28575" marT="28575" marB="28575" anchor="ctr">
                    <a:lnL>
                      <a:noFill/>
                    </a:lnL>
                    <a:lnR>
                      <a:noFill/>
                    </a:lnR>
                    <a:lnT>
                      <a:noFill/>
                    </a:lnT>
                    <a:lnB>
                      <a:noFill/>
                    </a:lnB>
                    <a:solidFill>
                      <a:srgbClr val="FFFFFF"/>
                    </a:solidFill>
                  </a:tcPr>
                </a:tc>
                <a:tc>
                  <a:txBody>
                    <a:bodyPr/>
                    <a:lstStyle/>
                    <a:p>
                      <a:r>
                        <a:rPr lang="en-US">
                          <a:effectLst/>
                        </a:rPr>
                        <a:t>Housekeeping/Janitorial</a:t>
                      </a:r>
                    </a:p>
                  </a:txBody>
                  <a:tcPr marL="28575" marR="28575" marT="28575" marB="28575" anchor="ctr">
                    <a:lnL>
                      <a:noFill/>
                    </a:lnL>
                    <a:lnR>
                      <a:noFill/>
                    </a:lnR>
                    <a:lnT>
                      <a:noFill/>
                    </a:lnT>
                    <a:lnB>
                      <a:noFill/>
                    </a:lnB>
                    <a:solidFill>
                      <a:srgbClr val="FFFFFF"/>
                    </a:solidFill>
                  </a:tcPr>
                </a:tc>
                <a:tc>
                  <a:txBody>
                    <a:bodyPr/>
                    <a:lstStyle/>
                    <a:p>
                      <a:r>
                        <a:rPr lang="en-US">
                          <a:effectLst/>
                        </a:rPr>
                        <a:t>Audit</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142673907"/>
                  </a:ext>
                </a:extLst>
              </a:tr>
              <a:tr h="0">
                <a:tc>
                  <a:txBody>
                    <a:bodyPr/>
                    <a:lstStyle/>
                    <a:p>
                      <a:pPr algn="l"/>
                      <a:r>
                        <a:rPr lang="en-US" b="0">
                          <a:effectLst/>
                        </a:rPr>
                        <a:t>Personnel Management</a:t>
                      </a:r>
                    </a:p>
                  </a:txBody>
                  <a:tcPr marL="28575" marR="28575" marT="28575" marB="28575" anchor="ctr">
                    <a:lnL>
                      <a:noFill/>
                    </a:lnL>
                    <a:lnR>
                      <a:noFill/>
                    </a:lnR>
                    <a:lnT>
                      <a:noFill/>
                    </a:lnT>
                    <a:lnB>
                      <a:noFill/>
                    </a:lnB>
                    <a:solidFill>
                      <a:srgbClr val="FFFFFF"/>
                    </a:solidFill>
                  </a:tcPr>
                </a:tc>
                <a:tc>
                  <a:txBody>
                    <a:bodyPr/>
                    <a:lstStyle/>
                    <a:p>
                      <a:r>
                        <a:rPr lang="en-US">
                          <a:effectLst/>
                        </a:rPr>
                        <a:t>Building and Grounds</a:t>
                      </a:r>
                    </a:p>
                  </a:txBody>
                  <a:tcPr marL="28575" marR="28575" marT="28575" marB="28575" anchor="ctr">
                    <a:lnL>
                      <a:noFill/>
                    </a:lnL>
                    <a:lnR>
                      <a:noFill/>
                    </a:lnR>
                    <a:lnT>
                      <a:noFill/>
                    </a:lnT>
                    <a:lnB>
                      <a:noFill/>
                    </a:lnB>
                    <a:solidFill>
                      <a:srgbClr val="FFFFFF"/>
                    </a:solidFill>
                  </a:tcPr>
                </a:tc>
                <a:tc>
                  <a:txBody>
                    <a:bodyPr/>
                    <a:lstStyle/>
                    <a:p>
                      <a:r>
                        <a:rPr lang="en-US">
                          <a:effectLst/>
                        </a:rPr>
                        <a:t>General Support Services</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535288032"/>
                  </a:ext>
                </a:extLst>
              </a:tr>
              <a:tr h="0">
                <a:tc>
                  <a:txBody>
                    <a:bodyPr/>
                    <a:lstStyle/>
                    <a:p>
                      <a:pPr algn="l"/>
                      <a:r>
                        <a:rPr lang="en-US" b="0">
                          <a:effectLst/>
                        </a:rPr>
                        <a:t>Property Management</a:t>
                      </a:r>
                    </a:p>
                  </a:txBody>
                  <a:tcPr marL="28575" marR="28575" marT="28575" marB="28575" anchor="ctr">
                    <a:lnL>
                      <a:noFill/>
                    </a:lnL>
                    <a:lnR>
                      <a:noFill/>
                    </a:lnR>
                    <a:lnT>
                      <a:noFill/>
                    </a:lnT>
                    <a:lnB>
                      <a:noFill/>
                    </a:lnB>
                    <a:solidFill>
                      <a:srgbClr val="FFFFFF"/>
                    </a:solidFill>
                  </a:tcPr>
                </a:tc>
                <a:tc>
                  <a:txBody>
                    <a:bodyPr/>
                    <a:lstStyle/>
                    <a:p>
                      <a:r>
                        <a:rPr lang="en-US">
                          <a:effectLst/>
                        </a:rPr>
                        <a:t>Repairs and Maintenance</a:t>
                      </a:r>
                    </a:p>
                  </a:txBody>
                  <a:tcPr marL="28575" marR="28575" marT="28575" marB="28575" anchor="ctr">
                    <a:lnL>
                      <a:noFill/>
                    </a:lnL>
                    <a:lnR>
                      <a:noFill/>
                    </a:lnR>
                    <a:lnT>
                      <a:noFill/>
                    </a:lnT>
                    <a:lnB>
                      <a:noFill/>
                    </a:lnB>
                    <a:solidFill>
                      <a:srgbClr val="FFFFFF"/>
                    </a:solidFill>
                  </a:tcPr>
                </a:tc>
                <a:tc>
                  <a:txBody>
                    <a:bodyPr/>
                    <a:lstStyle/>
                    <a:p>
                      <a:r>
                        <a:rPr lang="en-US">
                          <a:effectLst/>
                        </a:rPr>
                        <a:t>Interest</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999891853"/>
                  </a:ext>
                </a:extLst>
              </a:tr>
              <a:tr h="0">
                <a:tc>
                  <a:txBody>
                    <a:bodyPr/>
                    <a:lstStyle/>
                    <a:p>
                      <a:pPr algn="l"/>
                      <a:r>
                        <a:rPr lang="en-US" b="0">
                          <a:effectLst/>
                        </a:rPr>
                        <a:t>Records Management</a:t>
                      </a:r>
                    </a:p>
                  </a:txBody>
                  <a:tcPr marL="28575" marR="28575" marT="28575" marB="28575" anchor="ctr">
                    <a:lnL>
                      <a:noFill/>
                    </a:lnL>
                    <a:lnR>
                      <a:noFill/>
                    </a:lnR>
                    <a:lnT>
                      <a:noFill/>
                    </a:lnT>
                    <a:lnB>
                      <a:noFill/>
                    </a:lnB>
                    <a:solidFill>
                      <a:srgbClr val="FFFFFF"/>
                    </a:solidFill>
                  </a:tcPr>
                </a:tc>
                <a:tc>
                  <a:txBody>
                    <a:bodyPr/>
                    <a:lstStyle/>
                    <a:p>
                      <a:r>
                        <a:rPr lang="en-US">
                          <a:effectLst/>
                        </a:rPr>
                        <a:t>Equipment</a:t>
                      </a:r>
                    </a:p>
                  </a:txBody>
                  <a:tcPr marL="28575" marR="28575" marT="28575" marB="28575" anchor="ctr">
                    <a:lnL>
                      <a:noFill/>
                    </a:lnL>
                    <a:lnR>
                      <a:noFill/>
                    </a:lnR>
                    <a:lnT>
                      <a:noFill/>
                    </a:lnT>
                    <a:lnB>
                      <a:noFill/>
                    </a:lnB>
                    <a:solidFill>
                      <a:srgbClr val="FFFFFF"/>
                    </a:solidFill>
                  </a:tcPr>
                </a:tc>
                <a:tc>
                  <a:txBody>
                    <a:bodyPr/>
                    <a:lstStyle/>
                    <a:p>
                      <a:r>
                        <a:rPr lang="en-US">
                          <a:effectLst/>
                        </a:rPr>
                        <a:t>Depreciation/Use Fees</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285630041"/>
                  </a:ext>
                </a:extLst>
              </a:tr>
              <a:tr h="0">
                <a:tc>
                  <a:txBody>
                    <a:bodyPr/>
                    <a:lstStyle/>
                    <a:p>
                      <a:pPr algn="l"/>
                      <a:r>
                        <a:rPr lang="en-US" b="0">
                          <a:effectLst/>
                        </a:rPr>
                        <a:t>Data Processing</a:t>
                      </a: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691327381"/>
                  </a:ext>
                </a:extLst>
              </a:tr>
              <a:tr h="0">
                <a:tc>
                  <a:txBody>
                    <a:bodyPr/>
                    <a:lstStyle/>
                    <a:p>
                      <a:pPr algn="l"/>
                      <a:r>
                        <a:rPr lang="en-US" b="0" dirty="0">
                          <a:effectLst/>
                        </a:rPr>
                        <a:t>Office Services</a:t>
                      </a: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348642651"/>
                  </a:ext>
                </a:extLst>
              </a:tr>
            </a:tbl>
          </a:graphicData>
        </a:graphic>
      </p:graphicFrame>
    </p:spTree>
    <p:extLst>
      <p:ext uri="{BB962C8B-B14F-4D97-AF65-F5344CB8AC3E}">
        <p14:creationId xmlns:p14="http://schemas.microsoft.com/office/powerpoint/2010/main" val="111193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DABB-4474-CCF6-EFCB-17F16BAEFF28}"/>
              </a:ext>
            </a:extLst>
          </p:cNvPr>
          <p:cNvSpPr>
            <a:spLocks noGrp="1"/>
          </p:cNvSpPr>
          <p:nvPr>
            <p:ph type="title"/>
          </p:nvPr>
        </p:nvSpPr>
        <p:spPr/>
        <p:txBody>
          <a:bodyPr/>
          <a:lstStyle/>
          <a:p>
            <a:r>
              <a:rPr lang="en-US" dirty="0"/>
              <a:t>Terms to Understand – Defined in IHM</a:t>
            </a:r>
          </a:p>
        </p:txBody>
      </p:sp>
      <p:sp>
        <p:nvSpPr>
          <p:cNvPr id="3" name="Content Placeholder 2">
            <a:extLst>
              <a:ext uri="{FF2B5EF4-FFF2-40B4-BE49-F238E27FC236}">
                <a16:creationId xmlns:a16="http://schemas.microsoft.com/office/drawing/2014/main" id="{2F87D03F-F673-B63A-591A-FBFF028C2A74}"/>
              </a:ext>
            </a:extLst>
          </p:cNvPr>
          <p:cNvSpPr>
            <a:spLocks noGrp="1"/>
          </p:cNvSpPr>
          <p:nvPr>
            <p:ph idx="1"/>
          </p:nvPr>
        </p:nvSpPr>
        <p:spPr/>
        <p:txBody>
          <a:bodyPr>
            <a:normAutofit/>
          </a:bodyPr>
          <a:lstStyle/>
          <a:p>
            <a:r>
              <a:rPr lang="en-US" sz="2500" dirty="0"/>
              <a:t>Direct Cost Base</a:t>
            </a:r>
          </a:p>
          <a:p>
            <a:r>
              <a:rPr lang="en-US" sz="2500" dirty="0"/>
              <a:t>Indirect Costs</a:t>
            </a:r>
          </a:p>
          <a:p>
            <a:r>
              <a:rPr lang="en-US" sz="2500" dirty="0"/>
              <a:t>Exclusions</a:t>
            </a:r>
          </a:p>
          <a:p>
            <a:r>
              <a:rPr lang="en-US" sz="2500" dirty="0"/>
              <a:t>Ineligible Funding</a:t>
            </a:r>
          </a:p>
          <a:p>
            <a:r>
              <a:rPr lang="en-US" sz="2500" dirty="0"/>
              <a:t>Reconciliation</a:t>
            </a:r>
          </a:p>
          <a:p>
            <a:r>
              <a:rPr lang="en-US" sz="2500" dirty="0"/>
              <a:t>Indirect Cost Pool</a:t>
            </a:r>
          </a:p>
          <a:p>
            <a:r>
              <a:rPr lang="en-US" sz="2500" dirty="0"/>
              <a:t>Cognizant Agency</a:t>
            </a:r>
          </a:p>
        </p:txBody>
      </p:sp>
      <p:sp>
        <p:nvSpPr>
          <p:cNvPr id="4" name="Footer Placeholder 3">
            <a:extLst>
              <a:ext uri="{FF2B5EF4-FFF2-40B4-BE49-F238E27FC236}">
                <a16:creationId xmlns:a16="http://schemas.microsoft.com/office/drawing/2014/main" id="{DC527C8B-4CD9-A4CA-CDB7-CCCB7CE72C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13BE38-7B81-1CF2-A7A7-DF215B37D62E}"/>
              </a:ext>
            </a:extLst>
          </p:cNvPr>
          <p:cNvSpPr>
            <a:spLocks noGrp="1"/>
          </p:cNvSpPr>
          <p:nvPr>
            <p:ph type="sldNum" sz="quarter" idx="12"/>
          </p:nvPr>
        </p:nvSpPr>
        <p:spPr/>
        <p:txBody>
          <a:bodyPr/>
          <a:lstStyle/>
          <a:p>
            <a:fld id="{CFB582AC-5695-48DB-B28C-201892CC33C9}" type="slidenum">
              <a:rPr lang="en-US" smtClean="0"/>
              <a:t>7</a:t>
            </a:fld>
            <a:endParaRPr lang="en-US" dirty="0"/>
          </a:p>
        </p:txBody>
      </p:sp>
      <p:sp>
        <p:nvSpPr>
          <p:cNvPr id="6" name="Date Placeholder 5">
            <a:extLst>
              <a:ext uri="{FF2B5EF4-FFF2-40B4-BE49-F238E27FC236}">
                <a16:creationId xmlns:a16="http://schemas.microsoft.com/office/drawing/2014/main" id="{3D5AB73A-F0F3-6A8F-1C23-82DAC2572624}"/>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13138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B09-5B68-4FEE-8BE2-D6672C47C1DE}"/>
              </a:ext>
            </a:extLst>
          </p:cNvPr>
          <p:cNvSpPr>
            <a:spLocks noGrp="1"/>
          </p:cNvSpPr>
          <p:nvPr>
            <p:ph type="title"/>
          </p:nvPr>
        </p:nvSpPr>
        <p:spPr/>
        <p:txBody>
          <a:bodyPr/>
          <a:lstStyle/>
          <a:p>
            <a:r>
              <a:rPr lang="en-US" dirty="0"/>
              <a:t>Provisions of the Law</a:t>
            </a:r>
          </a:p>
        </p:txBody>
      </p:sp>
      <p:sp>
        <p:nvSpPr>
          <p:cNvPr id="3" name="Content Placeholder 2">
            <a:extLst>
              <a:ext uri="{FF2B5EF4-FFF2-40B4-BE49-F238E27FC236}">
                <a16:creationId xmlns:a16="http://schemas.microsoft.com/office/drawing/2014/main" id="{BA44C99A-5FB0-4DCB-9E20-B527B68055F0}"/>
              </a:ext>
            </a:extLst>
          </p:cNvPr>
          <p:cNvSpPr>
            <a:spLocks noGrp="1"/>
          </p:cNvSpPr>
          <p:nvPr>
            <p:ph idx="1"/>
          </p:nvPr>
        </p:nvSpPr>
        <p:spPr>
          <a:xfrm>
            <a:off x="1097280" y="1845734"/>
            <a:ext cx="10058400" cy="4313906"/>
          </a:xfrm>
        </p:spPr>
        <p:txBody>
          <a:bodyPr>
            <a:normAutofit fontScale="85000" lnSpcReduction="10000"/>
          </a:bodyPr>
          <a:lstStyle/>
          <a:p>
            <a:pPr marL="0" indent="0">
              <a:buNone/>
            </a:pPr>
            <a:r>
              <a:rPr lang="en-US" b="1" dirty="0"/>
              <a:t>25 U.S.C. § 5325(a)(2)-(3) - §5325. Contract funding and indirect costs</a:t>
            </a:r>
          </a:p>
          <a:p>
            <a:pPr marL="0" indent="0">
              <a:buNone/>
            </a:pPr>
            <a:endParaRPr lang="en-US" dirty="0"/>
          </a:p>
          <a:p>
            <a:pPr marL="0" indent="0">
              <a:buNone/>
            </a:pPr>
            <a:r>
              <a:rPr lang="en-US" dirty="0"/>
              <a:t>(2) There shall be added to the amount required by paragraph (1) contract support costs which shall consist of an amount for the reasonable costs for activities which must be carried on by a tribal organization as a contractor to ensure compliance with the terms of the contract and prudent management, but which—</a:t>
            </a:r>
          </a:p>
          <a:p>
            <a:pPr marL="237744" lvl="1" indent="0">
              <a:buNone/>
            </a:pPr>
            <a:r>
              <a:rPr lang="en-US" sz="2000" dirty="0"/>
              <a:t>(A) normally are not carried on by the respective Secretary in his direct operation of the program; or</a:t>
            </a:r>
          </a:p>
          <a:p>
            <a:pPr marL="237744" lvl="1" indent="0">
              <a:buNone/>
            </a:pPr>
            <a:r>
              <a:rPr lang="en-US" sz="2000" dirty="0"/>
              <a:t>(B) are provided by the Secretary in support of the contracted program from resources other than those under contract.</a:t>
            </a:r>
          </a:p>
          <a:p>
            <a:pPr marL="0" indent="0">
              <a:buNone/>
            </a:pPr>
            <a:br>
              <a:rPr lang="en-US" dirty="0"/>
            </a:br>
            <a:r>
              <a:rPr lang="en-US" dirty="0"/>
              <a:t>(3)(A) The contract support costs that are eligible costs for the purposes of receiving funding under this chapter shall include the costs of reimbursing each tribal contractor for reasonable and allowable costs of—</a:t>
            </a:r>
          </a:p>
          <a:p>
            <a:pPr marL="237744" lvl="1" indent="0">
              <a:buNone/>
            </a:pPr>
            <a:r>
              <a:rPr lang="en-US" sz="2000" dirty="0"/>
              <a:t>(i) direct program expenses for the operation of the Federal program that is the subject of the contract; and</a:t>
            </a:r>
          </a:p>
          <a:p>
            <a:pPr marL="237744" lvl="1" indent="0">
              <a:buNone/>
            </a:pPr>
            <a:r>
              <a:rPr lang="en-US" sz="2000" dirty="0"/>
              <a:t>(ii) any additional administrative or other expense incurred by the governing body of the Indian Tribe or Tribal organization and any overhead expense incurred by the tribal contractor in connection with the operation of the Federal program, function, service, or activity pursuant to the contract, except that such funding shall not duplicate any funding provided under subsection (a)(1) of this section.</a:t>
            </a:r>
          </a:p>
          <a:p>
            <a:pPr marL="0" indent="0">
              <a:buNone/>
            </a:pPr>
            <a:endParaRPr lang="en-US" dirty="0"/>
          </a:p>
        </p:txBody>
      </p:sp>
      <p:sp>
        <p:nvSpPr>
          <p:cNvPr id="4" name="Footer Placeholder 3">
            <a:extLst>
              <a:ext uri="{FF2B5EF4-FFF2-40B4-BE49-F238E27FC236}">
                <a16:creationId xmlns:a16="http://schemas.microsoft.com/office/drawing/2014/main" id="{0E63F1B3-8C22-4963-9142-AEB8E8613F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C504C5-2F24-466C-B451-0C73E00B2BE1}"/>
              </a:ext>
            </a:extLst>
          </p:cNvPr>
          <p:cNvSpPr>
            <a:spLocks noGrp="1"/>
          </p:cNvSpPr>
          <p:nvPr>
            <p:ph type="sldNum" sz="quarter" idx="12"/>
          </p:nvPr>
        </p:nvSpPr>
        <p:spPr/>
        <p:txBody>
          <a:bodyPr/>
          <a:lstStyle/>
          <a:p>
            <a:fld id="{CFB582AC-5695-48DB-B28C-201892CC33C9}" type="slidenum">
              <a:rPr lang="en-US" smtClean="0"/>
              <a:t>8</a:t>
            </a:fld>
            <a:endParaRPr lang="en-US" dirty="0"/>
          </a:p>
        </p:txBody>
      </p:sp>
      <p:sp>
        <p:nvSpPr>
          <p:cNvPr id="6" name="Date Placeholder 5">
            <a:extLst>
              <a:ext uri="{FF2B5EF4-FFF2-40B4-BE49-F238E27FC236}">
                <a16:creationId xmlns:a16="http://schemas.microsoft.com/office/drawing/2014/main" id="{A32632A9-75DE-4BBC-A29A-C85314E2AF24}"/>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226140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141B-F9C7-4E49-B558-603CCC548A0E}"/>
              </a:ext>
            </a:extLst>
          </p:cNvPr>
          <p:cNvSpPr>
            <a:spLocks noGrp="1"/>
          </p:cNvSpPr>
          <p:nvPr>
            <p:ph type="title"/>
          </p:nvPr>
        </p:nvSpPr>
        <p:spPr/>
        <p:txBody>
          <a:bodyPr/>
          <a:lstStyle/>
          <a:p>
            <a:r>
              <a:rPr lang="en-US" dirty="0"/>
              <a:t>Reminders when Negotiating</a:t>
            </a:r>
          </a:p>
        </p:txBody>
      </p:sp>
      <p:sp>
        <p:nvSpPr>
          <p:cNvPr id="3" name="Content Placeholder 2">
            <a:extLst>
              <a:ext uri="{FF2B5EF4-FFF2-40B4-BE49-F238E27FC236}">
                <a16:creationId xmlns:a16="http://schemas.microsoft.com/office/drawing/2014/main" id="{746304CF-E45F-4731-AC84-216BEA8A6D5B}"/>
              </a:ext>
            </a:extLst>
          </p:cNvPr>
          <p:cNvSpPr>
            <a:spLocks noGrp="1"/>
          </p:cNvSpPr>
          <p:nvPr>
            <p:ph idx="1"/>
          </p:nvPr>
        </p:nvSpPr>
        <p:spPr/>
        <p:txBody>
          <a:bodyPr/>
          <a:lstStyle/>
          <a:p>
            <a:r>
              <a:rPr lang="en-US" dirty="0"/>
              <a:t>Must involve HQ CSC office and have concurrence prior to finalizing with Tribe</a:t>
            </a:r>
          </a:p>
          <a:p>
            <a:pPr marL="0" indent="0">
              <a:buNone/>
            </a:pPr>
            <a:endParaRPr lang="en-US" dirty="0"/>
          </a:p>
          <a:p>
            <a:r>
              <a:rPr lang="en-US" dirty="0"/>
              <a:t>Indirect-type costs must be renegotiated not less than once every three years, but they can be renegotiated more frequently at the awardee’s option.</a:t>
            </a:r>
          </a:p>
          <a:p>
            <a:pPr lvl="1"/>
            <a:r>
              <a:rPr lang="en-US" dirty="0"/>
              <a:t>If they have not negotiated a new agreement, you must include $0 in initial funding tables or de minimus but shouldn’t use a rate or an IDC lump sum older than 3 years.</a:t>
            </a:r>
          </a:p>
          <a:p>
            <a:pPr marL="182880" lvl="1" indent="0">
              <a:buNone/>
            </a:pPr>
            <a:endParaRPr lang="en-US" dirty="0"/>
          </a:p>
          <a:p>
            <a:r>
              <a:rPr lang="en-US" dirty="0"/>
              <a:t>Lump-sum agreements can also be negotiated to supplement an IDC rate where eligible costs are not included in the contractor's/compactor's IDC pool. (mixed rates)</a:t>
            </a:r>
          </a:p>
        </p:txBody>
      </p:sp>
      <p:sp>
        <p:nvSpPr>
          <p:cNvPr id="4" name="Footer Placeholder 3">
            <a:extLst>
              <a:ext uri="{FF2B5EF4-FFF2-40B4-BE49-F238E27FC236}">
                <a16:creationId xmlns:a16="http://schemas.microsoft.com/office/drawing/2014/main" id="{EA5EE8B1-A8F5-47CE-A899-DA87798E63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8711EB-E510-4B1C-BA63-0499EB240599}"/>
              </a:ext>
            </a:extLst>
          </p:cNvPr>
          <p:cNvSpPr>
            <a:spLocks noGrp="1"/>
          </p:cNvSpPr>
          <p:nvPr>
            <p:ph type="sldNum" sz="quarter" idx="12"/>
          </p:nvPr>
        </p:nvSpPr>
        <p:spPr/>
        <p:txBody>
          <a:bodyPr/>
          <a:lstStyle/>
          <a:p>
            <a:fld id="{CFB582AC-5695-48DB-B28C-201892CC33C9}" type="slidenum">
              <a:rPr lang="en-US" smtClean="0"/>
              <a:t>9</a:t>
            </a:fld>
            <a:endParaRPr lang="en-US" dirty="0"/>
          </a:p>
        </p:txBody>
      </p:sp>
      <p:sp>
        <p:nvSpPr>
          <p:cNvPr id="6" name="Date Placeholder 5">
            <a:extLst>
              <a:ext uri="{FF2B5EF4-FFF2-40B4-BE49-F238E27FC236}">
                <a16:creationId xmlns:a16="http://schemas.microsoft.com/office/drawing/2014/main" id="{51071AA5-06EC-4DD1-A761-D8271BF622C5}"/>
              </a:ext>
            </a:extLst>
          </p:cNvPr>
          <p:cNvSpPr>
            <a:spLocks noGrp="1"/>
          </p:cNvSpPr>
          <p:nvPr>
            <p:ph type="dt" sz="half" idx="2"/>
          </p:nvPr>
        </p:nvSpPr>
        <p:spPr/>
        <p:txBody>
          <a:bodyPr/>
          <a:lstStyle/>
          <a:p>
            <a:fld id="{BFAD42D8-153E-447E-B9CF-624B0D6B5D12}" type="datetime1">
              <a:rPr lang="en-US" smtClean="0"/>
              <a:t>1/27/2026</a:t>
            </a:fld>
            <a:endParaRPr lang="en-US" dirty="0"/>
          </a:p>
        </p:txBody>
      </p:sp>
    </p:spTree>
    <p:extLst>
      <p:ext uri="{BB962C8B-B14F-4D97-AF65-F5344CB8AC3E}">
        <p14:creationId xmlns:p14="http://schemas.microsoft.com/office/powerpoint/2010/main" val="2207954272"/>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16779</TotalTime>
  <Words>886</Words>
  <Application>Microsoft Office PowerPoint</Application>
  <PresentationFormat>Widescreen</PresentationFormat>
  <Paragraphs>149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Bahnschrift SemiBold Condensed</vt:lpstr>
      <vt:lpstr>Calibri</vt:lpstr>
      <vt:lpstr>Calibri Light</vt:lpstr>
      <vt:lpstr>Wingdings</vt:lpstr>
      <vt:lpstr>Retrospect</vt:lpstr>
      <vt:lpstr>Indian Health Service Indirect Type Cost Agreements</vt:lpstr>
      <vt:lpstr>Objectives </vt:lpstr>
      <vt:lpstr>Why would a tribe Negotiate a IDC Type Agreement?</vt:lpstr>
      <vt:lpstr>Two Ways to Estimate</vt:lpstr>
      <vt:lpstr>Negotiating Indirect-Type Costs.</vt:lpstr>
      <vt:lpstr>Categories of costs</vt:lpstr>
      <vt:lpstr>Terms to Understand – Defined in IHM</vt:lpstr>
      <vt:lpstr>Provisions of the Law</vt:lpstr>
      <vt:lpstr>Reminders when Negotiating</vt:lpstr>
      <vt:lpstr>Information to Request from Tribe</vt:lpstr>
      <vt:lpstr>Example Costs - Staffing</vt:lpstr>
      <vt:lpstr>Non-Payroll</vt:lpstr>
      <vt:lpstr>Calculate the Ratio of IHS programs</vt:lpstr>
      <vt:lpstr>After agreement </vt:lpstr>
      <vt:lpstr>PowerPoint Presentation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creator>Eisenman, Theresa (IHS/HQ)</dc:creator>
  <cp:lastModifiedBy>Rena Macy</cp:lastModifiedBy>
  <cp:revision>245</cp:revision>
  <cp:lastPrinted>2016-03-30T21:52:09Z</cp:lastPrinted>
  <dcterms:created xsi:type="dcterms:W3CDTF">2016-03-11T19:03:08Z</dcterms:created>
  <dcterms:modified xsi:type="dcterms:W3CDTF">2026-01-27T18:49:56Z</dcterms:modified>
</cp:coreProperties>
</file>