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7" r:id="rId4"/>
  </p:sldMasterIdLst>
  <p:notesMasterIdLst>
    <p:notesMasterId r:id="rId18"/>
  </p:notesMasterIdLst>
  <p:handoutMasterIdLst>
    <p:handoutMasterId r:id="rId19"/>
  </p:handoutMasterIdLst>
  <p:sldIdLst>
    <p:sldId id="2147309867" r:id="rId5"/>
    <p:sldId id="2147309887" r:id="rId6"/>
    <p:sldId id="2147309884" r:id="rId7"/>
    <p:sldId id="2147309893" r:id="rId8"/>
    <p:sldId id="2147309852" r:id="rId9"/>
    <p:sldId id="2147309886" r:id="rId10"/>
    <p:sldId id="2147309853" r:id="rId11"/>
    <p:sldId id="2147309888" r:id="rId12"/>
    <p:sldId id="2147309892" r:id="rId13"/>
    <p:sldId id="2147309891" r:id="rId14"/>
    <p:sldId id="2147309889" r:id="rId15"/>
    <p:sldId id="2147309890" r:id="rId16"/>
    <p:sldId id="214730988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83B4793F-7475-48F2-9AD4-13DB51B986FF}">
          <p14:sldIdLst/>
        </p14:section>
        <p14:section name="Slide Comparisons" id="{EE69305C-974A-43C3-808C-C3106114C6C0}">
          <p14:sldIdLst/>
        </p14:section>
        <p14:section name="Colors" id="{088FD8D8-024A-4B92-BC5F-AAB477DEA797}">
          <p14:sldIdLst/>
        </p14:section>
        <p14:section name="Fonts" id="{87D55054-C174-45AE-8A82-4DCC961CC627}">
          <p14:sldIdLst/>
        </p14:section>
        <p14:section name="Icons" id="{1CD3414E-01F1-4CEC-961E-98B2C874CA28}">
          <p14:sldIdLst/>
        </p14:section>
        <p14:section name="New Masters" id="{F4F79630-DBBD-4785-89A5-73B212917D2E}">
          <p14:sldIdLst>
            <p14:sldId id="2147309867"/>
            <p14:sldId id="2147309887"/>
            <p14:sldId id="2147309884"/>
            <p14:sldId id="2147309893"/>
            <p14:sldId id="2147309852"/>
            <p14:sldId id="2147309886"/>
            <p14:sldId id="2147309853"/>
            <p14:sldId id="2147309888"/>
            <p14:sldId id="2147309892"/>
            <p14:sldId id="2147309891"/>
            <p14:sldId id="2147309889"/>
            <p14:sldId id="2147309890"/>
            <p14:sldId id="214730988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E99F8B-A282-83A1-4185-65D78C0688B8}" name="Sarah Oakes" initials="SO" userId="S::soakes@totemconsultingdc.com::6b2dfbe2-1f65-4e70-a97f-983265a44e8d" providerId="AD"/>
  <p188:author id="{9D83078C-B5DA-D1BD-2D0A-69D64DF91BE6}" name="Danielle Foster" initials="DF" userId="S::DFoster@totemconsultingdc.com::8cf65633-5fc8-4078-aa89-fca4fa9b4f0c" providerId="AD"/>
  <p188:author id="{EDDB0090-5347-6EA4-5C0F-B59DBA3DF29B}" name="Tomas Pouls" initials="TP" userId="S::tpouls@totemconsultingdc.com::dc811ad1-cd6c-4313-893a-3baa7c1e3c3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FF5"/>
    <a:srgbClr val="E0EAF4"/>
    <a:srgbClr val="CCDDEA"/>
    <a:srgbClr val="D4C566"/>
    <a:srgbClr val="D3A445"/>
    <a:srgbClr val="DAD17C"/>
    <a:srgbClr val="DCD484"/>
    <a:srgbClr val="FAFFAD"/>
    <a:srgbClr val="FFF29C"/>
    <a:srgbClr val="DCE7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446" y="29"/>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4DDE4C-F720-54D3-6CFA-98B8A93A47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E090AE6-7774-8FC2-C1CA-C2A25A0A190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DA9557-4020-40D0-8BE4-56399812BA06}" type="datetimeFigureOut">
              <a:rPr lang="en-US" smtClean="0"/>
              <a:t>5/4/2026</a:t>
            </a:fld>
            <a:endParaRPr lang="en-US"/>
          </a:p>
        </p:txBody>
      </p:sp>
      <p:sp>
        <p:nvSpPr>
          <p:cNvPr id="4" name="Footer Placeholder 3">
            <a:extLst>
              <a:ext uri="{FF2B5EF4-FFF2-40B4-BE49-F238E27FC236}">
                <a16:creationId xmlns:a16="http://schemas.microsoft.com/office/drawing/2014/main" id="{60BBBC5F-6A2A-A353-2BA5-1FEA068C4B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B951DB-A621-E528-1C81-988D9A69C1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E1669F-4835-4A21-80FF-CAB70C2343EB}" type="slidenum">
              <a:rPr lang="en-US" smtClean="0"/>
              <a:t>‹#›</a:t>
            </a:fld>
            <a:endParaRPr lang="en-US"/>
          </a:p>
        </p:txBody>
      </p:sp>
    </p:spTree>
    <p:extLst>
      <p:ext uri="{BB962C8B-B14F-4D97-AF65-F5344CB8AC3E}">
        <p14:creationId xmlns:p14="http://schemas.microsoft.com/office/powerpoint/2010/main" val="2922026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A8A998-E9DF-48FA-924C-D71094BE6FDC}" type="datetimeFigureOut">
              <a:rPr lang="en-US" smtClean="0"/>
              <a:t>5/4/2026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2006E0-EA18-401E-8109-FF457F66CB30}" type="slidenum">
              <a:rPr lang="en-US" smtClean="0"/>
              <a:t>‹#›</a:t>
            </a:fld>
            <a:endParaRPr lang="en-US"/>
          </a:p>
        </p:txBody>
      </p:sp>
    </p:spTree>
    <p:extLst>
      <p:ext uri="{BB962C8B-B14F-4D97-AF65-F5344CB8AC3E}">
        <p14:creationId xmlns:p14="http://schemas.microsoft.com/office/powerpoint/2010/main" val="1223751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Indian Self-Determination and Education Assistance Act (ISDEAA) authorizes Tribes to contract with IHS and the BIA to independently operate programs or portions thereof. Passed in 1975 to allow Tribal management of programs that previously had been managed on their behalf by HHS and DOI. The ISDEAA consists of two authorities ◦ Title I: Self-Determination (Contract) ◦ Title V: Self-Governance (Compact) Tribally operated programs offer a range of services based on population size, need, and resources.</a:t>
            </a:r>
          </a:p>
        </p:txBody>
      </p:sp>
      <p:sp>
        <p:nvSpPr>
          <p:cNvPr id="4" name="Slide Number Placeholder 3"/>
          <p:cNvSpPr>
            <a:spLocks noGrp="1"/>
          </p:cNvSpPr>
          <p:nvPr>
            <p:ph type="sldNum" sz="quarter" idx="5"/>
          </p:nvPr>
        </p:nvSpPr>
        <p:spPr/>
        <p:txBody>
          <a:bodyPr/>
          <a:lstStyle/>
          <a:p>
            <a:fld id="{7B2006E0-EA18-401E-8109-FF457F66CB30}" type="slidenum">
              <a:rPr lang="en-US" smtClean="0"/>
              <a:t>5</a:t>
            </a:fld>
            <a:endParaRPr lang="en-US"/>
          </a:p>
        </p:txBody>
      </p:sp>
    </p:spTree>
    <p:extLst>
      <p:ext uri="{BB962C8B-B14F-4D97-AF65-F5344CB8AC3E}">
        <p14:creationId xmlns:p14="http://schemas.microsoft.com/office/powerpoint/2010/main" val="4066601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3" name="Title 8">
            <a:extLst>
              <a:ext uri="{FF2B5EF4-FFF2-40B4-BE49-F238E27FC236}">
                <a16:creationId xmlns:a16="http://schemas.microsoft.com/office/drawing/2014/main" id="{7D7D5401-8135-33C9-AB1C-62251A08F96A}"/>
              </a:ext>
            </a:extLst>
          </p:cNvPr>
          <p:cNvSpPr>
            <a:spLocks noGrp="1"/>
          </p:cNvSpPr>
          <p:nvPr>
            <p:ph type="title" hasCustomPrompt="1"/>
          </p:nvPr>
        </p:nvSpPr>
        <p:spPr>
          <a:xfrm>
            <a:off x="838200" y="608375"/>
            <a:ext cx="10515600" cy="2394898"/>
          </a:xfrm>
          <a:prstGeom prst="rect">
            <a:avLst/>
          </a:prstGeom>
        </p:spPr>
        <p:txBody>
          <a:bodyPr anchor="t" anchorCtr="0">
            <a:noAutofit/>
          </a:bodyPr>
          <a:lstStyle>
            <a:lvl1pPr>
              <a:defRPr sz="7200">
                <a:solidFill>
                  <a:schemeClr val="accent1"/>
                </a:solidFill>
              </a:defRPr>
            </a:lvl1pPr>
          </a:lstStyle>
          <a:p>
            <a:r>
              <a:rPr lang="en-US" dirty="0"/>
              <a:t>Title Slide</a:t>
            </a:r>
          </a:p>
        </p:txBody>
      </p:sp>
      <p:sp>
        <p:nvSpPr>
          <p:cNvPr id="5" name="Rectangle 4">
            <a:extLst>
              <a:ext uri="{FF2B5EF4-FFF2-40B4-BE49-F238E27FC236}">
                <a16:creationId xmlns:a16="http://schemas.microsoft.com/office/drawing/2014/main" id="{8ABB7ECA-6E0B-CF1B-AC2A-A6B0BFECDCE0}"/>
              </a:ext>
            </a:extLst>
          </p:cNvPr>
          <p:cNvSpPr/>
          <p:nvPr/>
        </p:nvSpPr>
        <p:spPr>
          <a:xfrm>
            <a:off x="0" y="3829677"/>
            <a:ext cx="12192000" cy="2531934"/>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C29D19B-E506-6CA9-70F5-EBA353951C5F}"/>
              </a:ext>
            </a:extLst>
          </p:cNvPr>
          <p:cNvGrpSpPr>
            <a:grpSpLocks noChangeAspect="1"/>
          </p:cNvGrpSpPr>
          <p:nvPr/>
        </p:nvGrpSpPr>
        <p:grpSpPr>
          <a:xfrm>
            <a:off x="8203082" y="4622901"/>
            <a:ext cx="2994688" cy="1506471"/>
            <a:chOff x="7279583" y="5264225"/>
            <a:chExt cx="2480431" cy="1247776"/>
          </a:xfrm>
        </p:grpSpPr>
        <p:pic>
          <p:nvPicPr>
            <p:cNvPr id="15" name="Picture 14" descr="A logo with a black background&#10;&#10;Description automatically generated">
              <a:extLst>
                <a:ext uri="{FF2B5EF4-FFF2-40B4-BE49-F238E27FC236}">
                  <a16:creationId xmlns:a16="http://schemas.microsoft.com/office/drawing/2014/main" id="{D4EF4272-74C4-CF16-320A-800CA0A245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9583" y="5264225"/>
              <a:ext cx="1247776" cy="1247776"/>
            </a:xfrm>
            <a:prstGeom prst="rect">
              <a:avLst/>
            </a:prstGeom>
          </p:spPr>
        </p:pic>
        <p:pic>
          <p:nvPicPr>
            <p:cNvPr id="16" name="Picture 15" descr="A logo with a sign and text&#10;&#10;Description automatically generated with medium confidence">
              <a:extLst>
                <a:ext uri="{FF2B5EF4-FFF2-40B4-BE49-F238E27FC236}">
                  <a16:creationId xmlns:a16="http://schemas.microsoft.com/office/drawing/2014/main" id="{0F381467-45B9-5203-6446-E2B146538C4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508989" y="5264225"/>
              <a:ext cx="1251025" cy="1247776"/>
            </a:xfrm>
            <a:prstGeom prst="rect">
              <a:avLst/>
            </a:prstGeom>
          </p:spPr>
        </p:pic>
      </p:grpSp>
      <p:sp>
        <p:nvSpPr>
          <p:cNvPr id="18" name="Text Placeholder 17">
            <a:extLst>
              <a:ext uri="{FF2B5EF4-FFF2-40B4-BE49-F238E27FC236}">
                <a16:creationId xmlns:a16="http://schemas.microsoft.com/office/drawing/2014/main" id="{F9459611-B7D8-AC92-6148-BA54C571A662}"/>
              </a:ext>
            </a:extLst>
          </p:cNvPr>
          <p:cNvSpPr>
            <a:spLocks noGrp="1"/>
          </p:cNvSpPr>
          <p:nvPr>
            <p:ph type="body" sz="quarter" idx="10" hasCustomPrompt="1"/>
          </p:nvPr>
        </p:nvSpPr>
        <p:spPr>
          <a:xfrm>
            <a:off x="838200" y="3159300"/>
            <a:ext cx="3088167" cy="514350"/>
          </a:xfrm>
        </p:spPr>
        <p:txBody>
          <a:bodyPr anchor="ctr">
            <a:normAutofit/>
          </a:bodyPr>
          <a:lstStyle>
            <a:lvl1pPr marL="0" indent="0">
              <a:buNone/>
              <a:defRPr sz="2000">
                <a:solidFill>
                  <a:schemeClr val="tx1">
                    <a:lumMod val="50000"/>
                    <a:lumOff val="50000"/>
                  </a:schemeClr>
                </a:solidFill>
                <a:latin typeface="+mj-lt"/>
              </a:defRPr>
            </a:lvl1pPr>
          </a:lstStyle>
          <a:p>
            <a:pPr lvl="0"/>
            <a:r>
              <a:rPr lang="en-US"/>
              <a:t>Date</a:t>
            </a:r>
          </a:p>
        </p:txBody>
      </p:sp>
    </p:spTree>
    <p:extLst>
      <p:ext uri="{BB962C8B-B14F-4D97-AF65-F5344CB8AC3E}">
        <p14:creationId xmlns:p14="http://schemas.microsoft.com/office/powerpoint/2010/main" val="87041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ody Slide (Foot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bg1"/>
                </a:solidFill>
              </a:rPr>
              <a:pPr/>
              <a:t>‹#›</a:t>
            </a:fld>
            <a:endParaRPr lang="en-US">
              <a:solidFill>
                <a:schemeClr val="bg1"/>
              </a:solidFill>
            </a:endParaRPr>
          </a:p>
        </p:txBody>
      </p:sp>
      <p:grpSp>
        <p:nvGrpSpPr>
          <p:cNvPr id="6" name="Group 5">
            <a:extLst>
              <a:ext uri="{FF2B5EF4-FFF2-40B4-BE49-F238E27FC236}">
                <a16:creationId xmlns:a16="http://schemas.microsoft.com/office/drawing/2014/main" id="{D65446BA-1134-C4AB-5E71-5989B3354A6A}"/>
              </a:ext>
            </a:extLst>
          </p:cNvPr>
          <p:cNvGrpSpPr>
            <a:grpSpLocks noChangeAspect="1"/>
          </p:cNvGrpSpPr>
          <p:nvPr/>
        </p:nvGrpSpPr>
        <p:grpSpPr>
          <a:xfrm>
            <a:off x="10434258" y="221225"/>
            <a:ext cx="1532147" cy="777240"/>
            <a:chOff x="7526755" y="4455620"/>
            <a:chExt cx="3477899" cy="1764296"/>
          </a:xfrm>
        </p:grpSpPr>
        <p:pic>
          <p:nvPicPr>
            <p:cNvPr id="10" name="Picture 9" descr="IHS Logo.">
              <a:extLst>
                <a:ext uri="{FF2B5EF4-FFF2-40B4-BE49-F238E27FC236}">
                  <a16:creationId xmlns:a16="http://schemas.microsoft.com/office/drawing/2014/main" id="{1E8765CA-4F31-E492-C58E-64A613F12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13" name="Picture 12" descr="HHS Logo.">
              <a:extLst>
                <a:ext uri="{FF2B5EF4-FFF2-40B4-BE49-F238E27FC236}">
                  <a16:creationId xmlns:a16="http://schemas.microsoft.com/office/drawing/2014/main" id="{368F5885-6A78-51F9-BB3F-EA84F2689C0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526755" y="4455620"/>
              <a:ext cx="1842403" cy="1764296"/>
            </a:xfrm>
            <a:prstGeom prst="rect">
              <a:avLst/>
            </a:prstGeom>
          </p:spPr>
        </p:pic>
      </p:grpSp>
      <p:sp>
        <p:nvSpPr>
          <p:cNvPr id="2" name="Text Placeholder 10">
            <a:extLst>
              <a:ext uri="{FF2B5EF4-FFF2-40B4-BE49-F238E27FC236}">
                <a16:creationId xmlns:a16="http://schemas.microsoft.com/office/drawing/2014/main" id="{0201B874-2F6D-5E68-7BD4-09D81751ECDC}"/>
              </a:ext>
            </a:extLst>
          </p:cNvPr>
          <p:cNvSpPr>
            <a:spLocks noGrp="1"/>
          </p:cNvSpPr>
          <p:nvPr>
            <p:ph type="body" sz="quarter" idx="10" hasCustomPrompt="1"/>
          </p:nvPr>
        </p:nvSpPr>
        <p:spPr>
          <a:xfrm>
            <a:off x="667688" y="1164697"/>
            <a:ext cx="10856624" cy="341632"/>
          </a:xfrm>
        </p:spPr>
        <p:txBody>
          <a:bodyPr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3" name="Title 8">
            <a:extLst>
              <a:ext uri="{FF2B5EF4-FFF2-40B4-BE49-F238E27FC236}">
                <a16:creationId xmlns:a16="http://schemas.microsoft.com/office/drawing/2014/main" id="{7D7D5401-8135-33C9-AB1C-62251A08F96A}"/>
              </a:ext>
            </a:extLst>
          </p:cNvPr>
          <p:cNvSpPr>
            <a:spLocks noGrp="1"/>
          </p:cNvSpPr>
          <p:nvPr>
            <p:ph type="title"/>
          </p:nvPr>
        </p:nvSpPr>
        <p:spPr>
          <a:xfrm>
            <a:off x="667688" y="435829"/>
            <a:ext cx="9657412"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Tree>
    <p:extLst>
      <p:ext uri="{BB962C8B-B14F-4D97-AF65-F5344CB8AC3E}">
        <p14:creationId xmlns:p14="http://schemas.microsoft.com/office/powerpoint/2010/main" val="204090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Body Slide (No Footer)">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4400">
              <a:solidFill>
                <a:schemeClr val="accent2"/>
              </a:solidFill>
              <a:latin typeface="+mj-lt"/>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667688" y="435829"/>
            <a:ext cx="9657412"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grpSp>
        <p:nvGrpSpPr>
          <p:cNvPr id="6" name="Group 5">
            <a:extLst>
              <a:ext uri="{FF2B5EF4-FFF2-40B4-BE49-F238E27FC236}">
                <a16:creationId xmlns:a16="http://schemas.microsoft.com/office/drawing/2014/main" id="{A08D88DF-2067-D37E-B56A-8D9B9FE9503A}"/>
              </a:ext>
            </a:extLst>
          </p:cNvPr>
          <p:cNvGrpSpPr>
            <a:grpSpLocks noChangeAspect="1"/>
          </p:cNvGrpSpPr>
          <p:nvPr/>
        </p:nvGrpSpPr>
        <p:grpSpPr>
          <a:xfrm>
            <a:off x="10434258" y="221225"/>
            <a:ext cx="1532147" cy="777240"/>
            <a:chOff x="7526755" y="4455620"/>
            <a:chExt cx="3477899" cy="1764296"/>
          </a:xfrm>
        </p:grpSpPr>
        <p:pic>
          <p:nvPicPr>
            <p:cNvPr id="10" name="Picture 9" descr="IHS Logo.">
              <a:extLst>
                <a:ext uri="{FF2B5EF4-FFF2-40B4-BE49-F238E27FC236}">
                  <a16:creationId xmlns:a16="http://schemas.microsoft.com/office/drawing/2014/main" id="{031D52DF-F072-425C-41FE-91A477E037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13" name="Picture 12" descr="HHS Logo.">
              <a:extLst>
                <a:ext uri="{FF2B5EF4-FFF2-40B4-BE49-F238E27FC236}">
                  <a16:creationId xmlns:a16="http://schemas.microsoft.com/office/drawing/2014/main" id="{536D35E4-3330-3C01-0155-5AB180F2B10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526755" y="4455620"/>
              <a:ext cx="1842403" cy="1764296"/>
            </a:xfrm>
            <a:prstGeom prst="rect">
              <a:avLst/>
            </a:prstGeom>
          </p:spPr>
        </p:pic>
      </p:grpSp>
      <p:sp>
        <p:nvSpPr>
          <p:cNvPr id="5" name="Text Placeholder 10">
            <a:extLst>
              <a:ext uri="{FF2B5EF4-FFF2-40B4-BE49-F238E27FC236}">
                <a16:creationId xmlns:a16="http://schemas.microsoft.com/office/drawing/2014/main" id="{C6B7ED6D-A205-2F9A-D9CC-B268391B8E20}"/>
              </a:ext>
            </a:extLst>
          </p:cNvPr>
          <p:cNvSpPr>
            <a:spLocks noGrp="1"/>
          </p:cNvSpPr>
          <p:nvPr>
            <p:ph type="body" sz="quarter" idx="10" hasCustomPrompt="1"/>
          </p:nvPr>
        </p:nvSpPr>
        <p:spPr>
          <a:xfrm>
            <a:off x="667688" y="1164697"/>
            <a:ext cx="10856624" cy="341632"/>
          </a:xfrm>
        </p:spPr>
        <p:txBody>
          <a:bodyPr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Tree>
    <p:extLst>
      <p:ext uri="{BB962C8B-B14F-4D97-AF65-F5344CB8AC3E}">
        <p14:creationId xmlns:p14="http://schemas.microsoft.com/office/powerpoint/2010/main" val="185204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Body Slide (Left Accent)">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14C9BEAC-E26B-DE88-C7BB-E363BAD91180}"/>
              </a:ext>
            </a:extLst>
          </p:cNvPr>
          <p:cNvSpPr>
            <a:spLocks noGrp="1"/>
          </p:cNvSpPr>
          <p:nvPr>
            <p:ph type="body" sz="quarter" idx="11" hasCustomPrompt="1"/>
          </p:nvPr>
        </p:nvSpPr>
        <p:spPr>
          <a:xfrm>
            <a:off x="3479800" y="1164697"/>
            <a:ext cx="8044512"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tx1"/>
                </a:solidFill>
              </a:rPr>
              <a:pPr/>
              <a:t>‹#›</a:t>
            </a:fld>
            <a:endParaRPr lang="en-US">
              <a:solidFill>
                <a:schemeClr val="tx1"/>
              </a:solidFill>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4400">
              <a:solidFill>
                <a:schemeClr val="accent2"/>
              </a:solidFill>
              <a:latin typeface="+mj-lt"/>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3479800" y="435829"/>
            <a:ext cx="6845301"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
        <p:nvSpPr>
          <p:cNvPr id="6" name="Rectangle 5">
            <a:extLst>
              <a:ext uri="{FF2B5EF4-FFF2-40B4-BE49-F238E27FC236}">
                <a16:creationId xmlns:a16="http://schemas.microsoft.com/office/drawing/2014/main" id="{BB460C18-FB1B-ADFB-5672-6C440615B6AC}"/>
              </a:ext>
            </a:extLst>
          </p:cNvPr>
          <p:cNvSpPr/>
          <p:nvPr/>
        </p:nvSpPr>
        <p:spPr>
          <a:xfrm>
            <a:off x="0"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67F6F4A-E9D8-402B-5250-6B6472019A5A}"/>
              </a:ext>
            </a:extLst>
          </p:cNvPr>
          <p:cNvGrpSpPr/>
          <p:nvPr userDrawn="1"/>
        </p:nvGrpSpPr>
        <p:grpSpPr>
          <a:xfrm>
            <a:off x="234059" y="236882"/>
            <a:ext cx="1532147" cy="777240"/>
            <a:chOff x="10377108" y="312668"/>
            <a:chExt cx="1532147" cy="777240"/>
          </a:xfrm>
        </p:grpSpPr>
        <p:pic>
          <p:nvPicPr>
            <p:cNvPr id="11" name="Picture 10"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12" name="Picture 11"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209643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ody Slide (Right Accent)">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E54A34FA-7FE1-8ED8-82E2-194FA3269F0A}"/>
              </a:ext>
            </a:extLst>
          </p:cNvPr>
          <p:cNvSpPr>
            <a:spLocks noGrp="1"/>
          </p:cNvSpPr>
          <p:nvPr>
            <p:ph type="body" sz="quarter" idx="11" hasCustomPrompt="1"/>
          </p:nvPr>
        </p:nvSpPr>
        <p:spPr>
          <a:xfrm>
            <a:off x="667688" y="1164697"/>
            <a:ext cx="7947478"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5" name="Rectangle 4">
            <a:extLst>
              <a:ext uri="{FF2B5EF4-FFF2-40B4-BE49-F238E27FC236}">
                <a16:creationId xmlns:a16="http://schemas.microsoft.com/office/drawing/2014/main" id="{A753EB87-27F2-CA4B-5045-1BA0799BD93B}"/>
              </a:ext>
            </a:extLst>
          </p:cNvPr>
          <p:cNvSpPr/>
          <p:nvPr/>
        </p:nvSpPr>
        <p:spPr>
          <a:xfrm>
            <a:off x="9147048"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FB582AC-5695-48DB-B28C-201892CC33C9}"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A1AE72"/>
              </a:solidFill>
              <a:effectLst/>
              <a:uLnTx/>
              <a:uFillTx/>
              <a:latin typeface="Calibri Light" panose="020F0302020204030204"/>
              <a:ea typeface="+mn-ea"/>
              <a:cs typeface="+mn-cs"/>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667688" y="435829"/>
            <a:ext cx="7947478"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grpSp>
        <p:nvGrpSpPr>
          <p:cNvPr id="15" name="Group 14">
            <a:extLst>
              <a:ext uri="{FF2B5EF4-FFF2-40B4-BE49-F238E27FC236}">
                <a16:creationId xmlns:a16="http://schemas.microsoft.com/office/drawing/2014/main" id="{967F6F4A-E9D8-402B-5250-6B6472019A5A}"/>
              </a:ext>
            </a:extLst>
          </p:cNvPr>
          <p:cNvGrpSpPr/>
          <p:nvPr/>
        </p:nvGrpSpPr>
        <p:grpSpPr>
          <a:xfrm>
            <a:off x="10434258" y="221225"/>
            <a:ext cx="1532147" cy="777240"/>
            <a:chOff x="10377108" y="312668"/>
            <a:chExt cx="1532147" cy="777240"/>
          </a:xfrm>
        </p:grpSpPr>
        <p:pic>
          <p:nvPicPr>
            <p:cNvPr id="7" name="Picture 6"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9" name="Picture 8"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2954195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Solid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35AB0C-77A7-E8DE-FDC5-E282C2863F17}"/>
              </a:ext>
            </a:extLst>
          </p:cNvPr>
          <p:cNvSpPr/>
          <p:nvPr/>
        </p:nvSpPr>
        <p:spPr>
          <a:xfrm>
            <a:off x="0" y="0"/>
            <a:ext cx="12192000"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A40EE900-5BE5-8668-4780-6AA44468D324}"/>
              </a:ext>
            </a:extLst>
          </p:cNvPr>
          <p:cNvSpPr>
            <a:spLocks/>
          </p:cNvSpPr>
          <p:nvPr/>
        </p:nvSpPr>
        <p:spPr>
          <a:xfrm>
            <a:off x="1462117" y="2082340"/>
            <a:ext cx="2128514" cy="2128514"/>
          </a:xfrm>
          <a:prstGeom prst="ellipse">
            <a:avLst/>
          </a:prstGeom>
          <a:solidFill>
            <a:srgbClr val="E7EFF5"/>
          </a:solid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 Placeholder 13">
            <a:extLst>
              <a:ext uri="{FF2B5EF4-FFF2-40B4-BE49-F238E27FC236}">
                <a16:creationId xmlns:a16="http://schemas.microsoft.com/office/drawing/2014/main" id="{D6EED315-FBEB-9940-2AD2-57A1C6907032}"/>
              </a:ext>
            </a:extLst>
          </p:cNvPr>
          <p:cNvSpPr>
            <a:spLocks noGrp="1"/>
          </p:cNvSpPr>
          <p:nvPr>
            <p:ph type="body" sz="quarter" idx="15" hasCustomPrompt="1"/>
          </p:nvPr>
        </p:nvSpPr>
        <p:spPr>
          <a:xfrm>
            <a:off x="3804587" y="1810777"/>
            <a:ext cx="7213600" cy="1997075"/>
          </a:xfrm>
        </p:spPr>
        <p:txBody>
          <a:bodyPr anchor="b">
            <a:normAutofit/>
          </a:bodyPr>
          <a:lstStyle>
            <a:lvl1pPr marL="0" indent="0">
              <a:buNone/>
              <a:defRPr sz="5400" b="1">
                <a:solidFill>
                  <a:schemeClr val="bg1"/>
                </a:solidFill>
                <a:latin typeface="+mj-lt"/>
              </a:defRPr>
            </a:lvl1pPr>
          </a:lstStyle>
          <a:p>
            <a:pPr lvl="0"/>
            <a:r>
              <a:rPr lang="en-US"/>
              <a:t>Section Title</a:t>
            </a:r>
          </a:p>
        </p:txBody>
      </p:sp>
      <p:sp>
        <p:nvSpPr>
          <p:cNvPr id="18" name="Text Placeholder 17">
            <a:extLst>
              <a:ext uri="{FF2B5EF4-FFF2-40B4-BE49-F238E27FC236}">
                <a16:creationId xmlns:a16="http://schemas.microsoft.com/office/drawing/2014/main" id="{616B1E97-2DB8-C0C1-F51B-5DC58022D722}"/>
              </a:ext>
            </a:extLst>
          </p:cNvPr>
          <p:cNvSpPr>
            <a:spLocks noGrp="1"/>
          </p:cNvSpPr>
          <p:nvPr>
            <p:ph type="body" sz="quarter" idx="16" hasCustomPrompt="1"/>
          </p:nvPr>
        </p:nvSpPr>
        <p:spPr>
          <a:xfrm>
            <a:off x="3804587" y="3807852"/>
            <a:ext cx="7213600" cy="857250"/>
          </a:xfrm>
        </p:spPr>
        <p:txBody>
          <a:bodyPr>
            <a:noAutofit/>
          </a:bodyPr>
          <a:lstStyle>
            <a:lvl1pPr marL="0" indent="0">
              <a:buNone/>
              <a:defRPr sz="2400" i="0">
                <a:solidFill>
                  <a:schemeClr val="bg1"/>
                </a:solidFill>
                <a:latin typeface="+mj-lt"/>
              </a:defRPr>
            </a:lvl1pPr>
          </a:lstStyle>
          <a:p>
            <a:pPr lvl="0"/>
            <a:r>
              <a:rPr lang="en-US"/>
              <a:t>Subtitle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635" y="2073106"/>
            <a:ext cx="2128603" cy="2117200"/>
          </a:xfrm>
          <a:prstGeom prst="rect">
            <a:avLst/>
          </a:prstGeom>
        </p:spPr>
      </p:pic>
    </p:spTree>
    <p:extLst>
      <p:ext uri="{BB962C8B-B14F-4D97-AF65-F5344CB8AC3E}">
        <p14:creationId xmlns:p14="http://schemas.microsoft.com/office/powerpoint/2010/main" val="2699571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use Slide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A1DAFE-86F1-C731-6EBA-BE9EFC3006B6}"/>
              </a:ext>
            </a:extLst>
          </p:cNvPr>
          <p:cNvPicPr>
            <a:picLocks noChangeAspect="1"/>
          </p:cNvPicPr>
          <p:nvPr/>
        </p:nvPicPr>
        <p:blipFill rotWithShape="1">
          <a:blip r:embed="rId2">
            <a:extLst>
              <a:ext uri="{28A0092B-C50C-407E-A947-70E740481C1C}">
                <a14:useLocalDpi xmlns:a14="http://schemas.microsoft.com/office/drawing/2010/main" val="0"/>
              </a:ext>
            </a:extLst>
          </a:blip>
          <a:srcRect l="-25" t="12491" r="25" b="12491"/>
          <a:stretch/>
        </p:blipFill>
        <p:spPr>
          <a:xfrm>
            <a:off x="1524" y="0"/>
            <a:ext cx="12188952" cy="6858000"/>
          </a:xfrm>
          <a:prstGeom prst="rect">
            <a:avLst/>
          </a:prstGeom>
        </p:spPr>
      </p:pic>
      <p:sp>
        <p:nvSpPr>
          <p:cNvPr id="3" name="Rectangle 2">
            <a:extLst>
              <a:ext uri="{FF2B5EF4-FFF2-40B4-BE49-F238E27FC236}">
                <a16:creationId xmlns:a16="http://schemas.microsoft.com/office/drawing/2014/main" id="{5186ACDC-EA3B-1A68-9DC3-9C855ECD1254}"/>
              </a:ext>
            </a:extLst>
          </p:cNvPr>
          <p:cNvSpPr/>
          <p:nvPr userDrawn="1"/>
        </p:nvSpPr>
        <p:spPr>
          <a:xfrm>
            <a:off x="0" y="7067"/>
            <a:ext cx="12188952" cy="6858000"/>
          </a:xfrm>
          <a:prstGeom prst="rect">
            <a:avLst/>
          </a:prstGeom>
          <a:solidFill>
            <a:schemeClr val="accent1">
              <a:lumMod val="50000"/>
              <a:alpha val="2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727D1004-5BE8-6994-807E-701A455AC162}"/>
              </a:ext>
            </a:extLst>
          </p:cNvPr>
          <p:cNvGrpSpPr/>
          <p:nvPr userDrawn="1"/>
        </p:nvGrpSpPr>
        <p:grpSpPr>
          <a:xfrm>
            <a:off x="3944855" y="1281057"/>
            <a:ext cx="4302290" cy="4295887"/>
            <a:chOff x="3992880" y="1325880"/>
            <a:chExt cx="4206240" cy="4206241"/>
          </a:xfrm>
        </p:grpSpPr>
        <p:sp>
          <p:nvSpPr>
            <p:cNvPr id="8" name="Oval 7">
              <a:extLst>
                <a:ext uri="{FF2B5EF4-FFF2-40B4-BE49-F238E27FC236}">
                  <a16:creationId xmlns:a16="http://schemas.microsoft.com/office/drawing/2014/main" id="{7A39C289-9B30-E6BA-F1CD-578F60B20011}"/>
                </a:ext>
              </a:extLst>
            </p:cNvPr>
            <p:cNvSpPr>
              <a:spLocks noChangeAspect="1"/>
            </p:cNvSpPr>
            <p:nvPr userDrawn="1"/>
          </p:nvSpPr>
          <p:spPr>
            <a:xfrm>
              <a:off x="3992880" y="1325880"/>
              <a:ext cx="4206240" cy="4206241"/>
            </a:xfrm>
            <a:prstGeom prst="ellipse">
              <a:avLst/>
            </a:prstGeom>
            <a:solidFill>
              <a:schemeClr val="bg1"/>
            </a:solidFill>
            <a:ln w="1270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prstClr val="white"/>
                </a:solidFill>
                <a:effectLst/>
                <a:uLnTx/>
                <a:uFillTx/>
                <a:latin typeface="+mn-lt"/>
                <a:ea typeface="+mn-ea"/>
                <a:cs typeface="+mn-cs"/>
              </a:endParaRPr>
            </a:p>
          </p:txBody>
        </p:sp>
        <p:sp>
          <p:nvSpPr>
            <p:cNvPr id="9" name="Title 4">
              <a:extLst>
                <a:ext uri="{FF2B5EF4-FFF2-40B4-BE49-F238E27FC236}">
                  <a16:creationId xmlns:a16="http://schemas.microsoft.com/office/drawing/2014/main" id="{2449D1F4-CE5E-527B-DD18-992A10B94CE8}"/>
                </a:ext>
              </a:extLst>
            </p:cNvPr>
            <p:cNvSpPr txBox="1">
              <a:spLocks/>
            </p:cNvSpPr>
            <p:nvPr/>
          </p:nvSpPr>
          <p:spPr>
            <a:xfrm>
              <a:off x="4053544" y="3043127"/>
              <a:ext cx="4084912" cy="771746"/>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endParaRPr kumimoji="0" lang="en-US" sz="4400" b="1" i="0" u="none" strike="noStrike" kern="1200" cap="none" spc="-50" normalizeH="0" baseline="0" noProof="0">
                <a:ln>
                  <a:noFill/>
                </a:ln>
                <a:solidFill>
                  <a:srgbClr val="A1AE72"/>
                </a:solidFill>
                <a:effectLst/>
                <a:uLnTx/>
                <a:uFillTx/>
                <a:latin typeface="+mn-lt"/>
                <a:ea typeface="Calibri Light"/>
                <a:cs typeface="Calibri Light"/>
              </a:endParaRPr>
            </a:p>
          </p:txBody>
        </p:sp>
      </p:grpSp>
      <p:sp>
        <p:nvSpPr>
          <p:cNvPr id="5" name="TextBox 4"/>
          <p:cNvSpPr txBox="1"/>
          <p:nvPr userDrawn="1"/>
        </p:nvSpPr>
        <p:spPr>
          <a:xfrm>
            <a:off x="4294598" y="1819137"/>
            <a:ext cx="3616504" cy="1764586"/>
          </a:xfrm>
          <a:prstGeom prst="rect">
            <a:avLst/>
          </a:prstGeom>
          <a:noFill/>
        </p:spPr>
        <p:txBody>
          <a:bodyPr wrap="square" rtlCol="0" anchor="ctr" anchorCtr="1">
            <a:spAutoFit/>
          </a:bodyPr>
          <a:lstStyle/>
          <a:p>
            <a:pPr algn="ctr">
              <a:lnSpc>
                <a:spcPts val="4000"/>
              </a:lnSpc>
            </a:pPr>
            <a:r>
              <a:rPr lang="en-US" sz="4400" dirty="0">
                <a:solidFill>
                  <a:schemeClr val="accent1">
                    <a:lumMod val="50000"/>
                  </a:schemeClr>
                </a:solidFill>
              </a:rPr>
              <a:t>Discussion</a:t>
            </a:r>
            <a:r>
              <a:rPr lang="en-US" sz="4400" baseline="0" dirty="0">
                <a:solidFill>
                  <a:schemeClr val="accent1">
                    <a:lumMod val="50000"/>
                  </a:schemeClr>
                </a:solidFill>
              </a:rPr>
              <a:t> Break</a:t>
            </a:r>
          </a:p>
          <a:p>
            <a:pPr algn="ctr"/>
            <a:endParaRPr lang="en-US" baseline="0" dirty="0"/>
          </a:p>
          <a:p>
            <a:pPr algn="ctr"/>
            <a:r>
              <a:rPr lang="en-US" sz="2400" baseline="0" dirty="0"/>
              <a:t>Supporting Text</a:t>
            </a:r>
            <a:endParaRPr lang="en-US" sz="2400" dirty="0"/>
          </a:p>
        </p:txBody>
      </p:sp>
    </p:spTree>
    <p:extLst>
      <p:ext uri="{BB962C8B-B14F-4D97-AF65-F5344CB8AC3E}">
        <p14:creationId xmlns:p14="http://schemas.microsoft.com/office/powerpoint/2010/main" val="116577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7AC6EB-DAA0-2CE6-56D6-46D41CBF9F68}"/>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5" name="Rectangle 4">
            <a:extLst>
              <a:ext uri="{FF2B5EF4-FFF2-40B4-BE49-F238E27FC236}">
                <a16:creationId xmlns:a16="http://schemas.microsoft.com/office/drawing/2014/main" id="{11358E4B-E18E-BA58-3063-F405DBF8EBC4}"/>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6" name="Rectangle 5">
            <a:extLst>
              <a:ext uri="{FF2B5EF4-FFF2-40B4-BE49-F238E27FC236}">
                <a16:creationId xmlns:a16="http://schemas.microsoft.com/office/drawing/2014/main" id="{812EDA25-33C8-6DC5-0A19-E541D32F25E8}"/>
              </a:ext>
            </a:extLst>
          </p:cNvPr>
          <p:cNvSpPr/>
          <p:nvPr/>
        </p:nvSpPr>
        <p:spPr>
          <a:xfrm>
            <a:off x="0" y="0"/>
            <a:ext cx="12192000" cy="636161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logo with a sign and text&#10;&#10;Description automatically generated with medium confidence">
            <a:extLst>
              <a:ext uri="{FF2B5EF4-FFF2-40B4-BE49-F238E27FC236}">
                <a16:creationId xmlns:a16="http://schemas.microsoft.com/office/drawing/2014/main" id="{558E5AB0-0C5C-CDE1-30C6-C6D3084C5A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7036" y="1714500"/>
            <a:ext cx="3437928" cy="3429000"/>
          </a:xfrm>
          <a:prstGeom prst="rect">
            <a:avLst/>
          </a:prstGeom>
        </p:spPr>
      </p:pic>
    </p:spTree>
    <p:extLst>
      <p:ext uri="{BB962C8B-B14F-4D97-AF65-F5344CB8AC3E}">
        <p14:creationId xmlns:p14="http://schemas.microsoft.com/office/powerpoint/2010/main" val="11596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04D456-4C20-A6A5-BC19-8B5FA73CA3EE}"/>
              </a:ext>
            </a:extLst>
          </p:cNvPr>
          <p:cNvSpPr>
            <a:spLocks noGrp="1"/>
          </p:cNvSpPr>
          <p:nvPr>
            <p:ph type="title"/>
          </p:nvPr>
        </p:nvSpPr>
        <p:spPr>
          <a:xfrm>
            <a:off x="667688" y="435830"/>
            <a:ext cx="10856624" cy="10705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0326D904-3E41-2426-3705-1A07F3DE7355}"/>
              </a:ext>
            </a:extLst>
          </p:cNvPr>
          <p:cNvSpPr>
            <a:spLocks noGrp="1"/>
          </p:cNvSpPr>
          <p:nvPr>
            <p:ph type="body" idx="1"/>
          </p:nvPr>
        </p:nvSpPr>
        <p:spPr>
          <a:xfrm>
            <a:off x="667688" y="1825625"/>
            <a:ext cx="10856624"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7">
            <a:extLst>
              <a:ext uri="{FF2B5EF4-FFF2-40B4-BE49-F238E27FC236}">
                <a16:creationId xmlns:a16="http://schemas.microsoft.com/office/drawing/2014/main" id="{7F989F88-0F4F-63CA-7E8B-55B3D17A2451}"/>
              </a:ext>
            </a:extLst>
          </p:cNvPr>
          <p:cNvSpPr>
            <a:spLocks noGrp="1"/>
          </p:cNvSpPr>
          <p:nvPr>
            <p:ph type="dt" sz="half" idx="2"/>
          </p:nvPr>
        </p:nvSpPr>
        <p:spPr>
          <a:xfrm>
            <a:off x="225595" y="6422943"/>
            <a:ext cx="2743200" cy="365125"/>
          </a:xfrm>
          <a:prstGeom prst="rect">
            <a:avLst/>
          </a:prstGeom>
        </p:spPr>
        <p:txBody>
          <a:bodyPr anchor="ctr"/>
          <a:lstStyle>
            <a:lvl1pPr>
              <a:defRPr sz="1200"/>
            </a:lvl1pPr>
          </a:lstStyle>
          <a:p>
            <a:endParaRPr lang="en-US"/>
          </a:p>
        </p:txBody>
      </p:sp>
      <p:sp>
        <p:nvSpPr>
          <p:cNvPr id="4" name="Slide Number Placeholder 2">
            <a:extLst>
              <a:ext uri="{FF2B5EF4-FFF2-40B4-BE49-F238E27FC236}">
                <a16:creationId xmlns:a16="http://schemas.microsoft.com/office/drawing/2014/main" id="{0C8CC00C-0C44-66A1-A66D-A2D44855CE09}"/>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tx1"/>
                </a:solidFill>
              </a:rPr>
              <a:pPr/>
              <a:t>‹#›</a:t>
            </a:fld>
            <a:endParaRPr lang="en-US">
              <a:solidFill>
                <a:schemeClr val="tx1"/>
              </a:solidFill>
            </a:endParaRPr>
          </a:p>
        </p:txBody>
      </p:sp>
    </p:spTree>
    <p:extLst>
      <p:ext uri="{BB962C8B-B14F-4D97-AF65-F5344CB8AC3E}">
        <p14:creationId xmlns:p14="http://schemas.microsoft.com/office/powerpoint/2010/main" val="1641249028"/>
      </p:ext>
    </p:extLst>
  </p:cSld>
  <p:clrMap bg1="lt1" tx1="dk1" bg2="lt2" tx2="dk2" accent1="accent1" accent2="accent2" accent3="accent3" accent4="accent4" accent5="accent5" accent6="accent6" hlink="hlink" folHlink="folHlink"/>
  <p:sldLayoutIdLst>
    <p:sldLayoutId id="2147484078" r:id="rId1"/>
    <p:sldLayoutId id="2147484080" r:id="rId2"/>
    <p:sldLayoutId id="2147484081" r:id="rId3"/>
    <p:sldLayoutId id="2147484083" r:id="rId4"/>
    <p:sldLayoutId id="2147484084" r:id="rId5"/>
    <p:sldLayoutId id="2147484085" r:id="rId6"/>
    <p:sldLayoutId id="2147484088" r:id="rId7"/>
    <p:sldLayoutId id="2147484089" r:id="rId8"/>
  </p:sldLayoutIdLst>
  <p:hf sldNum="0"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ixabay.com/en/question-question-mark-response-1015308/"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917C4D-87FD-130F-2D2E-B1AFDEC6F4B3}"/>
              </a:ext>
            </a:extLst>
          </p:cNvPr>
          <p:cNvSpPr>
            <a:spLocks noGrp="1"/>
          </p:cNvSpPr>
          <p:nvPr>
            <p:ph type="title"/>
          </p:nvPr>
        </p:nvSpPr>
        <p:spPr/>
        <p:txBody>
          <a:bodyPr anchor="ctr"/>
          <a:lstStyle/>
          <a:p>
            <a:pPr algn="ctr">
              <a:lnSpc>
                <a:spcPct val="100000"/>
              </a:lnSpc>
            </a:pPr>
            <a:r>
              <a:rPr lang="en-US" sz="1000" dirty="0">
                <a:solidFill>
                  <a:schemeClr val="bg1"/>
                </a:solidFill>
              </a:rPr>
              <a:t>t</a:t>
            </a:r>
            <a:br>
              <a:rPr lang="en-US" dirty="0"/>
            </a:br>
            <a:r>
              <a:rPr lang="en-US" b="1" dirty="0"/>
              <a:t>Urban Reports</a:t>
            </a:r>
          </a:p>
        </p:txBody>
      </p:sp>
      <p:sp>
        <p:nvSpPr>
          <p:cNvPr id="4" name="Text Placeholder 3">
            <a:extLst>
              <a:ext uri="{FF2B5EF4-FFF2-40B4-BE49-F238E27FC236}">
                <a16:creationId xmlns:a16="http://schemas.microsoft.com/office/drawing/2014/main" id="{B0A7105C-3DA0-8AFA-E976-85E9F5052177}"/>
              </a:ext>
            </a:extLst>
          </p:cNvPr>
          <p:cNvSpPr>
            <a:spLocks noGrp="1"/>
          </p:cNvSpPr>
          <p:nvPr>
            <p:ph type="body" sz="quarter" idx="10"/>
          </p:nvPr>
        </p:nvSpPr>
        <p:spPr/>
        <p:txBody>
          <a:bodyPr/>
          <a:lstStyle/>
          <a:p>
            <a:r>
              <a:rPr lang="en-US" dirty="0"/>
              <a:t>May 05, 2026</a:t>
            </a:r>
          </a:p>
        </p:txBody>
      </p:sp>
      <p:sp>
        <p:nvSpPr>
          <p:cNvPr id="9" name="Title 1">
            <a:extLst>
              <a:ext uri="{FF2B5EF4-FFF2-40B4-BE49-F238E27FC236}">
                <a16:creationId xmlns:a16="http://schemas.microsoft.com/office/drawing/2014/main" id="{B699BC98-FC16-D652-4283-B12E86A37AB5}"/>
              </a:ext>
            </a:extLst>
          </p:cNvPr>
          <p:cNvSpPr txBox="1">
            <a:spLocks/>
          </p:cNvSpPr>
          <p:nvPr/>
        </p:nvSpPr>
        <p:spPr>
          <a:xfrm>
            <a:off x="625549" y="4261382"/>
            <a:ext cx="9258300" cy="2197525"/>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chemeClr val="bg1"/>
                </a:solidFill>
                <a:latin typeface="+mn-lt"/>
              </a:rPr>
              <a:t>Indian Health Service</a:t>
            </a:r>
          </a:p>
          <a:p>
            <a:r>
              <a:rPr lang="en-US" sz="4000" b="1" dirty="0">
                <a:solidFill>
                  <a:schemeClr val="bg1"/>
                </a:solidFill>
                <a:latin typeface="+mn-lt"/>
              </a:rPr>
              <a:t>Tammy King</a:t>
            </a:r>
          </a:p>
          <a:p>
            <a:r>
              <a:rPr lang="en-US" sz="3200" b="1" dirty="0">
                <a:solidFill>
                  <a:schemeClr val="bg1"/>
                </a:solidFill>
                <a:latin typeface="+mn-lt"/>
              </a:rPr>
              <a:t>Agency Lead Negotiator/Urban Coordinator</a:t>
            </a:r>
            <a:r>
              <a:rPr lang="en-US" sz="2800" b="1" dirty="0">
                <a:solidFill>
                  <a:schemeClr val="bg1"/>
                </a:solidFill>
                <a:latin typeface="+mn-lt"/>
              </a:rPr>
              <a:t> </a:t>
            </a:r>
            <a:br>
              <a:rPr lang="en-US" sz="4000" dirty="0">
                <a:solidFill>
                  <a:schemeClr val="bg1"/>
                </a:solidFill>
              </a:rPr>
            </a:br>
            <a:endParaRPr lang="en-US" sz="4000" dirty="0">
              <a:solidFill>
                <a:schemeClr val="bg1"/>
              </a:solidFill>
            </a:endParaRPr>
          </a:p>
        </p:txBody>
      </p:sp>
    </p:spTree>
    <p:extLst>
      <p:ext uri="{BB962C8B-B14F-4D97-AF65-F5344CB8AC3E}">
        <p14:creationId xmlns:p14="http://schemas.microsoft.com/office/powerpoint/2010/main" val="326189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D89F22-FAB2-E325-9FD3-8FD7D90E548F}"/>
              </a:ext>
            </a:extLst>
          </p:cNvPr>
          <p:cNvSpPr>
            <a:spLocks noGrp="1"/>
          </p:cNvSpPr>
          <p:nvPr>
            <p:ph type="title"/>
          </p:nvPr>
        </p:nvSpPr>
        <p:spPr/>
        <p:txBody>
          <a:bodyPr/>
          <a:lstStyle/>
          <a:p>
            <a:r>
              <a:rPr lang="en-US" dirty="0"/>
              <a:t>Contract: F.2.5 Program Reports</a:t>
            </a:r>
          </a:p>
        </p:txBody>
      </p:sp>
      <p:sp>
        <p:nvSpPr>
          <p:cNvPr id="5" name="TextBox 4">
            <a:extLst>
              <a:ext uri="{FF2B5EF4-FFF2-40B4-BE49-F238E27FC236}">
                <a16:creationId xmlns:a16="http://schemas.microsoft.com/office/drawing/2014/main" id="{5F25DA0B-3AA1-A449-FAAC-7FE707640AB1}"/>
              </a:ext>
            </a:extLst>
          </p:cNvPr>
          <p:cNvSpPr txBox="1"/>
          <p:nvPr/>
        </p:nvSpPr>
        <p:spPr>
          <a:xfrm>
            <a:off x="667688" y="1836632"/>
            <a:ext cx="10519053" cy="3539430"/>
          </a:xfrm>
          <a:prstGeom prst="rect">
            <a:avLst/>
          </a:prstGeom>
          <a:noFill/>
        </p:spPr>
        <p:txBody>
          <a:bodyPr wrap="square">
            <a:spAutoFit/>
          </a:bodyPr>
          <a:lstStyle/>
          <a:p>
            <a:pPr lvl="0"/>
            <a:r>
              <a:rPr lang="en-US" sz="2800" b="1" dirty="0"/>
              <a:t>Quarterly Program Report</a:t>
            </a:r>
            <a:endParaRPr lang="en-US" sz="2800" dirty="0"/>
          </a:p>
          <a:p>
            <a:endParaRPr lang="en-US" sz="2800" dirty="0"/>
          </a:p>
          <a:p>
            <a:r>
              <a:rPr lang="en-US" sz="2800" dirty="0"/>
              <a:t>The Contractor shall, consistent with 25 U.S.C. §§ 1655 and 1657, submit quarterly reports demonstrating compliance with the contract, including an </a:t>
            </a:r>
            <a:r>
              <a:rPr lang="en-US" sz="2800" u="sng" dirty="0"/>
              <a:t>explanation of activities conducted </a:t>
            </a:r>
            <a:r>
              <a:rPr lang="en-US" sz="2800" dirty="0"/>
              <a:t>pursuant to the contract, information gathered, an accounting for the amounts and purposes for which Federal funds were expended, and such other information as the Government may request. </a:t>
            </a:r>
          </a:p>
        </p:txBody>
      </p:sp>
    </p:spTree>
    <p:extLst>
      <p:ext uri="{BB962C8B-B14F-4D97-AF65-F5344CB8AC3E}">
        <p14:creationId xmlns:p14="http://schemas.microsoft.com/office/powerpoint/2010/main" val="3203115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A8D21EA-078E-420A-B7ED-E261AFFDC52E}"/>
              </a:ext>
            </a:extLst>
          </p:cNvPr>
          <p:cNvSpPr>
            <a:spLocks noGrp="1"/>
          </p:cNvSpPr>
          <p:nvPr>
            <p:ph type="title"/>
          </p:nvPr>
        </p:nvSpPr>
        <p:spPr>
          <a:xfrm>
            <a:off x="554636" y="435829"/>
            <a:ext cx="9770464" cy="646331"/>
          </a:xfrm>
        </p:spPr>
        <p:txBody>
          <a:bodyPr/>
          <a:lstStyle/>
          <a:p>
            <a:r>
              <a:rPr lang="en-US" sz="4000" b="1" dirty="0"/>
              <a:t>Quarterly Unmet Needs Report</a:t>
            </a:r>
          </a:p>
        </p:txBody>
      </p:sp>
      <p:sp>
        <p:nvSpPr>
          <p:cNvPr id="6" name="TextBox 5">
            <a:extLst>
              <a:ext uri="{FF2B5EF4-FFF2-40B4-BE49-F238E27FC236}">
                <a16:creationId xmlns:a16="http://schemas.microsoft.com/office/drawing/2014/main" id="{787AA2E1-BABF-4E71-9E49-3DA9CFE79CC4}"/>
              </a:ext>
            </a:extLst>
          </p:cNvPr>
          <p:cNvSpPr txBox="1"/>
          <p:nvPr/>
        </p:nvSpPr>
        <p:spPr>
          <a:xfrm>
            <a:off x="554636" y="1517447"/>
            <a:ext cx="11076002" cy="4154984"/>
          </a:xfrm>
          <a:prstGeom prst="rect">
            <a:avLst/>
          </a:prstGeom>
          <a:noFill/>
        </p:spPr>
        <p:txBody>
          <a:bodyPr wrap="square">
            <a:spAutoFit/>
          </a:bodyPr>
          <a:lstStyle/>
          <a:p>
            <a:r>
              <a:rPr lang="en-US" sz="2400" dirty="0"/>
              <a:t>The Contractor shall, consistent with 25 U.S.C. §§ 1653(a), 1655, and 1657(a), </a:t>
            </a:r>
            <a:r>
              <a:rPr lang="en-US" sz="2400" u="sng" dirty="0"/>
              <a:t>submit an unmet needs report quarterly</a:t>
            </a:r>
            <a:r>
              <a:rPr lang="en-US" sz="2400" dirty="0"/>
              <a:t>.  The report includes information gathered by the contractor to: </a:t>
            </a:r>
          </a:p>
          <a:p>
            <a:endParaRPr lang="en-US" sz="2400" dirty="0"/>
          </a:p>
          <a:p>
            <a:pPr marL="514350" indent="-514350">
              <a:buAutoNum type="arabicParenBoth"/>
            </a:pPr>
            <a:r>
              <a:rPr lang="en-US" sz="2400" dirty="0"/>
              <a:t>identify gaps between unmet health needs of Urban Indians and the resources available to meet such needs; and</a:t>
            </a:r>
          </a:p>
          <a:p>
            <a:endParaRPr lang="en-US" sz="2400" dirty="0"/>
          </a:p>
          <a:p>
            <a:r>
              <a:rPr lang="en-US" sz="2400" dirty="0"/>
              <a:t>(2) make recommendations to the Secretary and Federal, State, local, and other resource agencies on methods of improving health services to meet the needs of Urban Indians.  </a:t>
            </a:r>
          </a:p>
          <a:p>
            <a:endParaRPr lang="en-US" sz="2400" i="1" dirty="0"/>
          </a:p>
        </p:txBody>
      </p:sp>
    </p:spTree>
    <p:extLst>
      <p:ext uri="{BB962C8B-B14F-4D97-AF65-F5344CB8AC3E}">
        <p14:creationId xmlns:p14="http://schemas.microsoft.com/office/powerpoint/2010/main" val="2256922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EBBB4-E233-6EF5-D28A-D76AAE55D82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27C0D8C-E728-0867-F24C-3E3B72921AEF}"/>
              </a:ext>
            </a:extLst>
          </p:cNvPr>
          <p:cNvSpPr>
            <a:spLocks noGrp="1"/>
          </p:cNvSpPr>
          <p:nvPr>
            <p:ph type="title"/>
          </p:nvPr>
        </p:nvSpPr>
        <p:spPr>
          <a:xfrm>
            <a:off x="667688" y="435829"/>
            <a:ext cx="9657412" cy="646331"/>
          </a:xfrm>
        </p:spPr>
        <p:txBody>
          <a:bodyPr/>
          <a:lstStyle/>
          <a:p>
            <a:r>
              <a:rPr lang="en-US" sz="4000" b="1" dirty="0"/>
              <a:t>Contract: F.2.2 Audit Reports</a:t>
            </a:r>
          </a:p>
        </p:txBody>
      </p:sp>
      <p:sp>
        <p:nvSpPr>
          <p:cNvPr id="6" name="TextBox 5">
            <a:extLst>
              <a:ext uri="{FF2B5EF4-FFF2-40B4-BE49-F238E27FC236}">
                <a16:creationId xmlns:a16="http://schemas.microsoft.com/office/drawing/2014/main" id="{B7800267-5C36-63DB-8AB8-C1DDB1BF591A}"/>
              </a:ext>
            </a:extLst>
          </p:cNvPr>
          <p:cNvSpPr txBox="1"/>
          <p:nvPr/>
        </p:nvSpPr>
        <p:spPr>
          <a:xfrm>
            <a:off x="667688" y="1517447"/>
            <a:ext cx="10962950" cy="3477875"/>
          </a:xfrm>
          <a:prstGeom prst="rect">
            <a:avLst/>
          </a:prstGeom>
          <a:noFill/>
        </p:spPr>
        <p:txBody>
          <a:bodyPr wrap="square">
            <a:spAutoFit/>
          </a:bodyPr>
          <a:lstStyle/>
          <a:p>
            <a:r>
              <a:rPr lang="en-US" sz="2200" dirty="0"/>
              <a:t>A. The Contractor shall complete and submit an </a:t>
            </a:r>
            <a:r>
              <a:rPr lang="en-US" sz="2200" u="sng" dirty="0"/>
              <a:t>annual audit report </a:t>
            </a:r>
            <a:r>
              <a:rPr lang="en-US" sz="2200" dirty="0"/>
              <a:t>that complies with the requirements of the Single Audit Act of 1984, P.L. 98-502, as amended, and Federal regulations at 45 C.F.R. Part 45, within the earlier of 30 days after receipt of the auditor’s report or nine months after the end of the Contractor’s fiscal year.</a:t>
            </a:r>
          </a:p>
          <a:p>
            <a:r>
              <a:rPr lang="en-US" sz="2200" dirty="0"/>
              <a:t> </a:t>
            </a:r>
          </a:p>
          <a:p>
            <a:r>
              <a:rPr lang="en-US" sz="2200" dirty="0"/>
              <a:t>B. The Contractor shall submit the audit reports to:</a:t>
            </a:r>
          </a:p>
          <a:p>
            <a:pPr lvl="1"/>
            <a:r>
              <a:rPr lang="en-US" sz="2200" dirty="0"/>
              <a:t>Federal Audit Clearinghouse</a:t>
            </a:r>
          </a:p>
          <a:p>
            <a:pPr lvl="1"/>
            <a:r>
              <a:rPr lang="en-US" sz="2200" dirty="0"/>
              <a:t>HHS Office of Inspector General</a:t>
            </a:r>
          </a:p>
          <a:p>
            <a:pPr lvl="1"/>
            <a:r>
              <a:rPr lang="en-US" sz="2200" dirty="0"/>
              <a:t>Division of Acquisition Policy, Indian Health Service</a:t>
            </a:r>
          </a:p>
          <a:p>
            <a:pPr lvl="1"/>
            <a:r>
              <a:rPr lang="en-US" sz="2200" dirty="0"/>
              <a:t>Chief Contracting Officer - Bemidji</a:t>
            </a:r>
          </a:p>
        </p:txBody>
      </p:sp>
    </p:spTree>
    <p:extLst>
      <p:ext uri="{BB962C8B-B14F-4D97-AF65-F5344CB8AC3E}">
        <p14:creationId xmlns:p14="http://schemas.microsoft.com/office/powerpoint/2010/main" val="2683517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9510B-5D0E-44A2-BFF6-501542958D52}"/>
              </a:ext>
            </a:extLst>
          </p:cNvPr>
          <p:cNvSpPr>
            <a:spLocks noGrp="1"/>
          </p:cNvSpPr>
          <p:nvPr>
            <p:ph type="title"/>
          </p:nvPr>
        </p:nvSpPr>
        <p:spPr/>
        <p:txBody>
          <a:bodyPr/>
          <a:lstStyle/>
          <a:p>
            <a:r>
              <a:rPr lang="en-US" dirty="0"/>
              <a:t>Questions</a:t>
            </a:r>
          </a:p>
        </p:txBody>
      </p:sp>
      <p:pic>
        <p:nvPicPr>
          <p:cNvPr id="5" name="Picture 4">
            <a:extLst>
              <a:ext uri="{FF2B5EF4-FFF2-40B4-BE49-F238E27FC236}">
                <a16:creationId xmlns:a16="http://schemas.microsoft.com/office/drawing/2014/main" id="{9107F0AA-B8E9-4843-9E94-9C3C73B0702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696440" y="1268768"/>
            <a:ext cx="4799120" cy="4799120"/>
          </a:xfrm>
          <a:prstGeom prst="rect">
            <a:avLst/>
          </a:prstGeom>
        </p:spPr>
      </p:pic>
    </p:spTree>
    <p:extLst>
      <p:ext uri="{BB962C8B-B14F-4D97-AF65-F5344CB8AC3E}">
        <p14:creationId xmlns:p14="http://schemas.microsoft.com/office/powerpoint/2010/main" val="4176302196"/>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2598F6-7416-4FD1-9E0A-FB8075FB4A5B}"/>
              </a:ext>
            </a:extLst>
          </p:cNvPr>
          <p:cNvSpPr>
            <a:spLocks noGrp="1"/>
          </p:cNvSpPr>
          <p:nvPr>
            <p:ph type="title"/>
          </p:nvPr>
        </p:nvSpPr>
        <p:spPr>
          <a:xfrm>
            <a:off x="3479800" y="435829"/>
            <a:ext cx="6845301" cy="646331"/>
          </a:xfrm>
        </p:spPr>
        <p:txBody>
          <a:bodyPr/>
          <a:lstStyle/>
          <a:p>
            <a:r>
              <a:rPr lang="en-US" sz="4000" b="1" dirty="0"/>
              <a:t>Overview</a:t>
            </a:r>
          </a:p>
        </p:txBody>
      </p:sp>
      <p:sp>
        <p:nvSpPr>
          <p:cNvPr id="4" name="TextBox 3">
            <a:extLst>
              <a:ext uri="{FF2B5EF4-FFF2-40B4-BE49-F238E27FC236}">
                <a16:creationId xmlns:a16="http://schemas.microsoft.com/office/drawing/2014/main" id="{7F8A3CF5-2CDD-4FAD-AA93-982E876DBFD2}"/>
              </a:ext>
            </a:extLst>
          </p:cNvPr>
          <p:cNvSpPr txBox="1"/>
          <p:nvPr/>
        </p:nvSpPr>
        <p:spPr>
          <a:xfrm>
            <a:off x="3479800" y="1863484"/>
            <a:ext cx="7883371" cy="1791260"/>
          </a:xfrm>
          <a:prstGeom prst="rect">
            <a:avLst/>
          </a:prstGeom>
          <a:noFill/>
        </p:spPr>
        <p:txBody>
          <a:bodyPr wrap="square" rtlCol="0">
            <a:spAutoFit/>
          </a:bodyPr>
          <a:lstStyle/>
          <a:p>
            <a:pPr>
              <a:lnSpc>
                <a:spcPct val="110000"/>
              </a:lnSpc>
              <a:buFont typeface="Arial" panose="020B0604020202020204" pitchFamily="34" charset="0"/>
              <a:buChar char="•"/>
            </a:pPr>
            <a:r>
              <a:rPr lang="en-US" sz="2800" dirty="0"/>
              <a:t>What reporting is required</a:t>
            </a:r>
          </a:p>
          <a:p>
            <a:pPr>
              <a:lnSpc>
                <a:spcPct val="110000"/>
              </a:lnSpc>
              <a:buFont typeface="Arial" panose="020B0604020202020204" pitchFamily="34" charset="0"/>
              <a:buChar char="•"/>
            </a:pPr>
            <a:r>
              <a:rPr lang="en-US" sz="2800" dirty="0"/>
              <a:t>When are the reports due</a:t>
            </a:r>
          </a:p>
          <a:p>
            <a:pPr>
              <a:lnSpc>
                <a:spcPct val="110000"/>
              </a:lnSpc>
              <a:buFont typeface="Arial" panose="020B0604020202020204" pitchFamily="34" charset="0"/>
              <a:buChar char="•"/>
            </a:pPr>
            <a:r>
              <a:rPr lang="en-US" sz="2800" dirty="0"/>
              <a:t>How does this match up to the contract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833112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3BC026-FC11-4BC5-98EA-F0B5D44186B8}"/>
              </a:ext>
            </a:extLst>
          </p:cNvPr>
          <p:cNvSpPr>
            <a:spLocks noGrp="1"/>
          </p:cNvSpPr>
          <p:nvPr>
            <p:ph type="title"/>
          </p:nvPr>
        </p:nvSpPr>
        <p:spPr>
          <a:xfrm>
            <a:off x="667688" y="435829"/>
            <a:ext cx="9657412" cy="646331"/>
          </a:xfrm>
        </p:spPr>
        <p:txBody>
          <a:bodyPr/>
          <a:lstStyle/>
          <a:p>
            <a:r>
              <a:rPr lang="en-US" sz="4000" b="1" dirty="0"/>
              <a:t>Reporting Requirements</a:t>
            </a:r>
          </a:p>
        </p:txBody>
      </p:sp>
      <p:pic>
        <p:nvPicPr>
          <p:cNvPr id="2" name="Content Placeholder 4">
            <a:extLst>
              <a:ext uri="{FF2B5EF4-FFF2-40B4-BE49-F238E27FC236}">
                <a16:creationId xmlns:a16="http://schemas.microsoft.com/office/drawing/2014/main" id="{D1334920-DD49-F250-5EA7-63A370103280}"/>
              </a:ext>
            </a:extLst>
          </p:cNvPr>
          <p:cNvPicPr>
            <a:picLocks noChangeAspect="1"/>
          </p:cNvPicPr>
          <p:nvPr/>
        </p:nvPicPr>
        <p:blipFill>
          <a:blip r:embed="rId2"/>
          <a:stretch>
            <a:fillRect/>
          </a:stretch>
        </p:blipFill>
        <p:spPr>
          <a:xfrm>
            <a:off x="3132943" y="1109378"/>
            <a:ext cx="5516381" cy="5177557"/>
          </a:xfrm>
          <a:prstGeom prst="rect">
            <a:avLst/>
          </a:prstGeom>
        </p:spPr>
      </p:pic>
    </p:spTree>
    <p:extLst>
      <p:ext uri="{BB962C8B-B14F-4D97-AF65-F5344CB8AC3E}">
        <p14:creationId xmlns:p14="http://schemas.microsoft.com/office/powerpoint/2010/main" val="363337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3A27C1-4E0A-99EA-96DF-62268A522CFA}"/>
              </a:ext>
            </a:extLst>
          </p:cNvPr>
          <p:cNvSpPr>
            <a:spLocks noGrp="1"/>
          </p:cNvSpPr>
          <p:nvPr>
            <p:ph type="title"/>
          </p:nvPr>
        </p:nvSpPr>
        <p:spPr/>
        <p:txBody>
          <a:bodyPr/>
          <a:lstStyle/>
          <a:p>
            <a:r>
              <a:rPr lang="en-US" dirty="0"/>
              <a:t>Public Voucher SF 1034</a:t>
            </a:r>
          </a:p>
        </p:txBody>
      </p:sp>
      <p:pic>
        <p:nvPicPr>
          <p:cNvPr id="4" name="Picture 3">
            <a:extLst>
              <a:ext uri="{FF2B5EF4-FFF2-40B4-BE49-F238E27FC236}">
                <a16:creationId xmlns:a16="http://schemas.microsoft.com/office/drawing/2014/main" id="{55FFDF90-829B-0B94-2A10-FDF685B852BD}"/>
              </a:ext>
            </a:extLst>
          </p:cNvPr>
          <p:cNvPicPr>
            <a:picLocks noChangeAspect="1"/>
          </p:cNvPicPr>
          <p:nvPr/>
        </p:nvPicPr>
        <p:blipFill>
          <a:blip r:embed="rId2"/>
          <a:stretch>
            <a:fillRect/>
          </a:stretch>
        </p:blipFill>
        <p:spPr>
          <a:xfrm>
            <a:off x="1992755" y="1147763"/>
            <a:ext cx="7277100" cy="5029200"/>
          </a:xfrm>
          <a:prstGeom prst="rect">
            <a:avLst/>
          </a:prstGeom>
        </p:spPr>
      </p:pic>
    </p:spTree>
    <p:extLst>
      <p:ext uri="{BB962C8B-B14F-4D97-AF65-F5344CB8AC3E}">
        <p14:creationId xmlns:p14="http://schemas.microsoft.com/office/powerpoint/2010/main" val="805504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4B51663-C762-C4E5-453E-2E4920EB94BC}"/>
              </a:ext>
            </a:extLst>
          </p:cNvPr>
          <p:cNvSpPr>
            <a:spLocks noGrp="1"/>
          </p:cNvSpPr>
          <p:nvPr>
            <p:ph type="title"/>
          </p:nvPr>
        </p:nvSpPr>
        <p:spPr>
          <a:xfrm>
            <a:off x="667688" y="435829"/>
            <a:ext cx="9657412" cy="646331"/>
          </a:xfrm>
        </p:spPr>
        <p:txBody>
          <a:bodyPr/>
          <a:lstStyle/>
          <a:p>
            <a:r>
              <a:rPr lang="en-US" sz="4000" b="1" dirty="0"/>
              <a:t>Contract: F.2. Reporting Requirements</a:t>
            </a:r>
          </a:p>
        </p:txBody>
      </p:sp>
      <p:sp>
        <p:nvSpPr>
          <p:cNvPr id="4" name="TextBox 3">
            <a:extLst>
              <a:ext uri="{FF2B5EF4-FFF2-40B4-BE49-F238E27FC236}">
                <a16:creationId xmlns:a16="http://schemas.microsoft.com/office/drawing/2014/main" id="{E1F4FE5F-02A1-477F-B85E-7C03A633A1A0}"/>
              </a:ext>
            </a:extLst>
          </p:cNvPr>
          <p:cNvSpPr txBox="1"/>
          <p:nvPr/>
        </p:nvSpPr>
        <p:spPr>
          <a:xfrm>
            <a:off x="667688" y="1897856"/>
            <a:ext cx="10867820" cy="4524315"/>
          </a:xfrm>
          <a:prstGeom prst="rect">
            <a:avLst/>
          </a:prstGeom>
          <a:noFill/>
        </p:spPr>
        <p:txBody>
          <a:bodyPr wrap="square" rtlCol="0">
            <a:spAutoFit/>
          </a:bodyPr>
          <a:lstStyle/>
          <a:p>
            <a:r>
              <a:rPr lang="en-US" sz="2400" b="1" dirty="0"/>
              <a:t>F.2 	REPORTING REQUIREMENTS</a:t>
            </a:r>
          </a:p>
          <a:p>
            <a:endParaRPr lang="en-US" sz="2400" dirty="0"/>
          </a:p>
          <a:p>
            <a:r>
              <a:rPr lang="en-US" sz="2400" dirty="0"/>
              <a:t>The Contractor shall submit to the Contracting Officer the following reports.</a:t>
            </a:r>
          </a:p>
          <a:p>
            <a:r>
              <a:rPr lang="en-US" sz="2400" dirty="0"/>
              <a:t> </a:t>
            </a:r>
          </a:p>
          <a:p>
            <a:r>
              <a:rPr lang="en-US" sz="2400" b="1" dirty="0"/>
              <a:t>F.2.1	Financial Reports</a:t>
            </a:r>
          </a:p>
          <a:p>
            <a:r>
              <a:rPr lang="en-US" sz="2400" dirty="0"/>
              <a:t> </a:t>
            </a:r>
          </a:p>
          <a:p>
            <a:r>
              <a:rPr lang="en-US" sz="2400" dirty="0"/>
              <a:t>	A.	The Contractor shall complete and submit </a:t>
            </a:r>
            <a:r>
              <a:rPr lang="en-US" sz="2400" u="sng" dirty="0"/>
              <a:t>monthly financial reports, including vouchers (Government Standard Form (SF) 1034</a:t>
            </a:r>
            <a:r>
              <a:rPr lang="en-US" sz="2400" dirty="0"/>
              <a:t>, “Public Voucher for Purchase and Services Other Than Personal,” and SF 1035, “Continuation Sheet, Public Voucher for Purchase and Services Other Than Personal”), </a:t>
            </a:r>
            <a:r>
              <a:rPr lang="en-US" sz="2400" u="sng" dirty="0"/>
              <a:t>by the 15th of each month</a:t>
            </a:r>
            <a:r>
              <a:rPr lang="en-US" sz="2400" dirty="0"/>
              <a:t>, beginning with the first full calendar month following the effective date on the contract.</a:t>
            </a:r>
          </a:p>
        </p:txBody>
      </p:sp>
    </p:spTree>
    <p:extLst>
      <p:ext uri="{BB962C8B-B14F-4D97-AF65-F5344CB8AC3E}">
        <p14:creationId xmlns:p14="http://schemas.microsoft.com/office/powerpoint/2010/main" val="3849633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E1B2F1-C735-41DD-81EE-A00A1484C418}"/>
              </a:ext>
            </a:extLst>
          </p:cNvPr>
          <p:cNvSpPr>
            <a:spLocks noGrp="1"/>
          </p:cNvSpPr>
          <p:nvPr>
            <p:ph type="title"/>
          </p:nvPr>
        </p:nvSpPr>
        <p:spPr>
          <a:xfrm>
            <a:off x="3479800" y="435829"/>
            <a:ext cx="8032646" cy="1200329"/>
          </a:xfrm>
        </p:spPr>
        <p:txBody>
          <a:bodyPr/>
          <a:lstStyle/>
          <a:p>
            <a:r>
              <a:rPr lang="en-US" sz="4000" b="1" dirty="0"/>
              <a:t>Reporting Requirements Continued</a:t>
            </a:r>
          </a:p>
        </p:txBody>
      </p:sp>
      <p:sp>
        <p:nvSpPr>
          <p:cNvPr id="4" name="TextBox 3">
            <a:extLst>
              <a:ext uri="{FF2B5EF4-FFF2-40B4-BE49-F238E27FC236}">
                <a16:creationId xmlns:a16="http://schemas.microsoft.com/office/drawing/2014/main" id="{F7D7A732-AE1E-43B7-8428-8AE24F892A09}"/>
              </a:ext>
            </a:extLst>
          </p:cNvPr>
          <p:cNvSpPr txBox="1"/>
          <p:nvPr/>
        </p:nvSpPr>
        <p:spPr>
          <a:xfrm>
            <a:off x="3479800" y="1279404"/>
            <a:ext cx="8362430" cy="5447645"/>
          </a:xfrm>
          <a:prstGeom prst="rect">
            <a:avLst/>
          </a:prstGeom>
          <a:noFill/>
        </p:spPr>
        <p:txBody>
          <a:bodyPr wrap="square" rtlCol="0">
            <a:spAutoFit/>
          </a:bodyPr>
          <a:lstStyle/>
          <a:p>
            <a:r>
              <a:rPr lang="en-US" sz="2200" dirty="0"/>
              <a:t>B. A monthly summary statement of program income/revenues and expenditures that relate to the contract should be included with the SF1034</a:t>
            </a:r>
          </a:p>
          <a:p>
            <a:r>
              <a:rPr lang="en-US" sz="2200" dirty="0"/>
              <a:t>C. The Contractor shall maintain records of the receipt and disposition of </a:t>
            </a:r>
            <a:r>
              <a:rPr lang="en-US" sz="2200" u="sng" dirty="0"/>
              <a:t>program income</a:t>
            </a:r>
            <a:r>
              <a:rPr lang="en-US" sz="2200" dirty="0"/>
              <a:t> in the same manner as that required for the contract funds that gave rise to program income, showing the source of the income, the purposes for which it was expended, and any other information required by the Contracting Officer. </a:t>
            </a:r>
          </a:p>
          <a:p>
            <a:r>
              <a:rPr lang="en-US" sz="2200" dirty="0"/>
              <a:t>D. Final Payment…</a:t>
            </a:r>
          </a:p>
          <a:p>
            <a:r>
              <a:rPr lang="en-US" sz="2200" dirty="0"/>
              <a:t>E. Invoices shall be accompanied by a comprehensive narrative of the facets of the program’s progress. Quarterly invoices and narratives shall by submitted to the contract specialist. Program income reports, revenues from patients, shall by included with the quarterly invoice. The contractor’s quarterly narrative report shall be submitted by </a:t>
            </a:r>
            <a:r>
              <a:rPr lang="en-US" sz="2200" dirty="0">
                <a:highlight>
                  <a:srgbClr val="FFFF00"/>
                </a:highlight>
              </a:rPr>
              <a:t>the 15</a:t>
            </a:r>
            <a:r>
              <a:rPr lang="en-US" sz="2200" baseline="30000" dirty="0">
                <a:highlight>
                  <a:srgbClr val="FFFF00"/>
                </a:highlight>
              </a:rPr>
              <a:t>th</a:t>
            </a:r>
            <a:r>
              <a:rPr lang="en-US" sz="2200" dirty="0">
                <a:highlight>
                  <a:srgbClr val="FFFF00"/>
                </a:highlight>
              </a:rPr>
              <a:t> day following each quarter:</a:t>
            </a:r>
          </a:p>
          <a:p>
            <a:endParaRPr lang="en-US" dirty="0"/>
          </a:p>
        </p:txBody>
      </p:sp>
    </p:spTree>
    <p:extLst>
      <p:ext uri="{BB962C8B-B14F-4D97-AF65-F5344CB8AC3E}">
        <p14:creationId xmlns:p14="http://schemas.microsoft.com/office/powerpoint/2010/main" val="2325846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C929801-D116-620D-0F01-A0EC8D366C00}"/>
              </a:ext>
            </a:extLst>
          </p:cNvPr>
          <p:cNvSpPr>
            <a:spLocks noGrp="1"/>
          </p:cNvSpPr>
          <p:nvPr>
            <p:ph type="title"/>
          </p:nvPr>
        </p:nvSpPr>
        <p:spPr>
          <a:xfrm>
            <a:off x="667688" y="444706"/>
            <a:ext cx="9657412" cy="646331"/>
          </a:xfrm>
        </p:spPr>
        <p:txBody>
          <a:bodyPr/>
          <a:lstStyle/>
          <a:p>
            <a:r>
              <a:rPr lang="en-US" sz="4000" b="1" dirty="0"/>
              <a:t>Quarterly Report Requirements</a:t>
            </a:r>
          </a:p>
        </p:txBody>
      </p:sp>
      <p:sp>
        <p:nvSpPr>
          <p:cNvPr id="2" name="TextBox 1">
            <a:extLst>
              <a:ext uri="{FF2B5EF4-FFF2-40B4-BE49-F238E27FC236}">
                <a16:creationId xmlns:a16="http://schemas.microsoft.com/office/drawing/2014/main" id="{13B95211-305B-45BB-8D6E-2B57A4E1C750}"/>
              </a:ext>
            </a:extLst>
          </p:cNvPr>
          <p:cNvSpPr txBox="1"/>
          <p:nvPr/>
        </p:nvSpPr>
        <p:spPr>
          <a:xfrm>
            <a:off x="861664" y="1755922"/>
            <a:ext cx="9657412" cy="4154984"/>
          </a:xfrm>
          <a:prstGeom prst="rect">
            <a:avLst/>
          </a:prstGeom>
          <a:noFill/>
        </p:spPr>
        <p:txBody>
          <a:bodyPr wrap="square" rtlCol="0">
            <a:spAutoFit/>
          </a:bodyPr>
          <a:lstStyle/>
          <a:p>
            <a:r>
              <a:rPr lang="en-US" dirty="0"/>
              <a:t>1</a:t>
            </a:r>
            <a:r>
              <a:rPr lang="en-US" sz="2200" dirty="0"/>
              <a:t>. Identification of gaps between the unmet health needs of urban Indians and the resources</a:t>
            </a:r>
          </a:p>
          <a:p>
            <a:r>
              <a:rPr lang="en-US" sz="2200" dirty="0"/>
              <a:t>available to meet such needs; and</a:t>
            </a:r>
          </a:p>
          <a:p>
            <a:endParaRPr lang="en-US" sz="2200" dirty="0"/>
          </a:p>
          <a:p>
            <a:r>
              <a:rPr lang="en-US" sz="2200" dirty="0"/>
              <a:t>2 Recommendations made to the Secretary and Federal, State, local, and other resources</a:t>
            </a:r>
          </a:p>
          <a:p>
            <a:r>
              <a:rPr lang="en-US" sz="2200" dirty="0"/>
              <a:t>agencies on methods of improving health service programs to meet the needs of urban</a:t>
            </a:r>
          </a:p>
          <a:p>
            <a:r>
              <a:rPr lang="en-US" sz="2200" dirty="0"/>
              <a:t>Indians.</a:t>
            </a:r>
          </a:p>
          <a:p>
            <a:r>
              <a:rPr lang="en-US" sz="2200" dirty="0"/>
              <a:t> </a:t>
            </a:r>
          </a:p>
          <a:p>
            <a:r>
              <a:rPr lang="en-US" sz="2200" dirty="0"/>
              <a:t>3. Detailed information on activities conducted by the Contractor, including copies</a:t>
            </a:r>
          </a:p>
          <a:p>
            <a:r>
              <a:rPr lang="en-US" sz="2200" dirty="0"/>
              <a:t>of board minutes.</a:t>
            </a:r>
          </a:p>
        </p:txBody>
      </p:sp>
    </p:spTree>
    <p:extLst>
      <p:ext uri="{BB962C8B-B14F-4D97-AF65-F5344CB8AC3E}">
        <p14:creationId xmlns:p14="http://schemas.microsoft.com/office/powerpoint/2010/main" val="45442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Effect transition="in" filter="fade">
                                      <p:cBhvr>
                                        <p:cTn id="56" dur="1000"/>
                                        <p:tgtEl>
                                          <p:spTgt spid="2">
                                            <p:txEl>
                                              <p:pRg st="8" end="8"/>
                                            </p:txEl>
                                          </p:spTgt>
                                        </p:tgtEl>
                                      </p:cBhvr>
                                    </p:animEffect>
                                    <p:anim calcmode="lin" valueType="num">
                                      <p:cBhvr>
                                        <p:cTn id="57"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1DB01-6570-456F-9294-BEE84AA0CA47}"/>
              </a:ext>
            </a:extLst>
          </p:cNvPr>
          <p:cNvSpPr>
            <a:spLocks noGrp="1"/>
          </p:cNvSpPr>
          <p:nvPr>
            <p:ph type="title"/>
          </p:nvPr>
        </p:nvSpPr>
        <p:spPr>
          <a:xfrm>
            <a:off x="667688" y="435829"/>
            <a:ext cx="9657412" cy="646331"/>
          </a:xfrm>
        </p:spPr>
        <p:txBody>
          <a:bodyPr/>
          <a:lstStyle/>
          <a:p>
            <a:r>
              <a:rPr lang="en-US" sz="4000" b="1" dirty="0"/>
              <a:t>Contract: F.2.3 Expenditure of Funds</a:t>
            </a:r>
          </a:p>
        </p:txBody>
      </p:sp>
      <p:sp>
        <p:nvSpPr>
          <p:cNvPr id="4" name="Rectangle 3">
            <a:extLst>
              <a:ext uri="{FF2B5EF4-FFF2-40B4-BE49-F238E27FC236}">
                <a16:creationId xmlns:a16="http://schemas.microsoft.com/office/drawing/2014/main" id="{4FBEC632-8B05-4CFC-BDAA-32CF07891EEC}"/>
              </a:ext>
            </a:extLst>
          </p:cNvPr>
          <p:cNvSpPr/>
          <p:nvPr/>
        </p:nvSpPr>
        <p:spPr>
          <a:xfrm>
            <a:off x="667688" y="1578739"/>
            <a:ext cx="10856624" cy="4154984"/>
          </a:xfrm>
          <a:prstGeom prst="rect">
            <a:avLst/>
          </a:prstGeom>
        </p:spPr>
        <p:txBody>
          <a:bodyPr wrap="square">
            <a:spAutoFit/>
          </a:bodyPr>
          <a:lstStyle/>
          <a:p>
            <a:pPr marL="457200" indent="-457200">
              <a:buAutoNum type="alphaUcPeriod"/>
            </a:pPr>
            <a:r>
              <a:rPr lang="en-US" sz="2400" dirty="0"/>
              <a:t>The contractor shall submit a quarterly report on the amounts and purposes for which funding under the contract is expended, including: </a:t>
            </a:r>
          </a:p>
          <a:p>
            <a:endParaRPr lang="en-US" sz="2400" dirty="0"/>
          </a:p>
          <a:p>
            <a:pPr lvl="1"/>
            <a:r>
              <a:rPr lang="en-US" sz="2400" dirty="0"/>
              <a:t>1.	The number of eligible Urban Indians to whom services were provided; and</a:t>
            </a:r>
          </a:p>
          <a:p>
            <a:pPr marL="914400" lvl="1" indent="-457200">
              <a:buAutoNum type="arabicPeriod" startAt="2"/>
            </a:pPr>
            <a:r>
              <a:rPr lang="en-US" sz="2400" dirty="0"/>
              <a:t>The number and type of services provided to those eligible Urban Indians.</a:t>
            </a:r>
          </a:p>
          <a:p>
            <a:pPr lvl="1"/>
            <a:endParaRPr lang="en-US" sz="2400" dirty="0"/>
          </a:p>
          <a:p>
            <a:r>
              <a:rPr lang="en-US" sz="2400" dirty="0"/>
              <a:t>B. In determining whether to include a particular individual on the report, the Contractor may consider documents including but not limited to: </a:t>
            </a:r>
          </a:p>
          <a:p>
            <a:r>
              <a:rPr lang="en-US" sz="2400" dirty="0"/>
              <a:t>Certificate of Degree of Indian Blood (CDIB); Bureau of Indian Affairs Form 4432; Tribal membership card; Tribal correspondence; official birth certificate(s) that establish first or second degree descendancy.</a:t>
            </a:r>
          </a:p>
        </p:txBody>
      </p:sp>
    </p:spTree>
    <p:extLst>
      <p:ext uri="{BB962C8B-B14F-4D97-AF65-F5344CB8AC3E}">
        <p14:creationId xmlns:p14="http://schemas.microsoft.com/office/powerpoint/2010/main" val="1621457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EBEAFC-AEDF-47ED-BCB0-EBF337014E7E}"/>
              </a:ext>
            </a:extLst>
          </p:cNvPr>
          <p:cNvSpPr>
            <a:spLocks noGrp="1"/>
          </p:cNvSpPr>
          <p:nvPr>
            <p:ph type="title"/>
          </p:nvPr>
        </p:nvSpPr>
        <p:spPr/>
        <p:txBody>
          <a:bodyPr/>
          <a:lstStyle/>
          <a:p>
            <a:r>
              <a:rPr lang="en-US" dirty="0"/>
              <a:t>Contract: F.2.4 Personal Property</a:t>
            </a:r>
          </a:p>
        </p:txBody>
      </p:sp>
      <p:sp>
        <p:nvSpPr>
          <p:cNvPr id="5" name="TextBox 4">
            <a:extLst>
              <a:ext uri="{FF2B5EF4-FFF2-40B4-BE49-F238E27FC236}">
                <a16:creationId xmlns:a16="http://schemas.microsoft.com/office/drawing/2014/main" id="{7EF1B1F3-E5B6-B035-68CF-551283ED5F65}"/>
              </a:ext>
            </a:extLst>
          </p:cNvPr>
          <p:cNvSpPr txBox="1"/>
          <p:nvPr/>
        </p:nvSpPr>
        <p:spPr>
          <a:xfrm>
            <a:off x="509666" y="1811514"/>
            <a:ext cx="8634334" cy="3908762"/>
          </a:xfrm>
          <a:prstGeom prst="rect">
            <a:avLst/>
          </a:prstGeom>
          <a:noFill/>
        </p:spPr>
        <p:txBody>
          <a:bodyPr wrap="square">
            <a:spAutoFit/>
          </a:bodyPr>
          <a:lstStyle/>
          <a:p>
            <a:r>
              <a:rPr lang="en-US" sz="28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t>Government-owned contractor-held property is defined as property that is required for the performance of work and acquired or provided by the contractor while under contract to the IHS.  Alternately, the property may be government furnished equipment; property is acquired by the IHS and subsequently made available for use by the contractor.</a:t>
            </a:r>
          </a:p>
          <a:p>
            <a:endParaRPr lang="en-US" sz="2400" dirty="0"/>
          </a:p>
          <a:p>
            <a:r>
              <a:rPr lang="en-US" sz="2400" u="sng" dirty="0"/>
              <a:t>Inventory report required at the end of each contract year</a:t>
            </a:r>
            <a:r>
              <a:rPr lang="en-US" sz="2400" dirty="0"/>
              <a:t>.  See Part I, Section G.4.D</a:t>
            </a:r>
          </a:p>
          <a:p>
            <a:endParaRPr lang="en-US" sz="2800" dirty="0"/>
          </a:p>
        </p:txBody>
      </p:sp>
    </p:spTree>
    <p:extLst>
      <p:ext uri="{BB962C8B-B14F-4D97-AF65-F5344CB8AC3E}">
        <p14:creationId xmlns:p14="http://schemas.microsoft.com/office/powerpoint/2010/main" val="718515226"/>
      </p:ext>
    </p:extLst>
  </p:cSld>
  <p:clrMapOvr>
    <a:masterClrMapping/>
  </p:clrMapOvr>
</p:sld>
</file>

<file path=ppt/theme/theme1.xml><?xml version="1.0" encoding="utf-8"?>
<a:theme xmlns:a="http://schemas.openxmlformats.org/drawingml/2006/main" name="IHS v2">
  <a:themeElements>
    <a:clrScheme name="IHS v2">
      <a:dk1>
        <a:srgbClr val="000000"/>
      </a:dk1>
      <a:lt1>
        <a:sysClr val="window" lastClr="FFFFFF"/>
      </a:lt1>
      <a:dk2>
        <a:srgbClr val="3B5529"/>
      </a:dk2>
      <a:lt2>
        <a:srgbClr val="CDDEEE"/>
      </a:lt2>
      <a:accent1>
        <a:srgbClr val="0F4C76"/>
      </a:accent1>
      <a:accent2>
        <a:srgbClr val="A1AE72"/>
      </a:accent2>
      <a:accent3>
        <a:srgbClr val="713E28"/>
      </a:accent3>
      <a:accent4>
        <a:srgbClr val="D4C566"/>
      </a:accent4>
      <a:accent5>
        <a:srgbClr val="D3A445"/>
      </a:accent5>
      <a:accent6>
        <a:srgbClr val="3B5529"/>
      </a:accent6>
      <a:hlink>
        <a:srgbClr val="0070C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HS v2" id="{77346667-6128-4F32-9973-036F49212C19}" vid="{BE8F743D-F692-429F-95FF-0E8373C9F9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bc21fa3-ccbb-4a9d-997e-63ad3efcd67d">
      <Terms xmlns="http://schemas.microsoft.com/office/infopath/2007/PartnerControls"/>
    </lcf76f155ced4ddcb4097134ff3c332f>
    <TaxCatchAll xmlns="b98e110e-c8b0-4e38-b6c6-c2289704d4a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206C046F7035E41A8A84A82CB334762" ma:contentTypeVersion="17" ma:contentTypeDescription="Create a new document." ma:contentTypeScope="" ma:versionID="6fa468fb6906dc44cbe3e2266ff52840">
  <xsd:schema xmlns:xsd="http://www.w3.org/2001/XMLSchema" xmlns:xs="http://www.w3.org/2001/XMLSchema" xmlns:p="http://schemas.microsoft.com/office/2006/metadata/properties" xmlns:ns2="5bc21fa3-ccbb-4a9d-997e-63ad3efcd67d" xmlns:ns3="b98e110e-c8b0-4e38-b6c6-c2289704d4a8" targetNamespace="http://schemas.microsoft.com/office/2006/metadata/properties" ma:root="true" ma:fieldsID="c9b702927d01d688312f4a9ae522c112" ns2:_="" ns3:_="">
    <xsd:import namespace="5bc21fa3-ccbb-4a9d-997e-63ad3efcd67d"/>
    <xsd:import namespace="b98e110e-c8b0-4e38-b6c6-c2289704d4a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21fa3-ccbb-4a9d-997e-63ad3efcd6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e6e16c1e-28d8-4414-9b47-254ba86d2249"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8e110e-c8b0-4e38-b6c6-c2289704d4a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46bfae41-7b12-4fdb-bb12-40f7a39a708b}" ma:internalName="TaxCatchAll" ma:showField="CatchAllData" ma:web="b98e110e-c8b0-4e38-b6c6-c2289704d4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42BA395-7330-4826-ACC0-C500A001C101}">
  <ds:schemaRefs>
    <ds:schemaRef ds:uri="b98e110e-c8b0-4e38-b6c6-c2289704d4a8"/>
    <ds:schemaRef ds:uri="http://purl.org/dc/dcmitype/"/>
    <ds:schemaRef ds:uri="http://purl.org/dc/elements/1.1/"/>
    <ds:schemaRef ds:uri="http://www.w3.org/XML/1998/namespac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5bc21fa3-ccbb-4a9d-997e-63ad3efcd67d"/>
    <ds:schemaRef ds:uri="http://schemas.microsoft.com/office/2006/metadata/properties"/>
  </ds:schemaRefs>
</ds:datastoreItem>
</file>

<file path=customXml/itemProps2.xml><?xml version="1.0" encoding="utf-8"?>
<ds:datastoreItem xmlns:ds="http://schemas.openxmlformats.org/officeDocument/2006/customXml" ds:itemID="{B5B183A5-72A5-49F4-9FE5-FCF719B03244}">
  <ds:schemaRefs>
    <ds:schemaRef ds:uri="5bc21fa3-ccbb-4a9d-997e-63ad3efcd67d"/>
    <ds:schemaRef ds:uri="b98e110e-c8b0-4e38-b6c6-c2289704d4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553B0F5-D91F-4D8F-9875-3714628565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IHS v2</Template>
  <TotalTime>1386</TotalTime>
  <Words>964</Words>
  <Application>Microsoft Office PowerPoint</Application>
  <PresentationFormat>Widescreen</PresentationFormat>
  <Paragraphs>67</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IHS v2</vt:lpstr>
      <vt:lpstr>t Urban Reports</vt:lpstr>
      <vt:lpstr>Overview</vt:lpstr>
      <vt:lpstr>Reporting Requirements</vt:lpstr>
      <vt:lpstr>Public Voucher SF 1034</vt:lpstr>
      <vt:lpstr>Contract: F.2. Reporting Requirements</vt:lpstr>
      <vt:lpstr>Reporting Requirements Continued</vt:lpstr>
      <vt:lpstr>Quarterly Report Requirements</vt:lpstr>
      <vt:lpstr>Contract: F.2.3 Expenditure of Funds</vt:lpstr>
      <vt:lpstr>Contract: F.2.4 Personal Property</vt:lpstr>
      <vt:lpstr>Contract: F.2.5 Program Reports</vt:lpstr>
      <vt:lpstr>Quarterly Unmet Needs Report</vt:lpstr>
      <vt:lpstr>Contract: F.2.2 Audit Reports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Marissa McDonald</dc:creator>
  <cp:lastModifiedBy>ALN</cp:lastModifiedBy>
  <cp:revision>41</cp:revision>
  <dcterms:created xsi:type="dcterms:W3CDTF">2023-10-24T03:51:06Z</dcterms:created>
  <dcterms:modified xsi:type="dcterms:W3CDTF">2026-05-04T22:07:17Z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0x0101008206C046F7035E41A8A84A82CB334762</vt:lpwstr>
  </property>
  <property fmtid="{D5CDD505-2E9C-101B-9397-08002B2CF9AE}" pid="3" name="MediaServiceImageTags">
    <vt:lpwstr/>
  </property>
</Properties>
</file>