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7" r:id="rId4"/>
  </p:sldMasterIdLst>
  <p:notesMasterIdLst>
    <p:notesMasterId r:id="rId13"/>
  </p:notesMasterIdLst>
  <p:handoutMasterIdLst>
    <p:handoutMasterId r:id="rId14"/>
  </p:handoutMasterIdLst>
  <p:sldIdLst>
    <p:sldId id="2147309867" r:id="rId5"/>
    <p:sldId id="2147309887" r:id="rId6"/>
    <p:sldId id="2147309884" r:id="rId7"/>
    <p:sldId id="2147309893" r:id="rId8"/>
    <p:sldId id="2147309852" r:id="rId9"/>
    <p:sldId id="2147309886" r:id="rId10"/>
    <p:sldId id="2147309853" r:id="rId11"/>
    <p:sldId id="21473098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83B4793F-7475-48F2-9AD4-13DB51B986FF}">
          <p14:sldIdLst/>
        </p14:section>
        <p14:section name="Slide Comparisons" id="{EE69305C-974A-43C3-808C-C3106114C6C0}">
          <p14:sldIdLst/>
        </p14:section>
        <p14:section name="Colors" id="{088FD8D8-024A-4B92-BC5F-AAB477DEA797}">
          <p14:sldIdLst/>
        </p14:section>
        <p14:section name="Fonts" id="{87D55054-C174-45AE-8A82-4DCC961CC627}">
          <p14:sldIdLst/>
        </p14:section>
        <p14:section name="Icons" id="{1CD3414E-01F1-4CEC-961E-98B2C874CA28}">
          <p14:sldIdLst/>
        </p14:section>
        <p14:section name="New Masters" id="{F4F79630-DBBD-4785-89A5-73B212917D2E}">
          <p14:sldIdLst>
            <p14:sldId id="2147309867"/>
            <p14:sldId id="2147309887"/>
            <p14:sldId id="2147309884"/>
            <p14:sldId id="2147309893"/>
            <p14:sldId id="2147309852"/>
            <p14:sldId id="2147309886"/>
            <p14:sldId id="2147309853"/>
            <p14:sldId id="214730988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E99F8B-A282-83A1-4185-65D78C0688B8}" name="Sarah Oakes" initials="SO" userId="S::soakes@totemconsultingdc.com::6b2dfbe2-1f65-4e70-a97f-983265a44e8d" providerId="AD"/>
  <p188:author id="{9D83078C-B5DA-D1BD-2D0A-69D64DF91BE6}" name="Danielle Foster" initials="DF" userId="S::DFoster@totemconsultingdc.com::8cf65633-5fc8-4078-aa89-fca4fa9b4f0c" providerId="AD"/>
  <p188:author id="{EDDB0090-5347-6EA4-5C0F-B59DBA3DF29B}" name="Tomas Pouls" initials="TP" userId="S::tpouls@totemconsultingdc.com::dc811ad1-cd6c-4313-893a-3baa7c1e3c3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FF5"/>
    <a:srgbClr val="E0EAF4"/>
    <a:srgbClr val="CCDDEA"/>
    <a:srgbClr val="D4C566"/>
    <a:srgbClr val="D3A445"/>
    <a:srgbClr val="DAD17C"/>
    <a:srgbClr val="DCD484"/>
    <a:srgbClr val="FAFFAD"/>
    <a:srgbClr val="FFF29C"/>
    <a:srgbClr val="DCE7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7" d="100"/>
          <a:sy n="77" d="100"/>
        </p:scale>
        <p:origin x="883" y="8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4DDE4C-F720-54D3-6CFA-98B8A93A47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E090AE6-7774-8FC2-C1CA-C2A25A0A19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A9557-4020-40D0-8BE4-56399812BA06}" type="datetimeFigureOut">
              <a:rPr lang="en-US" smtClean="0"/>
              <a:t>5/4/2026</a:t>
            </a:fld>
            <a:endParaRPr lang="en-US"/>
          </a:p>
        </p:txBody>
      </p:sp>
      <p:sp>
        <p:nvSpPr>
          <p:cNvPr id="4" name="Footer Placeholder 3">
            <a:extLst>
              <a:ext uri="{FF2B5EF4-FFF2-40B4-BE49-F238E27FC236}">
                <a16:creationId xmlns:a16="http://schemas.microsoft.com/office/drawing/2014/main" id="{60BBBC5F-6A2A-A353-2BA5-1FEA068C4B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B951DB-A621-E528-1C81-988D9A69C1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E1669F-4835-4A21-80FF-CAB70C2343EB}" type="slidenum">
              <a:rPr lang="en-US" smtClean="0"/>
              <a:t>‹#›</a:t>
            </a:fld>
            <a:endParaRPr lang="en-US"/>
          </a:p>
        </p:txBody>
      </p:sp>
    </p:spTree>
    <p:extLst>
      <p:ext uri="{BB962C8B-B14F-4D97-AF65-F5344CB8AC3E}">
        <p14:creationId xmlns:p14="http://schemas.microsoft.com/office/powerpoint/2010/main" val="2922026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A8A998-E9DF-48FA-924C-D71094BE6FDC}" type="datetimeFigureOut">
              <a:rPr lang="en-US" smtClean="0"/>
              <a:t>5/4/2026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2006E0-EA18-401E-8109-FF457F66CB30}" type="slidenum">
              <a:rPr lang="en-US" smtClean="0"/>
              <a:t>‹#›</a:t>
            </a:fld>
            <a:endParaRPr lang="en-US"/>
          </a:p>
        </p:txBody>
      </p:sp>
    </p:spTree>
    <p:extLst>
      <p:ext uri="{BB962C8B-B14F-4D97-AF65-F5344CB8AC3E}">
        <p14:creationId xmlns:p14="http://schemas.microsoft.com/office/powerpoint/2010/main" val="1223751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Indian Self-Determination and Education Assistance Act (ISDEAA) authorizes Tribes to contract with IHS and the BIA to independently operate programs or portions thereof. Passed in 1975 to allow Tribal management of programs that previously had been managed on their behalf by HHS and DOI. The ISDEAA consists of two authorities ◦ Title I: Self-Determination (Contract) ◦ Title V: Self-Governance (Compact) Tribally operated programs offer a range of services based on population size, need, and resources.</a:t>
            </a:r>
          </a:p>
        </p:txBody>
      </p:sp>
      <p:sp>
        <p:nvSpPr>
          <p:cNvPr id="4" name="Slide Number Placeholder 3"/>
          <p:cNvSpPr>
            <a:spLocks noGrp="1"/>
          </p:cNvSpPr>
          <p:nvPr>
            <p:ph type="sldNum" sz="quarter" idx="5"/>
          </p:nvPr>
        </p:nvSpPr>
        <p:spPr/>
        <p:txBody>
          <a:bodyPr/>
          <a:lstStyle/>
          <a:p>
            <a:fld id="{7B2006E0-EA18-401E-8109-FF457F66CB30}" type="slidenum">
              <a:rPr lang="en-US" smtClean="0"/>
              <a:t>5</a:t>
            </a:fld>
            <a:endParaRPr lang="en-US"/>
          </a:p>
        </p:txBody>
      </p:sp>
    </p:spTree>
    <p:extLst>
      <p:ext uri="{BB962C8B-B14F-4D97-AF65-F5344CB8AC3E}">
        <p14:creationId xmlns:p14="http://schemas.microsoft.com/office/powerpoint/2010/main" val="4066601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3" name="Title 8">
            <a:extLst>
              <a:ext uri="{FF2B5EF4-FFF2-40B4-BE49-F238E27FC236}">
                <a16:creationId xmlns:a16="http://schemas.microsoft.com/office/drawing/2014/main" id="{7D7D5401-8135-33C9-AB1C-62251A08F96A}"/>
              </a:ext>
            </a:extLst>
          </p:cNvPr>
          <p:cNvSpPr>
            <a:spLocks noGrp="1"/>
          </p:cNvSpPr>
          <p:nvPr>
            <p:ph type="title" hasCustomPrompt="1"/>
          </p:nvPr>
        </p:nvSpPr>
        <p:spPr>
          <a:xfrm>
            <a:off x="838200" y="608375"/>
            <a:ext cx="10515600" cy="2394898"/>
          </a:xfrm>
          <a:prstGeom prst="rect">
            <a:avLst/>
          </a:prstGeom>
        </p:spPr>
        <p:txBody>
          <a:bodyPr anchor="t" anchorCtr="0">
            <a:noAutofit/>
          </a:bodyPr>
          <a:lstStyle>
            <a:lvl1pPr>
              <a:defRPr sz="7200">
                <a:solidFill>
                  <a:schemeClr val="accent1"/>
                </a:solidFill>
              </a:defRPr>
            </a:lvl1pPr>
          </a:lstStyle>
          <a:p>
            <a:r>
              <a:rPr lang="en-US" dirty="0"/>
              <a:t>Title Slide</a:t>
            </a:r>
          </a:p>
        </p:txBody>
      </p:sp>
      <p:sp>
        <p:nvSpPr>
          <p:cNvPr id="5" name="Rectangle 4">
            <a:extLst>
              <a:ext uri="{FF2B5EF4-FFF2-40B4-BE49-F238E27FC236}">
                <a16:creationId xmlns:a16="http://schemas.microsoft.com/office/drawing/2014/main" id="{8ABB7ECA-6E0B-CF1B-AC2A-A6B0BFECDCE0}"/>
              </a:ext>
            </a:extLst>
          </p:cNvPr>
          <p:cNvSpPr/>
          <p:nvPr/>
        </p:nvSpPr>
        <p:spPr>
          <a:xfrm>
            <a:off x="0" y="3829677"/>
            <a:ext cx="12192000" cy="2531934"/>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C29D19B-E506-6CA9-70F5-EBA353951C5F}"/>
              </a:ext>
            </a:extLst>
          </p:cNvPr>
          <p:cNvGrpSpPr>
            <a:grpSpLocks noChangeAspect="1"/>
          </p:cNvGrpSpPr>
          <p:nvPr/>
        </p:nvGrpSpPr>
        <p:grpSpPr>
          <a:xfrm>
            <a:off x="8203082" y="4622901"/>
            <a:ext cx="2994688" cy="1506471"/>
            <a:chOff x="7279583" y="5264225"/>
            <a:chExt cx="2480431" cy="1247776"/>
          </a:xfrm>
        </p:grpSpPr>
        <p:pic>
          <p:nvPicPr>
            <p:cNvPr id="15" name="Picture 14" descr="A logo with a black background&#10;&#10;Description automatically generated">
              <a:extLst>
                <a:ext uri="{FF2B5EF4-FFF2-40B4-BE49-F238E27FC236}">
                  <a16:creationId xmlns:a16="http://schemas.microsoft.com/office/drawing/2014/main" id="{D4EF4272-74C4-CF16-320A-800CA0A245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9583" y="5264225"/>
              <a:ext cx="1247776" cy="1247776"/>
            </a:xfrm>
            <a:prstGeom prst="rect">
              <a:avLst/>
            </a:prstGeom>
          </p:spPr>
        </p:pic>
        <p:pic>
          <p:nvPicPr>
            <p:cNvPr id="16" name="Picture 15" descr="A logo with a sign and text&#10;&#10;Description automatically generated with medium confidence">
              <a:extLst>
                <a:ext uri="{FF2B5EF4-FFF2-40B4-BE49-F238E27FC236}">
                  <a16:creationId xmlns:a16="http://schemas.microsoft.com/office/drawing/2014/main" id="{0F381467-45B9-5203-6446-E2B146538C4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508989" y="5264225"/>
              <a:ext cx="1251025" cy="1247776"/>
            </a:xfrm>
            <a:prstGeom prst="rect">
              <a:avLst/>
            </a:prstGeom>
          </p:spPr>
        </p:pic>
      </p:grpSp>
      <p:sp>
        <p:nvSpPr>
          <p:cNvPr id="18" name="Text Placeholder 17">
            <a:extLst>
              <a:ext uri="{FF2B5EF4-FFF2-40B4-BE49-F238E27FC236}">
                <a16:creationId xmlns:a16="http://schemas.microsoft.com/office/drawing/2014/main" id="{F9459611-B7D8-AC92-6148-BA54C571A662}"/>
              </a:ext>
            </a:extLst>
          </p:cNvPr>
          <p:cNvSpPr>
            <a:spLocks noGrp="1"/>
          </p:cNvSpPr>
          <p:nvPr>
            <p:ph type="body" sz="quarter" idx="10" hasCustomPrompt="1"/>
          </p:nvPr>
        </p:nvSpPr>
        <p:spPr>
          <a:xfrm>
            <a:off x="838200" y="3159300"/>
            <a:ext cx="3088167" cy="514350"/>
          </a:xfrm>
        </p:spPr>
        <p:txBody>
          <a:bodyPr anchor="ctr">
            <a:normAutofit/>
          </a:bodyPr>
          <a:lstStyle>
            <a:lvl1pPr marL="0" indent="0">
              <a:buNone/>
              <a:defRPr sz="2000">
                <a:solidFill>
                  <a:schemeClr val="tx1">
                    <a:lumMod val="50000"/>
                    <a:lumOff val="50000"/>
                  </a:schemeClr>
                </a:solidFill>
                <a:latin typeface="+mj-lt"/>
              </a:defRPr>
            </a:lvl1pPr>
          </a:lstStyle>
          <a:p>
            <a:pPr lvl="0"/>
            <a:r>
              <a:rPr lang="en-US"/>
              <a:t>Date</a:t>
            </a:r>
          </a:p>
        </p:txBody>
      </p:sp>
    </p:spTree>
    <p:extLst>
      <p:ext uri="{BB962C8B-B14F-4D97-AF65-F5344CB8AC3E}">
        <p14:creationId xmlns:p14="http://schemas.microsoft.com/office/powerpoint/2010/main" val="87041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ody Slide (Foot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bg1"/>
                </a:solidFill>
              </a:rPr>
              <a:pPr/>
              <a:t>‹#›</a:t>
            </a:fld>
            <a:endParaRPr lang="en-US">
              <a:solidFill>
                <a:schemeClr val="bg1"/>
              </a:solidFill>
            </a:endParaRPr>
          </a:p>
        </p:txBody>
      </p:sp>
      <p:grpSp>
        <p:nvGrpSpPr>
          <p:cNvPr id="6" name="Group 5">
            <a:extLst>
              <a:ext uri="{FF2B5EF4-FFF2-40B4-BE49-F238E27FC236}">
                <a16:creationId xmlns:a16="http://schemas.microsoft.com/office/drawing/2014/main" id="{D65446BA-1134-C4AB-5E71-5989B3354A6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1E8765CA-4F31-E492-C58E-64A613F12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368F5885-6A78-51F9-BB3F-EA84F2689C0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2" name="Text Placeholder 10">
            <a:extLst>
              <a:ext uri="{FF2B5EF4-FFF2-40B4-BE49-F238E27FC236}">
                <a16:creationId xmlns:a16="http://schemas.microsoft.com/office/drawing/2014/main" id="{0201B874-2F6D-5E68-7BD4-09D81751ECDC}"/>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3" name="Title 8">
            <a:extLst>
              <a:ext uri="{FF2B5EF4-FFF2-40B4-BE49-F238E27FC236}">
                <a16:creationId xmlns:a16="http://schemas.microsoft.com/office/drawing/2014/main" id="{7D7D5401-8135-33C9-AB1C-62251A08F96A}"/>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Tree>
    <p:extLst>
      <p:ext uri="{BB962C8B-B14F-4D97-AF65-F5344CB8AC3E}">
        <p14:creationId xmlns:p14="http://schemas.microsoft.com/office/powerpoint/2010/main" val="204090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ody Slide (No Footer)">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a:solidFill>
                <a:schemeClr val="accent2"/>
              </a:solidFill>
              <a:latin typeface="+mj-lt"/>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6" name="Group 5">
            <a:extLst>
              <a:ext uri="{FF2B5EF4-FFF2-40B4-BE49-F238E27FC236}">
                <a16:creationId xmlns:a16="http://schemas.microsoft.com/office/drawing/2014/main" id="{A08D88DF-2067-D37E-B56A-8D9B9FE9503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031D52DF-F072-425C-41FE-91A477E037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536D35E4-3330-3C01-0155-5AB180F2B10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5" name="Text Placeholder 10">
            <a:extLst>
              <a:ext uri="{FF2B5EF4-FFF2-40B4-BE49-F238E27FC236}">
                <a16:creationId xmlns:a16="http://schemas.microsoft.com/office/drawing/2014/main" id="{C6B7ED6D-A205-2F9A-D9CC-B268391B8E20}"/>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Tree>
    <p:extLst>
      <p:ext uri="{BB962C8B-B14F-4D97-AF65-F5344CB8AC3E}">
        <p14:creationId xmlns:p14="http://schemas.microsoft.com/office/powerpoint/2010/main" val="185204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Body Slide (Left Accent)">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14C9BEAC-E26B-DE88-C7BB-E363BAD91180}"/>
              </a:ext>
            </a:extLst>
          </p:cNvPr>
          <p:cNvSpPr>
            <a:spLocks noGrp="1"/>
          </p:cNvSpPr>
          <p:nvPr>
            <p:ph type="body" sz="quarter" idx="11" hasCustomPrompt="1"/>
          </p:nvPr>
        </p:nvSpPr>
        <p:spPr>
          <a:xfrm>
            <a:off x="3479800" y="1164697"/>
            <a:ext cx="8044512"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4400">
              <a:solidFill>
                <a:schemeClr val="accent2"/>
              </a:solidFill>
              <a:latin typeface="+mj-lt"/>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3479800" y="435829"/>
            <a:ext cx="6845301"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
        <p:nvSpPr>
          <p:cNvPr id="6" name="Rectangle 5">
            <a:extLst>
              <a:ext uri="{FF2B5EF4-FFF2-40B4-BE49-F238E27FC236}">
                <a16:creationId xmlns:a16="http://schemas.microsoft.com/office/drawing/2014/main" id="{BB460C18-FB1B-ADFB-5672-6C440615B6AC}"/>
              </a:ext>
            </a:extLst>
          </p:cNvPr>
          <p:cNvSpPr/>
          <p:nvPr/>
        </p:nvSpPr>
        <p:spPr>
          <a:xfrm>
            <a:off x="0"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67F6F4A-E9D8-402B-5250-6B6472019A5A}"/>
              </a:ext>
            </a:extLst>
          </p:cNvPr>
          <p:cNvGrpSpPr/>
          <p:nvPr userDrawn="1"/>
        </p:nvGrpSpPr>
        <p:grpSpPr>
          <a:xfrm>
            <a:off x="234059" y="236882"/>
            <a:ext cx="1532147" cy="777240"/>
            <a:chOff x="10377108" y="312668"/>
            <a:chExt cx="1532147" cy="777240"/>
          </a:xfrm>
        </p:grpSpPr>
        <p:pic>
          <p:nvPicPr>
            <p:cNvPr id="11" name="Picture 10"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12" name="Picture 11"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209643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dy Slide (Right Accent)">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E54A34FA-7FE1-8ED8-82E2-194FA3269F0A}"/>
              </a:ext>
            </a:extLst>
          </p:cNvPr>
          <p:cNvSpPr>
            <a:spLocks noGrp="1"/>
          </p:cNvSpPr>
          <p:nvPr>
            <p:ph type="body" sz="quarter" idx="11" hasCustomPrompt="1"/>
          </p:nvPr>
        </p:nvSpPr>
        <p:spPr>
          <a:xfrm>
            <a:off x="667688" y="1164697"/>
            <a:ext cx="7947478"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5" name="Rectangle 4">
            <a:extLst>
              <a:ext uri="{FF2B5EF4-FFF2-40B4-BE49-F238E27FC236}">
                <a16:creationId xmlns:a16="http://schemas.microsoft.com/office/drawing/2014/main" id="{A753EB87-27F2-CA4B-5045-1BA0799BD93B}"/>
              </a:ext>
            </a:extLst>
          </p:cNvPr>
          <p:cNvSpPr/>
          <p:nvPr/>
        </p:nvSpPr>
        <p:spPr>
          <a:xfrm>
            <a:off x="9147048"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FB582AC-5695-48DB-B28C-201892CC33C9}"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A1AE72"/>
              </a:solidFill>
              <a:effectLst/>
              <a:uLnTx/>
              <a:uFillTx/>
              <a:latin typeface="Calibri Light" panose="020F0302020204030204"/>
              <a:ea typeface="+mn-ea"/>
              <a:cs typeface="+mn-cs"/>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7947478"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15" name="Group 14">
            <a:extLst>
              <a:ext uri="{FF2B5EF4-FFF2-40B4-BE49-F238E27FC236}">
                <a16:creationId xmlns:a16="http://schemas.microsoft.com/office/drawing/2014/main" id="{967F6F4A-E9D8-402B-5250-6B6472019A5A}"/>
              </a:ext>
            </a:extLst>
          </p:cNvPr>
          <p:cNvGrpSpPr/>
          <p:nvPr/>
        </p:nvGrpSpPr>
        <p:grpSpPr>
          <a:xfrm>
            <a:off x="10434258" y="221225"/>
            <a:ext cx="1532147" cy="777240"/>
            <a:chOff x="10377108" y="312668"/>
            <a:chExt cx="1532147" cy="777240"/>
          </a:xfrm>
        </p:grpSpPr>
        <p:pic>
          <p:nvPicPr>
            <p:cNvPr id="7" name="Picture 6"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9" name="Picture 8"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2954195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Solid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35AB0C-77A7-E8DE-FDC5-E282C2863F17}"/>
              </a:ext>
            </a:extLst>
          </p:cNvPr>
          <p:cNvSpPr/>
          <p:nvPr/>
        </p:nvSpPr>
        <p:spPr>
          <a:xfrm>
            <a:off x="0" y="0"/>
            <a:ext cx="12192000"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A40EE900-5BE5-8668-4780-6AA44468D324}"/>
              </a:ext>
            </a:extLst>
          </p:cNvPr>
          <p:cNvSpPr>
            <a:spLocks/>
          </p:cNvSpPr>
          <p:nvPr/>
        </p:nvSpPr>
        <p:spPr>
          <a:xfrm>
            <a:off x="1462117" y="2082340"/>
            <a:ext cx="2128514" cy="2128514"/>
          </a:xfrm>
          <a:prstGeom prst="ellipse">
            <a:avLst/>
          </a:prstGeom>
          <a:solidFill>
            <a:srgbClr val="E7EFF5"/>
          </a:solid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 Placeholder 13">
            <a:extLst>
              <a:ext uri="{FF2B5EF4-FFF2-40B4-BE49-F238E27FC236}">
                <a16:creationId xmlns:a16="http://schemas.microsoft.com/office/drawing/2014/main" id="{D6EED315-FBEB-9940-2AD2-57A1C6907032}"/>
              </a:ext>
            </a:extLst>
          </p:cNvPr>
          <p:cNvSpPr>
            <a:spLocks noGrp="1"/>
          </p:cNvSpPr>
          <p:nvPr>
            <p:ph type="body" sz="quarter" idx="15" hasCustomPrompt="1"/>
          </p:nvPr>
        </p:nvSpPr>
        <p:spPr>
          <a:xfrm>
            <a:off x="3804587" y="1810777"/>
            <a:ext cx="7213600" cy="1997075"/>
          </a:xfrm>
        </p:spPr>
        <p:txBody>
          <a:bodyPr anchor="b">
            <a:normAutofit/>
          </a:bodyPr>
          <a:lstStyle>
            <a:lvl1pPr marL="0" indent="0">
              <a:buNone/>
              <a:defRPr sz="5400" b="1">
                <a:solidFill>
                  <a:schemeClr val="bg1"/>
                </a:solidFill>
                <a:latin typeface="+mj-lt"/>
              </a:defRPr>
            </a:lvl1pPr>
          </a:lstStyle>
          <a:p>
            <a:pPr lvl="0"/>
            <a:r>
              <a:rPr lang="en-US"/>
              <a:t>Section Title</a:t>
            </a:r>
          </a:p>
        </p:txBody>
      </p:sp>
      <p:sp>
        <p:nvSpPr>
          <p:cNvPr id="18" name="Text Placeholder 17">
            <a:extLst>
              <a:ext uri="{FF2B5EF4-FFF2-40B4-BE49-F238E27FC236}">
                <a16:creationId xmlns:a16="http://schemas.microsoft.com/office/drawing/2014/main" id="{616B1E97-2DB8-C0C1-F51B-5DC58022D722}"/>
              </a:ext>
            </a:extLst>
          </p:cNvPr>
          <p:cNvSpPr>
            <a:spLocks noGrp="1"/>
          </p:cNvSpPr>
          <p:nvPr>
            <p:ph type="body" sz="quarter" idx="16" hasCustomPrompt="1"/>
          </p:nvPr>
        </p:nvSpPr>
        <p:spPr>
          <a:xfrm>
            <a:off x="3804587" y="3807852"/>
            <a:ext cx="7213600" cy="857250"/>
          </a:xfrm>
        </p:spPr>
        <p:txBody>
          <a:bodyPr>
            <a:noAutofit/>
          </a:bodyPr>
          <a:lstStyle>
            <a:lvl1pPr marL="0" indent="0">
              <a:buNone/>
              <a:defRPr sz="2400" i="0">
                <a:solidFill>
                  <a:schemeClr val="bg1"/>
                </a:solidFill>
                <a:latin typeface="+mj-lt"/>
              </a:defRPr>
            </a:lvl1pPr>
          </a:lstStyle>
          <a:p>
            <a:pPr lvl="0"/>
            <a:r>
              <a:rPr lang="en-US"/>
              <a:t>Subtitle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635" y="2073106"/>
            <a:ext cx="2128603" cy="2117200"/>
          </a:xfrm>
          <a:prstGeom prst="rect">
            <a:avLst/>
          </a:prstGeom>
        </p:spPr>
      </p:pic>
    </p:spTree>
    <p:extLst>
      <p:ext uri="{BB962C8B-B14F-4D97-AF65-F5344CB8AC3E}">
        <p14:creationId xmlns:p14="http://schemas.microsoft.com/office/powerpoint/2010/main" val="2699571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use Slide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A1DAFE-86F1-C731-6EBA-BE9EFC3006B6}"/>
              </a:ext>
            </a:extLst>
          </p:cNvPr>
          <p:cNvPicPr>
            <a:picLocks noChangeAspect="1"/>
          </p:cNvPicPr>
          <p:nvPr/>
        </p:nvPicPr>
        <p:blipFill rotWithShape="1">
          <a:blip r:embed="rId2">
            <a:extLst>
              <a:ext uri="{28A0092B-C50C-407E-A947-70E740481C1C}">
                <a14:useLocalDpi xmlns:a14="http://schemas.microsoft.com/office/drawing/2010/main" val="0"/>
              </a:ext>
            </a:extLst>
          </a:blip>
          <a:srcRect l="-25" t="12491" r="25" b="12491"/>
          <a:stretch/>
        </p:blipFill>
        <p:spPr>
          <a:xfrm>
            <a:off x="1524" y="0"/>
            <a:ext cx="12188952" cy="6858000"/>
          </a:xfrm>
          <a:prstGeom prst="rect">
            <a:avLst/>
          </a:prstGeom>
        </p:spPr>
      </p:pic>
      <p:sp>
        <p:nvSpPr>
          <p:cNvPr id="3" name="Rectangle 2">
            <a:extLst>
              <a:ext uri="{FF2B5EF4-FFF2-40B4-BE49-F238E27FC236}">
                <a16:creationId xmlns:a16="http://schemas.microsoft.com/office/drawing/2014/main" id="{5186ACDC-EA3B-1A68-9DC3-9C855ECD1254}"/>
              </a:ext>
            </a:extLst>
          </p:cNvPr>
          <p:cNvSpPr/>
          <p:nvPr userDrawn="1"/>
        </p:nvSpPr>
        <p:spPr>
          <a:xfrm>
            <a:off x="0" y="7067"/>
            <a:ext cx="12188952" cy="6858000"/>
          </a:xfrm>
          <a:prstGeom prst="rect">
            <a:avLst/>
          </a:prstGeom>
          <a:solidFill>
            <a:schemeClr val="accent1">
              <a:lumMod val="50000"/>
              <a:alpha val="2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727D1004-5BE8-6994-807E-701A455AC162}"/>
              </a:ext>
            </a:extLst>
          </p:cNvPr>
          <p:cNvGrpSpPr/>
          <p:nvPr userDrawn="1"/>
        </p:nvGrpSpPr>
        <p:grpSpPr>
          <a:xfrm>
            <a:off x="3944855" y="1281057"/>
            <a:ext cx="4302290" cy="4295887"/>
            <a:chOff x="3992880" y="1325880"/>
            <a:chExt cx="4206240" cy="4206241"/>
          </a:xfrm>
        </p:grpSpPr>
        <p:sp>
          <p:nvSpPr>
            <p:cNvPr id="8" name="Oval 7">
              <a:extLst>
                <a:ext uri="{FF2B5EF4-FFF2-40B4-BE49-F238E27FC236}">
                  <a16:creationId xmlns:a16="http://schemas.microsoft.com/office/drawing/2014/main" id="{7A39C289-9B30-E6BA-F1CD-578F60B20011}"/>
                </a:ext>
              </a:extLst>
            </p:cNvPr>
            <p:cNvSpPr>
              <a:spLocks noChangeAspect="1"/>
            </p:cNvSpPr>
            <p:nvPr userDrawn="1"/>
          </p:nvSpPr>
          <p:spPr>
            <a:xfrm>
              <a:off x="3992880" y="1325880"/>
              <a:ext cx="4206240" cy="4206241"/>
            </a:xfrm>
            <a:prstGeom prst="ellipse">
              <a:avLst/>
            </a:prstGeom>
            <a:solidFill>
              <a:schemeClr val="bg1"/>
            </a:solidFill>
            <a:ln w="1270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prstClr val="white"/>
                </a:solidFill>
                <a:effectLst/>
                <a:uLnTx/>
                <a:uFillTx/>
                <a:latin typeface="+mn-lt"/>
                <a:ea typeface="+mn-ea"/>
                <a:cs typeface="+mn-cs"/>
              </a:endParaRPr>
            </a:p>
          </p:txBody>
        </p:sp>
        <p:sp>
          <p:nvSpPr>
            <p:cNvPr id="9" name="Title 4">
              <a:extLst>
                <a:ext uri="{FF2B5EF4-FFF2-40B4-BE49-F238E27FC236}">
                  <a16:creationId xmlns:a16="http://schemas.microsoft.com/office/drawing/2014/main" id="{2449D1F4-CE5E-527B-DD18-992A10B94CE8}"/>
                </a:ext>
              </a:extLst>
            </p:cNvPr>
            <p:cNvSpPr txBox="1">
              <a:spLocks/>
            </p:cNvSpPr>
            <p:nvPr/>
          </p:nvSpPr>
          <p:spPr>
            <a:xfrm>
              <a:off x="4053544" y="3043127"/>
              <a:ext cx="4084912" cy="771746"/>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endParaRPr kumimoji="0" lang="en-US" sz="4400" b="1" i="0" u="none" strike="noStrike" kern="1200" cap="none" spc="-50" normalizeH="0" baseline="0" noProof="0">
                <a:ln>
                  <a:noFill/>
                </a:ln>
                <a:solidFill>
                  <a:srgbClr val="A1AE72"/>
                </a:solidFill>
                <a:effectLst/>
                <a:uLnTx/>
                <a:uFillTx/>
                <a:latin typeface="+mn-lt"/>
                <a:ea typeface="Calibri Light"/>
                <a:cs typeface="Calibri Light"/>
              </a:endParaRPr>
            </a:p>
          </p:txBody>
        </p:sp>
      </p:grpSp>
      <p:sp>
        <p:nvSpPr>
          <p:cNvPr id="5" name="TextBox 4"/>
          <p:cNvSpPr txBox="1"/>
          <p:nvPr userDrawn="1"/>
        </p:nvSpPr>
        <p:spPr>
          <a:xfrm>
            <a:off x="4294598" y="1819137"/>
            <a:ext cx="3616504" cy="1764586"/>
          </a:xfrm>
          <a:prstGeom prst="rect">
            <a:avLst/>
          </a:prstGeom>
          <a:noFill/>
        </p:spPr>
        <p:txBody>
          <a:bodyPr wrap="square" rtlCol="0" anchor="ctr" anchorCtr="1">
            <a:spAutoFit/>
          </a:bodyPr>
          <a:lstStyle/>
          <a:p>
            <a:pPr algn="ctr">
              <a:lnSpc>
                <a:spcPts val="4000"/>
              </a:lnSpc>
            </a:pPr>
            <a:r>
              <a:rPr lang="en-US" sz="4400" dirty="0">
                <a:solidFill>
                  <a:schemeClr val="accent1">
                    <a:lumMod val="50000"/>
                  </a:schemeClr>
                </a:solidFill>
              </a:rPr>
              <a:t>Discussion</a:t>
            </a:r>
            <a:r>
              <a:rPr lang="en-US" sz="4400" baseline="0" dirty="0">
                <a:solidFill>
                  <a:schemeClr val="accent1">
                    <a:lumMod val="50000"/>
                  </a:schemeClr>
                </a:solidFill>
              </a:rPr>
              <a:t> Break</a:t>
            </a:r>
          </a:p>
          <a:p>
            <a:pPr algn="ctr"/>
            <a:endParaRPr lang="en-US" baseline="0" dirty="0"/>
          </a:p>
          <a:p>
            <a:pPr algn="ctr"/>
            <a:r>
              <a:rPr lang="en-US" sz="2400" baseline="0" dirty="0"/>
              <a:t>Supporting Text</a:t>
            </a:r>
            <a:endParaRPr lang="en-US" sz="2400" dirty="0"/>
          </a:p>
        </p:txBody>
      </p:sp>
    </p:spTree>
    <p:extLst>
      <p:ext uri="{BB962C8B-B14F-4D97-AF65-F5344CB8AC3E}">
        <p14:creationId xmlns:p14="http://schemas.microsoft.com/office/powerpoint/2010/main" val="116577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7AC6EB-DAA0-2CE6-56D6-46D41CBF9F68}"/>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5" name="Rectangle 4">
            <a:extLst>
              <a:ext uri="{FF2B5EF4-FFF2-40B4-BE49-F238E27FC236}">
                <a16:creationId xmlns:a16="http://schemas.microsoft.com/office/drawing/2014/main" id="{11358E4B-E18E-BA58-3063-F405DBF8EBC4}"/>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6" name="Rectangle 5">
            <a:extLst>
              <a:ext uri="{FF2B5EF4-FFF2-40B4-BE49-F238E27FC236}">
                <a16:creationId xmlns:a16="http://schemas.microsoft.com/office/drawing/2014/main" id="{812EDA25-33C8-6DC5-0A19-E541D32F25E8}"/>
              </a:ext>
            </a:extLst>
          </p:cNvPr>
          <p:cNvSpPr/>
          <p:nvPr/>
        </p:nvSpPr>
        <p:spPr>
          <a:xfrm>
            <a:off x="0" y="0"/>
            <a:ext cx="12192000" cy="636161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with a sign and text&#10;&#10;Description automatically generated with medium confidence">
            <a:extLst>
              <a:ext uri="{FF2B5EF4-FFF2-40B4-BE49-F238E27FC236}">
                <a16:creationId xmlns:a16="http://schemas.microsoft.com/office/drawing/2014/main" id="{558E5AB0-0C5C-CDE1-30C6-C6D3084C5A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7036" y="1714500"/>
            <a:ext cx="3437928" cy="3429000"/>
          </a:xfrm>
          <a:prstGeom prst="rect">
            <a:avLst/>
          </a:prstGeom>
        </p:spPr>
      </p:pic>
    </p:spTree>
    <p:extLst>
      <p:ext uri="{BB962C8B-B14F-4D97-AF65-F5344CB8AC3E}">
        <p14:creationId xmlns:p14="http://schemas.microsoft.com/office/powerpoint/2010/main" val="11596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04D456-4C20-A6A5-BC19-8B5FA73CA3EE}"/>
              </a:ext>
            </a:extLst>
          </p:cNvPr>
          <p:cNvSpPr>
            <a:spLocks noGrp="1"/>
          </p:cNvSpPr>
          <p:nvPr>
            <p:ph type="title"/>
          </p:nvPr>
        </p:nvSpPr>
        <p:spPr>
          <a:xfrm>
            <a:off x="667688" y="435830"/>
            <a:ext cx="10856624" cy="10705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326D904-3E41-2426-3705-1A07F3DE7355}"/>
              </a:ext>
            </a:extLst>
          </p:cNvPr>
          <p:cNvSpPr>
            <a:spLocks noGrp="1"/>
          </p:cNvSpPr>
          <p:nvPr>
            <p:ph type="body" idx="1"/>
          </p:nvPr>
        </p:nvSpPr>
        <p:spPr>
          <a:xfrm>
            <a:off x="667688" y="1825625"/>
            <a:ext cx="10856624"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7">
            <a:extLst>
              <a:ext uri="{FF2B5EF4-FFF2-40B4-BE49-F238E27FC236}">
                <a16:creationId xmlns:a16="http://schemas.microsoft.com/office/drawing/2014/main" id="{7F989F88-0F4F-63CA-7E8B-55B3D17A2451}"/>
              </a:ext>
            </a:extLst>
          </p:cNvPr>
          <p:cNvSpPr>
            <a:spLocks noGrp="1"/>
          </p:cNvSpPr>
          <p:nvPr>
            <p:ph type="dt" sz="half" idx="2"/>
          </p:nvPr>
        </p:nvSpPr>
        <p:spPr>
          <a:xfrm>
            <a:off x="225595" y="6422943"/>
            <a:ext cx="2743200" cy="365125"/>
          </a:xfrm>
          <a:prstGeom prst="rect">
            <a:avLst/>
          </a:prstGeom>
        </p:spPr>
        <p:txBody>
          <a:bodyPr anchor="ctr"/>
          <a:lstStyle>
            <a:lvl1pPr>
              <a:defRPr sz="1200"/>
            </a:lvl1pPr>
          </a:lstStyle>
          <a:p>
            <a:endParaRPr lang="en-US"/>
          </a:p>
        </p:txBody>
      </p:sp>
      <p:sp>
        <p:nvSpPr>
          <p:cNvPr id="4" name="Slide Number Placeholder 2">
            <a:extLst>
              <a:ext uri="{FF2B5EF4-FFF2-40B4-BE49-F238E27FC236}">
                <a16:creationId xmlns:a16="http://schemas.microsoft.com/office/drawing/2014/main" id="{0C8CC00C-0C44-66A1-A66D-A2D44855CE09}"/>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Tree>
    <p:extLst>
      <p:ext uri="{BB962C8B-B14F-4D97-AF65-F5344CB8AC3E}">
        <p14:creationId xmlns:p14="http://schemas.microsoft.com/office/powerpoint/2010/main" val="1641249028"/>
      </p:ext>
    </p:extLst>
  </p:cSld>
  <p:clrMap bg1="lt1" tx1="dk1" bg2="lt2" tx2="dk2" accent1="accent1" accent2="accent2" accent3="accent3" accent4="accent4" accent5="accent5" accent6="accent6" hlink="hlink" folHlink="folHlink"/>
  <p:sldLayoutIdLst>
    <p:sldLayoutId id="2147484078" r:id="rId1"/>
    <p:sldLayoutId id="2147484080" r:id="rId2"/>
    <p:sldLayoutId id="2147484081" r:id="rId3"/>
    <p:sldLayoutId id="2147484083" r:id="rId4"/>
    <p:sldLayoutId id="2147484084" r:id="rId5"/>
    <p:sldLayoutId id="2147484085" r:id="rId6"/>
    <p:sldLayoutId id="2147484088" r:id="rId7"/>
    <p:sldLayoutId id="2147484089" r:id="rId8"/>
  </p:sldLayoutIdLst>
  <p:hf sldNum="0"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maps.google.com/maps?q=Rosa+Parks+Circle%2C+135+Monroe+Center+St+NW%2C+Grand+Rapids%2C+Michigan&amp;zoom=14&amp;size=512x512&amp;maptype=roadmap&amp;sensor=false"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question-question-mark-response-1015308/" TargetMode="External"/><Relationship Id="rId2" Type="http://schemas.openxmlformats.org/officeDocument/2006/relationships/image" Target="../media/image1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17C4D-87FD-130F-2D2E-B1AFDEC6F4B3}"/>
              </a:ext>
            </a:extLst>
          </p:cNvPr>
          <p:cNvSpPr>
            <a:spLocks noGrp="1"/>
          </p:cNvSpPr>
          <p:nvPr>
            <p:ph type="title"/>
          </p:nvPr>
        </p:nvSpPr>
        <p:spPr/>
        <p:txBody>
          <a:bodyPr anchor="ctr"/>
          <a:lstStyle/>
          <a:p>
            <a:pPr algn="ctr">
              <a:lnSpc>
                <a:spcPct val="100000"/>
              </a:lnSpc>
            </a:pPr>
            <a:r>
              <a:rPr lang="en-US" sz="1000" dirty="0">
                <a:solidFill>
                  <a:schemeClr val="bg1"/>
                </a:solidFill>
              </a:rPr>
              <a:t>t</a:t>
            </a:r>
            <a:br>
              <a:rPr lang="en-US" dirty="0"/>
            </a:br>
            <a:r>
              <a:rPr lang="en-US" b="1" dirty="0"/>
              <a:t>BAO Updates</a:t>
            </a:r>
          </a:p>
        </p:txBody>
      </p:sp>
      <p:sp>
        <p:nvSpPr>
          <p:cNvPr id="4" name="Text Placeholder 3">
            <a:extLst>
              <a:ext uri="{FF2B5EF4-FFF2-40B4-BE49-F238E27FC236}">
                <a16:creationId xmlns:a16="http://schemas.microsoft.com/office/drawing/2014/main" id="{B0A7105C-3DA0-8AFA-E976-85E9F5052177}"/>
              </a:ext>
            </a:extLst>
          </p:cNvPr>
          <p:cNvSpPr>
            <a:spLocks noGrp="1"/>
          </p:cNvSpPr>
          <p:nvPr>
            <p:ph type="body" sz="quarter" idx="10"/>
          </p:nvPr>
        </p:nvSpPr>
        <p:spPr/>
        <p:txBody>
          <a:bodyPr/>
          <a:lstStyle/>
          <a:p>
            <a:r>
              <a:rPr lang="en-US" dirty="0"/>
              <a:t>May 05, 2026</a:t>
            </a:r>
          </a:p>
        </p:txBody>
      </p:sp>
      <p:sp>
        <p:nvSpPr>
          <p:cNvPr id="9" name="Title 1">
            <a:extLst>
              <a:ext uri="{FF2B5EF4-FFF2-40B4-BE49-F238E27FC236}">
                <a16:creationId xmlns:a16="http://schemas.microsoft.com/office/drawing/2014/main" id="{B699BC98-FC16-D652-4283-B12E86A37AB5}"/>
              </a:ext>
            </a:extLst>
          </p:cNvPr>
          <p:cNvSpPr txBox="1">
            <a:spLocks/>
          </p:cNvSpPr>
          <p:nvPr/>
        </p:nvSpPr>
        <p:spPr>
          <a:xfrm>
            <a:off x="625549" y="4261382"/>
            <a:ext cx="9258300" cy="2197525"/>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chemeClr val="bg1"/>
                </a:solidFill>
                <a:latin typeface="+mn-lt"/>
              </a:rPr>
              <a:t>Indian Health Service</a:t>
            </a:r>
          </a:p>
          <a:p>
            <a:r>
              <a:rPr lang="en-US" sz="4000" b="1" dirty="0">
                <a:solidFill>
                  <a:schemeClr val="bg1"/>
                </a:solidFill>
                <a:latin typeface="+mn-lt"/>
              </a:rPr>
              <a:t>Tammy King</a:t>
            </a:r>
          </a:p>
          <a:p>
            <a:r>
              <a:rPr lang="en-US" sz="3200" b="1" dirty="0">
                <a:solidFill>
                  <a:schemeClr val="bg1"/>
                </a:solidFill>
                <a:latin typeface="+mn-lt"/>
              </a:rPr>
              <a:t>Agency Lead Negotiator/Urban Coordinator</a:t>
            </a:r>
            <a:r>
              <a:rPr lang="en-US" sz="2800" b="1" dirty="0">
                <a:solidFill>
                  <a:schemeClr val="bg1"/>
                </a:solidFill>
                <a:latin typeface="+mn-lt"/>
              </a:rPr>
              <a:t> </a:t>
            </a:r>
            <a:br>
              <a:rPr lang="en-US" sz="4000" dirty="0">
                <a:solidFill>
                  <a:schemeClr val="bg1"/>
                </a:solidFill>
              </a:rPr>
            </a:br>
            <a:endParaRPr lang="en-US" sz="4000" dirty="0">
              <a:solidFill>
                <a:schemeClr val="bg1"/>
              </a:solidFill>
            </a:endParaRPr>
          </a:p>
        </p:txBody>
      </p:sp>
    </p:spTree>
    <p:extLst>
      <p:ext uri="{BB962C8B-B14F-4D97-AF65-F5344CB8AC3E}">
        <p14:creationId xmlns:p14="http://schemas.microsoft.com/office/powerpoint/2010/main" val="3261894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2598F6-7416-4FD1-9E0A-FB8075FB4A5B}"/>
              </a:ext>
            </a:extLst>
          </p:cNvPr>
          <p:cNvSpPr>
            <a:spLocks noGrp="1"/>
          </p:cNvSpPr>
          <p:nvPr>
            <p:ph type="title"/>
          </p:nvPr>
        </p:nvSpPr>
        <p:spPr>
          <a:xfrm>
            <a:off x="3479800" y="435829"/>
            <a:ext cx="6845301" cy="646331"/>
          </a:xfrm>
        </p:spPr>
        <p:txBody>
          <a:bodyPr/>
          <a:lstStyle/>
          <a:p>
            <a:r>
              <a:rPr lang="en-US" sz="4000" b="1" dirty="0"/>
              <a:t>Partners</a:t>
            </a:r>
          </a:p>
        </p:txBody>
      </p:sp>
      <p:sp>
        <p:nvSpPr>
          <p:cNvPr id="4" name="TextBox 3">
            <a:extLst>
              <a:ext uri="{FF2B5EF4-FFF2-40B4-BE49-F238E27FC236}">
                <a16:creationId xmlns:a16="http://schemas.microsoft.com/office/drawing/2014/main" id="{7F8A3CF5-2CDD-4FAD-AA93-982E876DBFD2}"/>
              </a:ext>
            </a:extLst>
          </p:cNvPr>
          <p:cNvSpPr txBox="1"/>
          <p:nvPr/>
        </p:nvSpPr>
        <p:spPr>
          <a:xfrm>
            <a:off x="3797853" y="2161658"/>
            <a:ext cx="7883371" cy="523220"/>
          </a:xfrm>
          <a:prstGeom prst="rect">
            <a:avLst/>
          </a:prstGeom>
          <a:noFill/>
        </p:spPr>
        <p:txBody>
          <a:bodyPr wrap="square" rtlCol="0">
            <a:spAutoFit/>
          </a:bodyPr>
          <a:lstStyle/>
          <a:p>
            <a:pPr marL="285750" indent="-285750">
              <a:buFont typeface="Arial" panose="020B0604020202020204" pitchFamily="34" charset="0"/>
              <a:buChar char="•"/>
            </a:pPr>
            <a:r>
              <a:rPr lang="en-US" sz="2800" dirty="0"/>
              <a:t>Thank you to Great Lakes Area Tribal Health Board </a:t>
            </a:r>
          </a:p>
        </p:txBody>
      </p:sp>
      <p:pic>
        <p:nvPicPr>
          <p:cNvPr id="5" name="Picture 4">
            <a:extLst>
              <a:ext uri="{FF2B5EF4-FFF2-40B4-BE49-F238E27FC236}">
                <a16:creationId xmlns:a16="http://schemas.microsoft.com/office/drawing/2014/main" id="{7D629360-B951-4FEF-1E66-115DE5E07885}"/>
              </a:ext>
            </a:extLst>
          </p:cNvPr>
          <p:cNvPicPr>
            <a:picLocks noChangeAspect="1"/>
          </p:cNvPicPr>
          <p:nvPr/>
        </p:nvPicPr>
        <p:blipFill>
          <a:blip r:embed="rId2"/>
          <a:stretch>
            <a:fillRect/>
          </a:stretch>
        </p:blipFill>
        <p:spPr>
          <a:xfrm>
            <a:off x="3846381" y="3321566"/>
            <a:ext cx="3369428" cy="3150278"/>
          </a:xfrm>
          <a:prstGeom prst="rect">
            <a:avLst/>
          </a:prstGeom>
        </p:spPr>
      </p:pic>
      <p:pic>
        <p:nvPicPr>
          <p:cNvPr id="7" name="Picture 6">
            <a:extLst>
              <a:ext uri="{FF2B5EF4-FFF2-40B4-BE49-F238E27FC236}">
                <a16:creationId xmlns:a16="http://schemas.microsoft.com/office/drawing/2014/main" id="{69692E43-BF2E-D7CA-3811-93F7742E6C50}"/>
              </a:ext>
            </a:extLst>
          </p:cNvPr>
          <p:cNvPicPr>
            <a:picLocks noChangeAspect="1"/>
          </p:cNvPicPr>
          <p:nvPr/>
        </p:nvPicPr>
        <p:blipFill>
          <a:blip r:embed="rId3"/>
          <a:stretch>
            <a:fillRect/>
          </a:stretch>
        </p:blipFill>
        <p:spPr>
          <a:xfrm>
            <a:off x="8338930" y="3530287"/>
            <a:ext cx="2184953" cy="2184953"/>
          </a:xfrm>
          <a:prstGeom prst="rect">
            <a:avLst/>
          </a:prstGeom>
        </p:spPr>
      </p:pic>
    </p:spTree>
    <p:extLst>
      <p:ext uri="{BB962C8B-B14F-4D97-AF65-F5344CB8AC3E}">
        <p14:creationId xmlns:p14="http://schemas.microsoft.com/office/powerpoint/2010/main" val="2833112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3BC026-FC11-4BC5-98EA-F0B5D44186B8}"/>
              </a:ext>
            </a:extLst>
          </p:cNvPr>
          <p:cNvSpPr>
            <a:spLocks noGrp="1"/>
          </p:cNvSpPr>
          <p:nvPr>
            <p:ph type="title"/>
          </p:nvPr>
        </p:nvSpPr>
        <p:spPr>
          <a:xfrm>
            <a:off x="667688" y="435829"/>
            <a:ext cx="9657412" cy="646331"/>
          </a:xfrm>
        </p:spPr>
        <p:txBody>
          <a:bodyPr/>
          <a:lstStyle/>
          <a:p>
            <a:r>
              <a:rPr lang="en-US" sz="4000" b="1" dirty="0"/>
              <a:t>House Keeping</a:t>
            </a:r>
          </a:p>
        </p:txBody>
      </p:sp>
      <p:sp>
        <p:nvSpPr>
          <p:cNvPr id="4" name="TextBox 3">
            <a:extLst>
              <a:ext uri="{FF2B5EF4-FFF2-40B4-BE49-F238E27FC236}">
                <a16:creationId xmlns:a16="http://schemas.microsoft.com/office/drawing/2014/main" id="{3E9D3157-4BEC-88DD-CC0F-20C079CA13F0}"/>
              </a:ext>
            </a:extLst>
          </p:cNvPr>
          <p:cNvSpPr txBox="1"/>
          <p:nvPr/>
        </p:nvSpPr>
        <p:spPr>
          <a:xfrm>
            <a:off x="796236" y="1823727"/>
            <a:ext cx="7883371"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Restrooms</a:t>
            </a:r>
          </a:p>
          <a:p>
            <a:pPr marL="285750" indent="-285750">
              <a:buFont typeface="Arial" panose="020B0604020202020204" pitchFamily="34" charset="0"/>
              <a:buChar char="•"/>
            </a:pPr>
            <a:r>
              <a:rPr lang="en-US" sz="2800" dirty="0"/>
              <a:t>Breakfast/Lunch – Great River Room</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Evaluations</a:t>
            </a:r>
          </a:p>
          <a:p>
            <a:pPr marL="285750" indent="-285750">
              <a:buFont typeface="Arial" panose="020B0604020202020204" pitchFamily="34" charset="0"/>
              <a:buChar char="•"/>
            </a:pPr>
            <a:r>
              <a:rPr lang="en-US" sz="2800" dirty="0"/>
              <a:t>Presentations </a:t>
            </a:r>
          </a:p>
        </p:txBody>
      </p:sp>
      <p:pic>
        <p:nvPicPr>
          <p:cNvPr id="6" name="Picture 5">
            <a:extLst>
              <a:ext uri="{FF2B5EF4-FFF2-40B4-BE49-F238E27FC236}">
                <a16:creationId xmlns:a16="http://schemas.microsoft.com/office/drawing/2014/main" id="{0140EDC9-511A-2D34-847F-CBDDE32316C4}"/>
              </a:ext>
            </a:extLst>
          </p:cNvPr>
          <p:cNvPicPr>
            <a:picLocks noChangeAspect="1"/>
          </p:cNvPicPr>
          <p:nvPr/>
        </p:nvPicPr>
        <p:blipFill>
          <a:blip r:embed="rId2"/>
          <a:stretch>
            <a:fillRect/>
          </a:stretch>
        </p:blipFill>
        <p:spPr>
          <a:xfrm>
            <a:off x="5041291" y="3170583"/>
            <a:ext cx="6277570" cy="2829545"/>
          </a:xfrm>
          <a:prstGeom prst="rect">
            <a:avLst/>
          </a:prstGeom>
        </p:spPr>
      </p:pic>
    </p:spTree>
    <p:extLst>
      <p:ext uri="{BB962C8B-B14F-4D97-AF65-F5344CB8AC3E}">
        <p14:creationId xmlns:p14="http://schemas.microsoft.com/office/powerpoint/2010/main" val="363337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3A27C1-4E0A-99EA-96DF-62268A522CFA}"/>
              </a:ext>
            </a:extLst>
          </p:cNvPr>
          <p:cNvSpPr>
            <a:spLocks noGrp="1"/>
          </p:cNvSpPr>
          <p:nvPr>
            <p:ph type="title"/>
          </p:nvPr>
        </p:nvSpPr>
        <p:spPr/>
        <p:txBody>
          <a:bodyPr/>
          <a:lstStyle/>
          <a:p>
            <a:r>
              <a:rPr lang="en-US" dirty="0"/>
              <a:t>Updates</a:t>
            </a:r>
          </a:p>
        </p:txBody>
      </p:sp>
      <p:sp>
        <p:nvSpPr>
          <p:cNvPr id="2" name="TextBox 1">
            <a:extLst>
              <a:ext uri="{FF2B5EF4-FFF2-40B4-BE49-F238E27FC236}">
                <a16:creationId xmlns:a16="http://schemas.microsoft.com/office/drawing/2014/main" id="{E8E5CE04-CF67-ABD1-7F00-9086396DA99D}"/>
              </a:ext>
            </a:extLst>
          </p:cNvPr>
          <p:cNvSpPr txBox="1"/>
          <p:nvPr/>
        </p:nvSpPr>
        <p:spPr>
          <a:xfrm>
            <a:off x="796236" y="1823727"/>
            <a:ext cx="7883371"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t>Budget Formulation – November in Minnesota</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Matt Ireland – 105(l)</a:t>
            </a:r>
          </a:p>
          <a:p>
            <a:pPr marL="285750" indent="-285750">
              <a:buFont typeface="Arial" panose="020B0604020202020204" pitchFamily="34" charset="0"/>
              <a:buChar char="•"/>
            </a:pPr>
            <a:r>
              <a:rPr lang="en-US" sz="2800" dirty="0"/>
              <a:t>Heidi Voss – Behavioral Health Consultant</a:t>
            </a:r>
          </a:p>
          <a:p>
            <a:pPr marL="285750" indent="-285750">
              <a:buFont typeface="Arial" panose="020B0604020202020204" pitchFamily="34" charset="0"/>
              <a:buChar char="•"/>
            </a:pPr>
            <a:r>
              <a:rPr lang="en-US" sz="2800" dirty="0"/>
              <a:t>Jessica Anderson – Urban Coordinator</a:t>
            </a:r>
          </a:p>
          <a:p>
            <a:pPr marL="285750" indent="-285750">
              <a:buFont typeface="Arial" panose="020B0604020202020204" pitchFamily="34" charset="0"/>
              <a:buChar char="•"/>
            </a:pPr>
            <a:r>
              <a:rPr lang="en-US" sz="2800" dirty="0"/>
              <a:t>Ken Ramano &amp; Rose </a:t>
            </a:r>
            <a:r>
              <a:rPr lang="en-US" sz="2800" dirty="0" err="1"/>
              <a:t>Counoyer</a:t>
            </a:r>
            <a:r>
              <a:rPr lang="en-US" sz="2800" dirty="0"/>
              <a:t> - Retired</a:t>
            </a:r>
          </a:p>
        </p:txBody>
      </p:sp>
    </p:spTree>
    <p:extLst>
      <p:ext uri="{BB962C8B-B14F-4D97-AF65-F5344CB8AC3E}">
        <p14:creationId xmlns:p14="http://schemas.microsoft.com/office/powerpoint/2010/main" val="805504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4B51663-C762-C4E5-453E-2E4920EB94BC}"/>
              </a:ext>
            </a:extLst>
          </p:cNvPr>
          <p:cNvSpPr>
            <a:spLocks noGrp="1"/>
          </p:cNvSpPr>
          <p:nvPr>
            <p:ph type="title"/>
          </p:nvPr>
        </p:nvSpPr>
        <p:spPr>
          <a:xfrm>
            <a:off x="667688" y="435829"/>
            <a:ext cx="9657412" cy="646331"/>
          </a:xfrm>
        </p:spPr>
        <p:txBody>
          <a:bodyPr/>
          <a:lstStyle/>
          <a:p>
            <a:r>
              <a:rPr lang="en-US" sz="4000" b="1" dirty="0"/>
              <a:t>ISDEAA Portal</a:t>
            </a:r>
          </a:p>
        </p:txBody>
      </p:sp>
      <p:sp>
        <p:nvSpPr>
          <p:cNvPr id="4" name="TextBox 3">
            <a:extLst>
              <a:ext uri="{FF2B5EF4-FFF2-40B4-BE49-F238E27FC236}">
                <a16:creationId xmlns:a16="http://schemas.microsoft.com/office/drawing/2014/main" id="{E1F4FE5F-02A1-477F-B85E-7C03A633A1A0}"/>
              </a:ext>
            </a:extLst>
          </p:cNvPr>
          <p:cNvSpPr txBox="1"/>
          <p:nvPr/>
        </p:nvSpPr>
        <p:spPr>
          <a:xfrm>
            <a:off x="662090" y="1540047"/>
            <a:ext cx="10867820" cy="3416320"/>
          </a:xfrm>
          <a:prstGeom prst="rect">
            <a:avLst/>
          </a:prstGeom>
          <a:noFill/>
        </p:spPr>
        <p:txBody>
          <a:bodyPr wrap="square" rtlCol="0">
            <a:spAutoFit/>
          </a:bodyPr>
          <a:lstStyle/>
          <a:p>
            <a:pPr marL="457200" indent="-457200">
              <a:buFont typeface="Arial" panose="020B0604020202020204" pitchFamily="34" charset="0"/>
              <a:buChar char="•"/>
            </a:pPr>
            <a:r>
              <a:rPr lang="en-US" sz="2400" b="1" dirty="0"/>
              <a:t>FY27 Documents upload soon</a:t>
            </a:r>
          </a:p>
          <a:p>
            <a:pPr marL="457200" indent="-457200">
              <a:buFont typeface="Arial" panose="020B0604020202020204" pitchFamily="34" charset="0"/>
              <a:buChar char="•"/>
            </a:pPr>
            <a:r>
              <a:rPr lang="en-US" sz="2400" b="1" dirty="0"/>
              <a:t>Uploading 105(l) leases and payments</a:t>
            </a:r>
          </a:p>
          <a:p>
            <a:pPr marL="457200" indent="-457200">
              <a:buFont typeface="Arial" panose="020B0604020202020204" pitchFamily="34" charset="0"/>
              <a:buChar char="•"/>
            </a:pPr>
            <a:endParaRPr lang="en-US" sz="2400" b="1" dirty="0"/>
          </a:p>
          <a:p>
            <a:pPr marL="457200" indent="-457200">
              <a:buFont typeface="Arial" panose="020B0604020202020204" pitchFamily="34" charset="0"/>
              <a:buChar char="•"/>
            </a:pPr>
            <a:r>
              <a:rPr lang="en-US" sz="2400" b="1" dirty="0"/>
              <a:t>Title V’s – Engaging our Web developer to add Title V to Portal. </a:t>
            </a:r>
          </a:p>
          <a:p>
            <a:pPr marL="914400" lvl="1" indent="-457200">
              <a:buFont typeface="Arial" panose="020B0604020202020204" pitchFamily="34" charset="0"/>
              <a:buChar char="•"/>
            </a:pPr>
            <a:r>
              <a:rPr lang="en-US" sz="2400" b="1" dirty="0"/>
              <a:t>Repository</a:t>
            </a:r>
          </a:p>
          <a:p>
            <a:pPr marL="457200" indent="-457200">
              <a:buFont typeface="Arial" panose="020B0604020202020204" pitchFamily="34" charset="0"/>
              <a:buChar char="•"/>
            </a:pPr>
            <a:endParaRPr lang="en-US" sz="2400" b="1" dirty="0"/>
          </a:p>
          <a:p>
            <a:pPr marL="457200" indent="-457200">
              <a:buFont typeface="Arial" panose="020B0604020202020204" pitchFamily="34" charset="0"/>
              <a:buChar char="•"/>
            </a:pPr>
            <a:r>
              <a:rPr lang="en-US" sz="2400" b="1" dirty="0"/>
              <a:t>Title I</a:t>
            </a:r>
          </a:p>
          <a:p>
            <a:pPr marL="914400" lvl="1" indent="-457200">
              <a:buFont typeface="Arial" panose="020B0604020202020204" pitchFamily="34" charset="0"/>
              <a:buChar char="•"/>
            </a:pPr>
            <a:r>
              <a:rPr lang="en-US" sz="2400" b="1" dirty="0"/>
              <a:t>FY27 Proposals due July 2</a:t>
            </a:r>
            <a:r>
              <a:rPr lang="en-US" sz="2400" b="1" baseline="30000" dirty="0"/>
              <a:t>nd</a:t>
            </a:r>
            <a:endParaRPr lang="en-US" sz="2400" b="1" dirty="0"/>
          </a:p>
          <a:p>
            <a:pPr marL="914400" lvl="1" indent="-457200">
              <a:buFont typeface="Arial" panose="020B0604020202020204" pitchFamily="34" charset="0"/>
              <a:buChar char="•"/>
            </a:pPr>
            <a:r>
              <a:rPr lang="en-US" sz="2400" b="1" dirty="0"/>
              <a:t>CY27 Proposals due Sept 30th</a:t>
            </a:r>
            <a:endParaRPr lang="en-US" sz="2400" dirty="0"/>
          </a:p>
        </p:txBody>
      </p:sp>
      <p:pic>
        <p:nvPicPr>
          <p:cNvPr id="3" name="Picture 2">
            <a:extLst>
              <a:ext uri="{FF2B5EF4-FFF2-40B4-BE49-F238E27FC236}">
                <a16:creationId xmlns:a16="http://schemas.microsoft.com/office/drawing/2014/main" id="{E25F291B-A4AA-52E3-2C1C-315304E34C4B}"/>
              </a:ext>
            </a:extLst>
          </p:cNvPr>
          <p:cNvPicPr>
            <a:picLocks noChangeAspect="1"/>
          </p:cNvPicPr>
          <p:nvPr/>
        </p:nvPicPr>
        <p:blipFill>
          <a:blip r:embed="rId3"/>
          <a:stretch>
            <a:fillRect/>
          </a:stretch>
        </p:blipFill>
        <p:spPr>
          <a:xfrm>
            <a:off x="6338266" y="3736077"/>
            <a:ext cx="4743450" cy="2009775"/>
          </a:xfrm>
          <a:prstGeom prst="rect">
            <a:avLst/>
          </a:prstGeom>
        </p:spPr>
      </p:pic>
    </p:spTree>
    <p:extLst>
      <p:ext uri="{BB962C8B-B14F-4D97-AF65-F5344CB8AC3E}">
        <p14:creationId xmlns:p14="http://schemas.microsoft.com/office/powerpoint/2010/main" val="3849633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E1B2F1-C735-41DD-81EE-A00A1484C418}"/>
              </a:ext>
            </a:extLst>
          </p:cNvPr>
          <p:cNvSpPr>
            <a:spLocks noGrp="1"/>
          </p:cNvSpPr>
          <p:nvPr>
            <p:ph type="title"/>
          </p:nvPr>
        </p:nvSpPr>
        <p:spPr>
          <a:xfrm>
            <a:off x="3479800" y="435829"/>
            <a:ext cx="8032646" cy="646331"/>
          </a:xfrm>
        </p:spPr>
        <p:txBody>
          <a:bodyPr/>
          <a:lstStyle/>
          <a:p>
            <a:r>
              <a:rPr lang="en-US" sz="4000" b="1" dirty="0"/>
              <a:t>CSC/CDA</a:t>
            </a:r>
          </a:p>
        </p:txBody>
      </p:sp>
      <p:sp>
        <p:nvSpPr>
          <p:cNvPr id="2" name="TextBox 1">
            <a:extLst>
              <a:ext uri="{FF2B5EF4-FFF2-40B4-BE49-F238E27FC236}">
                <a16:creationId xmlns:a16="http://schemas.microsoft.com/office/drawing/2014/main" id="{B9294249-4692-8DCC-DEA7-1D0500D00976}"/>
              </a:ext>
            </a:extLst>
          </p:cNvPr>
          <p:cNvSpPr txBox="1"/>
          <p:nvPr/>
        </p:nvSpPr>
        <p:spPr>
          <a:xfrm>
            <a:off x="3202814" y="1967948"/>
            <a:ext cx="8309632" cy="2308324"/>
          </a:xfrm>
          <a:prstGeom prst="rect">
            <a:avLst/>
          </a:prstGeom>
          <a:noFill/>
        </p:spPr>
        <p:txBody>
          <a:bodyPr wrap="square" rtlCol="0">
            <a:spAutoFit/>
          </a:bodyPr>
          <a:lstStyle/>
          <a:p>
            <a:pPr marL="457200" indent="-457200">
              <a:buFont typeface="Arial" panose="020B0604020202020204" pitchFamily="34" charset="0"/>
              <a:buChar char="•"/>
            </a:pPr>
            <a:r>
              <a:rPr lang="en-US" sz="2400" dirty="0"/>
              <a:t>Process FY25 &amp; 26 3</a:t>
            </a:r>
            <a:r>
              <a:rPr lang="en-US" sz="2400" baseline="30000" dirty="0"/>
              <a:t>rd</a:t>
            </a:r>
            <a:r>
              <a:rPr lang="en-US" sz="2400" dirty="0"/>
              <a:t> Party CSC</a:t>
            </a:r>
          </a:p>
          <a:p>
            <a:pPr marL="914400" lvl="1" indent="-457200">
              <a:buFont typeface="Arial" panose="020B0604020202020204" pitchFamily="34" charset="0"/>
              <a:buChar char="•"/>
            </a:pPr>
            <a:r>
              <a:rPr lang="en-US" sz="2400" dirty="0"/>
              <a:t>Prior to 25 would be CDA</a:t>
            </a:r>
          </a:p>
          <a:p>
            <a:pPr marL="914400" lvl="1" indent="-457200">
              <a:buFont typeface="Arial" panose="020B0604020202020204" pitchFamily="34" charset="0"/>
              <a:buChar char="•"/>
            </a:pPr>
            <a:endParaRPr lang="en-US" sz="2400" dirty="0"/>
          </a:p>
          <a:p>
            <a:pPr marL="457200" indent="-457200">
              <a:buFont typeface="Arial" panose="020B0604020202020204" pitchFamily="34" charset="0"/>
              <a:buChar char="•"/>
            </a:pPr>
            <a:r>
              <a:rPr lang="en-US" sz="2400" dirty="0"/>
              <a:t>FY 20 is closing Sept 30 for FY; Dec 31 for CY</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r>
              <a:rPr lang="en-US" sz="2400" dirty="0"/>
              <a:t>3</a:t>
            </a:r>
            <a:r>
              <a:rPr lang="en-US" sz="2400" baseline="30000" dirty="0"/>
              <a:t>rd</a:t>
            </a:r>
            <a:r>
              <a:rPr lang="en-US" sz="2400" dirty="0"/>
              <a:t> Party CSC and HD101 Training and Technical Assistance</a:t>
            </a:r>
          </a:p>
        </p:txBody>
      </p:sp>
    </p:spTree>
    <p:extLst>
      <p:ext uri="{BB962C8B-B14F-4D97-AF65-F5344CB8AC3E}">
        <p14:creationId xmlns:p14="http://schemas.microsoft.com/office/powerpoint/2010/main" val="2325846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C929801-D116-620D-0F01-A0EC8D366C00}"/>
              </a:ext>
            </a:extLst>
          </p:cNvPr>
          <p:cNvSpPr>
            <a:spLocks noGrp="1"/>
          </p:cNvSpPr>
          <p:nvPr>
            <p:ph type="title"/>
          </p:nvPr>
        </p:nvSpPr>
        <p:spPr>
          <a:xfrm>
            <a:off x="667688" y="444706"/>
            <a:ext cx="9657412" cy="646331"/>
          </a:xfrm>
        </p:spPr>
        <p:txBody>
          <a:bodyPr/>
          <a:lstStyle/>
          <a:p>
            <a:r>
              <a:rPr lang="en-US" sz="4000" b="1" dirty="0"/>
              <a:t>MMIP</a:t>
            </a:r>
          </a:p>
        </p:txBody>
      </p:sp>
      <p:sp>
        <p:nvSpPr>
          <p:cNvPr id="2" name="TextBox 1">
            <a:extLst>
              <a:ext uri="{FF2B5EF4-FFF2-40B4-BE49-F238E27FC236}">
                <a16:creationId xmlns:a16="http://schemas.microsoft.com/office/drawing/2014/main" id="{13B95211-305B-45BB-8D6E-2B57A4E1C750}"/>
              </a:ext>
            </a:extLst>
          </p:cNvPr>
          <p:cNvSpPr txBox="1"/>
          <p:nvPr/>
        </p:nvSpPr>
        <p:spPr>
          <a:xfrm>
            <a:off x="841785" y="3151265"/>
            <a:ext cx="9657412" cy="1754326"/>
          </a:xfrm>
          <a:prstGeom prst="rect">
            <a:avLst/>
          </a:prstGeom>
          <a:noFill/>
        </p:spPr>
        <p:txBody>
          <a:bodyPr wrap="square" rtlCol="0">
            <a:spAutoFit/>
          </a:bodyPr>
          <a:lstStyle/>
          <a:p>
            <a:pPr algn="r"/>
            <a:r>
              <a:rPr lang="en-US" b="1" dirty="0"/>
              <a:t>Date And Time</a:t>
            </a:r>
          </a:p>
          <a:p>
            <a:pPr algn="r"/>
            <a:r>
              <a:rPr lang="en-US" dirty="0"/>
              <a:t>05-05-2026 @ 12:00 PM to</a:t>
            </a:r>
            <a:br>
              <a:rPr lang="en-US" dirty="0"/>
            </a:br>
            <a:r>
              <a:rPr lang="en-US" dirty="0"/>
              <a:t>05-05-2026 @ 03:00 PM</a:t>
            </a:r>
          </a:p>
          <a:p>
            <a:pPr algn="r"/>
            <a:r>
              <a:rPr lang="en-US" dirty="0"/>
              <a:t> </a:t>
            </a:r>
          </a:p>
          <a:p>
            <a:pPr algn="r"/>
            <a:r>
              <a:rPr lang="en-US" b="1" dirty="0"/>
              <a:t>Location</a:t>
            </a:r>
          </a:p>
          <a:p>
            <a:pPr algn="r"/>
            <a:r>
              <a:rPr lang="en-US" dirty="0">
                <a:hlinkClick r:id="rId2"/>
              </a:rPr>
              <a:t>Rosa Parks Circle, 135 Monroe Center St NW, Grand Rapids, Michigan</a:t>
            </a:r>
            <a:endParaRPr lang="en-US" dirty="0"/>
          </a:p>
        </p:txBody>
      </p:sp>
      <p:pic>
        <p:nvPicPr>
          <p:cNvPr id="4" name="Picture 3">
            <a:extLst>
              <a:ext uri="{FF2B5EF4-FFF2-40B4-BE49-F238E27FC236}">
                <a16:creationId xmlns:a16="http://schemas.microsoft.com/office/drawing/2014/main" id="{5C812393-EFE0-AAEF-904E-89AF1538FBA5}"/>
              </a:ext>
            </a:extLst>
          </p:cNvPr>
          <p:cNvPicPr>
            <a:picLocks noChangeAspect="1"/>
          </p:cNvPicPr>
          <p:nvPr/>
        </p:nvPicPr>
        <p:blipFill>
          <a:blip r:embed="rId3"/>
          <a:stretch>
            <a:fillRect/>
          </a:stretch>
        </p:blipFill>
        <p:spPr>
          <a:xfrm>
            <a:off x="747408" y="1709596"/>
            <a:ext cx="5875529" cy="2537680"/>
          </a:xfrm>
          <a:prstGeom prst="rect">
            <a:avLst/>
          </a:prstGeom>
        </p:spPr>
      </p:pic>
    </p:spTree>
    <p:extLst>
      <p:ext uri="{BB962C8B-B14F-4D97-AF65-F5344CB8AC3E}">
        <p14:creationId xmlns:p14="http://schemas.microsoft.com/office/powerpoint/2010/main" val="45442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9510B-5D0E-44A2-BFF6-501542958D52}"/>
              </a:ext>
            </a:extLst>
          </p:cNvPr>
          <p:cNvSpPr>
            <a:spLocks noGrp="1"/>
          </p:cNvSpPr>
          <p:nvPr>
            <p:ph type="title"/>
          </p:nvPr>
        </p:nvSpPr>
        <p:spPr/>
        <p:txBody>
          <a:bodyPr/>
          <a:lstStyle/>
          <a:p>
            <a:r>
              <a:rPr lang="en-US" dirty="0"/>
              <a:t>Questions</a:t>
            </a:r>
          </a:p>
        </p:txBody>
      </p:sp>
      <p:pic>
        <p:nvPicPr>
          <p:cNvPr id="5" name="Picture 4">
            <a:extLst>
              <a:ext uri="{FF2B5EF4-FFF2-40B4-BE49-F238E27FC236}">
                <a16:creationId xmlns:a16="http://schemas.microsoft.com/office/drawing/2014/main" id="{9107F0AA-B8E9-4843-9E94-9C3C73B0702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696440" y="1268768"/>
            <a:ext cx="4799120" cy="4799120"/>
          </a:xfrm>
          <a:prstGeom prst="rect">
            <a:avLst/>
          </a:prstGeom>
        </p:spPr>
      </p:pic>
    </p:spTree>
    <p:extLst>
      <p:ext uri="{BB962C8B-B14F-4D97-AF65-F5344CB8AC3E}">
        <p14:creationId xmlns:p14="http://schemas.microsoft.com/office/powerpoint/2010/main" val="4176302196"/>
      </p:ext>
    </p:extLst>
  </p:cSld>
  <p:clrMapOvr>
    <a:masterClrMapping/>
  </p:clrMapOvr>
  <p:transition spd="slow">
    <p:wipe/>
  </p:transition>
</p:sld>
</file>

<file path=ppt/theme/theme1.xml><?xml version="1.0" encoding="utf-8"?>
<a:theme xmlns:a="http://schemas.openxmlformats.org/drawingml/2006/main" name="IHS v2">
  <a:themeElements>
    <a:clrScheme name="IHS v2">
      <a:dk1>
        <a:srgbClr val="000000"/>
      </a:dk1>
      <a:lt1>
        <a:sysClr val="window" lastClr="FFFFFF"/>
      </a:lt1>
      <a:dk2>
        <a:srgbClr val="3B5529"/>
      </a:dk2>
      <a:lt2>
        <a:srgbClr val="CDDEEE"/>
      </a:lt2>
      <a:accent1>
        <a:srgbClr val="0F4C76"/>
      </a:accent1>
      <a:accent2>
        <a:srgbClr val="A1AE72"/>
      </a:accent2>
      <a:accent3>
        <a:srgbClr val="713E28"/>
      </a:accent3>
      <a:accent4>
        <a:srgbClr val="D4C566"/>
      </a:accent4>
      <a:accent5>
        <a:srgbClr val="D3A445"/>
      </a:accent5>
      <a:accent6>
        <a:srgbClr val="3B5529"/>
      </a:accent6>
      <a:hlink>
        <a:srgbClr val="0070C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HS v2" id="{77346667-6128-4F32-9973-036F49212C19}" vid="{BE8F743D-F692-429F-95FF-0E8373C9F9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06C046F7035E41A8A84A82CB334762" ma:contentTypeVersion="17" ma:contentTypeDescription="Create a new document." ma:contentTypeScope="" ma:versionID="6fa468fb6906dc44cbe3e2266ff52840">
  <xsd:schema xmlns:xsd="http://www.w3.org/2001/XMLSchema" xmlns:xs="http://www.w3.org/2001/XMLSchema" xmlns:p="http://schemas.microsoft.com/office/2006/metadata/properties" xmlns:ns2="5bc21fa3-ccbb-4a9d-997e-63ad3efcd67d" xmlns:ns3="b98e110e-c8b0-4e38-b6c6-c2289704d4a8" targetNamespace="http://schemas.microsoft.com/office/2006/metadata/properties" ma:root="true" ma:fieldsID="c9b702927d01d688312f4a9ae522c112" ns2:_="" ns3:_="">
    <xsd:import namespace="5bc21fa3-ccbb-4a9d-997e-63ad3efcd67d"/>
    <xsd:import namespace="b98e110e-c8b0-4e38-b6c6-c2289704d4a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21fa3-ccbb-4a9d-997e-63ad3efcd6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e6e16c1e-28d8-4414-9b47-254ba86d2249"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8e110e-c8b0-4e38-b6c6-c2289704d4a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46bfae41-7b12-4fdb-bb12-40f7a39a708b}" ma:internalName="TaxCatchAll" ma:showField="CatchAllData" ma:web="b98e110e-c8b0-4e38-b6c6-c2289704d4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bc21fa3-ccbb-4a9d-997e-63ad3efcd67d">
      <Terms xmlns="http://schemas.microsoft.com/office/infopath/2007/PartnerControls"/>
    </lcf76f155ced4ddcb4097134ff3c332f>
    <TaxCatchAll xmlns="b98e110e-c8b0-4e38-b6c6-c2289704d4a8" xsi:nil="true"/>
  </documentManagement>
</p:properties>
</file>

<file path=customXml/itemProps1.xml><?xml version="1.0" encoding="utf-8"?>
<ds:datastoreItem xmlns:ds="http://schemas.openxmlformats.org/officeDocument/2006/customXml" ds:itemID="{4553B0F5-D91F-4D8F-9875-37146285654D}">
  <ds:schemaRefs>
    <ds:schemaRef ds:uri="http://schemas.microsoft.com/sharepoint/v3/contenttype/forms"/>
  </ds:schemaRefs>
</ds:datastoreItem>
</file>

<file path=customXml/itemProps2.xml><?xml version="1.0" encoding="utf-8"?>
<ds:datastoreItem xmlns:ds="http://schemas.openxmlformats.org/officeDocument/2006/customXml" ds:itemID="{B5B183A5-72A5-49F4-9FE5-FCF719B03244}">
  <ds:schemaRefs>
    <ds:schemaRef ds:uri="5bc21fa3-ccbb-4a9d-997e-63ad3efcd67d"/>
    <ds:schemaRef ds:uri="b98e110e-c8b0-4e38-b6c6-c2289704d4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42BA395-7330-4826-ACC0-C500A001C101}">
  <ds:schemaRefs>
    <ds:schemaRef ds:uri="b98e110e-c8b0-4e38-b6c6-c2289704d4a8"/>
    <ds:schemaRef ds:uri="http://purl.org/dc/dcmitype/"/>
    <ds:schemaRef ds:uri="http://purl.org/dc/elements/1.1/"/>
    <ds:schemaRef ds:uri="http://www.w3.org/XML/1998/namespac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5bc21fa3-ccbb-4a9d-997e-63ad3efcd67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IHS v2</Template>
  <TotalTime>1444</TotalTime>
  <Words>274</Words>
  <Application>Microsoft Office PowerPoint</Application>
  <PresentationFormat>Widescreen</PresentationFormat>
  <Paragraphs>46</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IHS v2</vt:lpstr>
      <vt:lpstr>t BAO Updates</vt:lpstr>
      <vt:lpstr>Partners</vt:lpstr>
      <vt:lpstr>House Keeping</vt:lpstr>
      <vt:lpstr>Updates</vt:lpstr>
      <vt:lpstr>ISDEAA Portal</vt:lpstr>
      <vt:lpstr>CSC/CDA</vt:lpstr>
      <vt:lpstr>MMIP</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Marissa McDonald</dc:creator>
  <cp:lastModifiedBy>ALN</cp:lastModifiedBy>
  <cp:revision>42</cp:revision>
  <dcterms:created xsi:type="dcterms:W3CDTF">2023-10-24T03:51:06Z</dcterms:created>
  <dcterms:modified xsi:type="dcterms:W3CDTF">2026-05-05T00:34:09Z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0x0101008206C046F7035E41A8A84A82CB334762</vt:lpwstr>
  </property>
  <property fmtid="{D5CDD505-2E9C-101B-9397-08002B2CF9AE}" pid="3" name="MediaServiceImageTags">
    <vt:lpwstr/>
  </property>
</Properties>
</file>