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69" r:id="rId3"/>
    <p:sldId id="265" r:id="rId4"/>
    <p:sldId id="266" r:id="rId5"/>
    <p:sldId id="263" r:id="rId6"/>
    <p:sldId id="257" r:id="rId7"/>
    <p:sldId id="270" r:id="rId8"/>
    <p:sldId id="271" r:id="rId9"/>
    <p:sldId id="260" r:id="rId10"/>
    <p:sldId id="262" r:id="rId11"/>
    <p:sldId id="261" r:id="rId12"/>
    <p:sldId id="258" r:id="rId13"/>
    <p:sldId id="259"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86765" autoAdjust="0"/>
  </p:normalViewPr>
  <p:slideViewPr>
    <p:cSldViewPr snapToGrid="0">
      <p:cViewPr>
        <p:scale>
          <a:sx n="75" d="100"/>
          <a:sy n="75" d="100"/>
        </p:scale>
        <p:origin x="110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B99F4-7D8E-421B-9F23-E82A5AAF7FB1}"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2FC10-54AF-468E-B56E-ACC2E9B8152F}" type="slidenum">
              <a:rPr lang="en-US" smtClean="0"/>
              <a:t>‹#›</a:t>
            </a:fld>
            <a:endParaRPr lang="en-US"/>
          </a:p>
        </p:txBody>
      </p:sp>
    </p:spTree>
    <p:extLst>
      <p:ext uri="{BB962C8B-B14F-4D97-AF65-F5344CB8AC3E}">
        <p14:creationId xmlns:p14="http://schemas.microsoft.com/office/powerpoint/2010/main" val="271798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 is a long game………………………………………Relationships other places bring options others don’t have.</a:t>
            </a:r>
          </a:p>
        </p:txBody>
      </p:sp>
      <p:sp>
        <p:nvSpPr>
          <p:cNvPr id="4" name="Slide Number Placeholder 3"/>
          <p:cNvSpPr>
            <a:spLocks noGrp="1"/>
          </p:cNvSpPr>
          <p:nvPr>
            <p:ph type="sldNum" sz="quarter" idx="5"/>
          </p:nvPr>
        </p:nvSpPr>
        <p:spPr/>
        <p:txBody>
          <a:bodyPr/>
          <a:lstStyle/>
          <a:p>
            <a:fld id="{6EC2FC10-54AF-468E-B56E-ACC2E9B8152F}" type="slidenum">
              <a:rPr lang="en-US" smtClean="0"/>
              <a:t>3</a:t>
            </a:fld>
            <a:endParaRPr lang="en-US"/>
          </a:p>
        </p:txBody>
      </p:sp>
    </p:spTree>
    <p:extLst>
      <p:ext uri="{BB962C8B-B14F-4D97-AF65-F5344CB8AC3E}">
        <p14:creationId xmlns:p14="http://schemas.microsoft.com/office/powerpoint/2010/main" val="261893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give a diagnosis of where they are, but we can not put them in a box and say that is where they are in their mind.  They are where they want to be, where they are ready to be, but not always where they need to be to be healthy.</a:t>
            </a:r>
          </a:p>
          <a:p>
            <a:endParaRPr lang="en-US" dirty="0"/>
          </a:p>
        </p:txBody>
      </p:sp>
      <p:sp>
        <p:nvSpPr>
          <p:cNvPr id="4" name="Slide Number Placeholder 3"/>
          <p:cNvSpPr>
            <a:spLocks noGrp="1"/>
          </p:cNvSpPr>
          <p:nvPr>
            <p:ph type="sldNum" sz="quarter" idx="5"/>
          </p:nvPr>
        </p:nvSpPr>
        <p:spPr/>
        <p:txBody>
          <a:bodyPr/>
          <a:lstStyle/>
          <a:p>
            <a:fld id="{6EC2FC10-54AF-468E-B56E-ACC2E9B8152F}" type="slidenum">
              <a:rPr lang="en-US" smtClean="0"/>
              <a:t>5</a:t>
            </a:fld>
            <a:endParaRPr lang="en-US"/>
          </a:p>
        </p:txBody>
      </p:sp>
    </p:spTree>
    <p:extLst>
      <p:ext uri="{BB962C8B-B14F-4D97-AF65-F5344CB8AC3E}">
        <p14:creationId xmlns:p14="http://schemas.microsoft.com/office/powerpoint/2010/main" val="194520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ighlight>
                  <a:srgbClr val="FFFF00"/>
                </a:highlight>
              </a:rPr>
              <a:t>Don’t “use it against” them, use it for information, discernment</a:t>
            </a:r>
            <a:br>
              <a:rPr lang="en-US" sz="1200" dirty="0"/>
            </a:br>
            <a:r>
              <a:rPr lang="en-US" sz="1200" dirty="0"/>
              <a:t>Not </a:t>
            </a:r>
            <a:r>
              <a:rPr lang="en-US" sz="1200" dirty="0">
                <a:highlight>
                  <a:srgbClr val="FFFF00"/>
                </a:highlight>
              </a:rPr>
              <a:t>to be punitive, but probably not a good idea to put a regular no-shower first appointment in AM – Unless they say that is the only time they can come.</a:t>
            </a:r>
          </a:p>
          <a:p>
            <a:r>
              <a:rPr lang="en-US" sz="1200" dirty="0">
                <a:highlight>
                  <a:srgbClr val="FFFF00"/>
                </a:highlight>
              </a:rPr>
              <a:t>Many will make a follow up appointment at the time they no show to save embarrassment.  Too often they burn you again.  Have them call back when they are ready to make the appointment.  Never the same time.</a:t>
            </a:r>
            <a:endParaRPr lang="en-US" dirty="0"/>
          </a:p>
        </p:txBody>
      </p:sp>
      <p:sp>
        <p:nvSpPr>
          <p:cNvPr id="4" name="Slide Number Placeholder 3"/>
          <p:cNvSpPr>
            <a:spLocks noGrp="1"/>
          </p:cNvSpPr>
          <p:nvPr>
            <p:ph type="sldNum" sz="quarter" idx="5"/>
          </p:nvPr>
        </p:nvSpPr>
        <p:spPr/>
        <p:txBody>
          <a:bodyPr/>
          <a:lstStyle/>
          <a:p>
            <a:fld id="{6EC2FC10-54AF-468E-B56E-ACC2E9B8152F}" type="slidenum">
              <a:rPr lang="en-US" smtClean="0"/>
              <a:t>6</a:t>
            </a:fld>
            <a:endParaRPr lang="en-US"/>
          </a:p>
        </p:txBody>
      </p:sp>
    </p:spTree>
    <p:extLst>
      <p:ext uri="{BB962C8B-B14F-4D97-AF65-F5344CB8AC3E}">
        <p14:creationId xmlns:p14="http://schemas.microsoft.com/office/powerpoint/2010/main" val="158495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 Injury or Infection – they want to be at their appointment.  Those that want to get themselves in a better place.  Those that want to keep themselves in a good place.  Those who feel pressured, or don’t feel the importance of their health will not show up.</a:t>
            </a:r>
          </a:p>
          <a:p>
            <a:endParaRPr lang="en-US" dirty="0"/>
          </a:p>
        </p:txBody>
      </p:sp>
      <p:sp>
        <p:nvSpPr>
          <p:cNvPr id="4" name="Slide Number Placeholder 3"/>
          <p:cNvSpPr>
            <a:spLocks noGrp="1"/>
          </p:cNvSpPr>
          <p:nvPr>
            <p:ph type="sldNum" sz="quarter" idx="5"/>
          </p:nvPr>
        </p:nvSpPr>
        <p:spPr/>
        <p:txBody>
          <a:bodyPr/>
          <a:lstStyle/>
          <a:p>
            <a:fld id="{6EC2FC10-54AF-468E-B56E-ACC2E9B8152F}" type="slidenum">
              <a:rPr lang="en-US" smtClean="0"/>
              <a:t>9</a:t>
            </a:fld>
            <a:endParaRPr lang="en-US"/>
          </a:p>
        </p:txBody>
      </p:sp>
    </p:spTree>
    <p:extLst>
      <p:ext uri="{BB962C8B-B14F-4D97-AF65-F5344CB8AC3E}">
        <p14:creationId xmlns:p14="http://schemas.microsoft.com/office/powerpoint/2010/main" val="107197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hard. Texas Example. Getting people to live away from cities is hard.  There are a limited number of people willing to do it.  Once you find someone, they still need to be the RIGHT someone.  Finding the right combination and who that looks like could be hours to discuss, but these are some key things to look for in a candidate.  AVOID DESPERATION – Discernment is critical here</a:t>
            </a:r>
          </a:p>
        </p:txBody>
      </p:sp>
      <p:sp>
        <p:nvSpPr>
          <p:cNvPr id="4" name="Slide Number Placeholder 3"/>
          <p:cNvSpPr>
            <a:spLocks noGrp="1"/>
          </p:cNvSpPr>
          <p:nvPr>
            <p:ph type="sldNum" sz="quarter" idx="5"/>
          </p:nvPr>
        </p:nvSpPr>
        <p:spPr/>
        <p:txBody>
          <a:bodyPr/>
          <a:lstStyle/>
          <a:p>
            <a:fld id="{6EC2FC10-54AF-468E-B56E-ACC2E9B8152F}" type="slidenum">
              <a:rPr lang="en-US" smtClean="0"/>
              <a:t>10</a:t>
            </a:fld>
            <a:endParaRPr lang="en-US"/>
          </a:p>
        </p:txBody>
      </p:sp>
    </p:spTree>
    <p:extLst>
      <p:ext uri="{BB962C8B-B14F-4D97-AF65-F5344CB8AC3E}">
        <p14:creationId xmlns:p14="http://schemas.microsoft.com/office/powerpoint/2010/main" val="62006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not the person talking to you in my personal life.  I avoid large groups and would prefer to not be in them, but here I am.  Today, I am a presenter.  My role for the day.  The same needs to happen with our patients.  We can not bring our personal, or work issues into the room with the patient.  They should never be able to tell there was conflict in your conversation minutes ago.  You are on stage.  If you can’t do that, you are hurting your patient’s ability to get the care they need.</a:t>
            </a:r>
          </a:p>
        </p:txBody>
      </p:sp>
      <p:sp>
        <p:nvSpPr>
          <p:cNvPr id="4" name="Slide Number Placeholder 3"/>
          <p:cNvSpPr>
            <a:spLocks noGrp="1"/>
          </p:cNvSpPr>
          <p:nvPr>
            <p:ph type="sldNum" sz="quarter" idx="5"/>
          </p:nvPr>
        </p:nvSpPr>
        <p:spPr/>
        <p:txBody>
          <a:bodyPr/>
          <a:lstStyle/>
          <a:p>
            <a:fld id="{6EC2FC10-54AF-468E-B56E-ACC2E9B8152F}" type="slidenum">
              <a:rPr lang="en-US" smtClean="0"/>
              <a:t>11</a:t>
            </a:fld>
            <a:endParaRPr lang="en-US"/>
          </a:p>
        </p:txBody>
      </p:sp>
    </p:spTree>
    <p:extLst>
      <p:ext uri="{BB962C8B-B14F-4D97-AF65-F5344CB8AC3E}">
        <p14:creationId xmlns:p14="http://schemas.microsoft.com/office/powerpoint/2010/main" val="172807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how everyone handles this.  I have heard of clinics that decline to care for tribal members for one reason or another.  There could be a situation I have not experienced that would require this for safety, but almost always there should be a work around.  Communication with the patient is key.  A disorderly behavior ordinance is VERY helpful.  Consider working with leadership before pushing someone away.  If they stay away, that is on them.</a:t>
            </a:r>
          </a:p>
        </p:txBody>
      </p:sp>
      <p:sp>
        <p:nvSpPr>
          <p:cNvPr id="4" name="Slide Number Placeholder 3"/>
          <p:cNvSpPr>
            <a:spLocks noGrp="1"/>
          </p:cNvSpPr>
          <p:nvPr>
            <p:ph type="sldNum" sz="quarter" idx="5"/>
          </p:nvPr>
        </p:nvSpPr>
        <p:spPr/>
        <p:txBody>
          <a:bodyPr/>
          <a:lstStyle/>
          <a:p>
            <a:fld id="{6EC2FC10-54AF-468E-B56E-ACC2E9B8152F}" type="slidenum">
              <a:rPr lang="en-US" smtClean="0"/>
              <a:t>12</a:t>
            </a:fld>
            <a:endParaRPr lang="en-US"/>
          </a:p>
        </p:txBody>
      </p:sp>
    </p:spTree>
    <p:extLst>
      <p:ext uri="{BB962C8B-B14F-4D97-AF65-F5344CB8AC3E}">
        <p14:creationId xmlns:p14="http://schemas.microsoft.com/office/powerpoint/2010/main" val="22050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in exam appointments, any time.  EXAM!!!!!  Yes, any time your doors are open.  No Caps or limits.  They will have to wait at times, but where else can they go?  Does this promise an immediate fix to EVERY problem, at the expense of scheduled patients?  NO.  But it is a part of the system that meets the patient “where they are, not where you are”.  </a:t>
            </a:r>
          </a:p>
        </p:txBody>
      </p:sp>
      <p:sp>
        <p:nvSpPr>
          <p:cNvPr id="4" name="Slide Number Placeholder 3"/>
          <p:cNvSpPr>
            <a:spLocks noGrp="1"/>
          </p:cNvSpPr>
          <p:nvPr>
            <p:ph type="sldNum" sz="quarter" idx="5"/>
          </p:nvPr>
        </p:nvSpPr>
        <p:spPr/>
        <p:txBody>
          <a:bodyPr/>
          <a:lstStyle/>
          <a:p>
            <a:fld id="{6EC2FC10-54AF-468E-B56E-ACC2E9B8152F}" type="slidenum">
              <a:rPr lang="en-US" smtClean="0"/>
              <a:t>13</a:t>
            </a:fld>
            <a:endParaRPr lang="en-US"/>
          </a:p>
        </p:txBody>
      </p:sp>
    </p:spTree>
    <p:extLst>
      <p:ext uri="{BB962C8B-B14F-4D97-AF65-F5344CB8AC3E}">
        <p14:creationId xmlns:p14="http://schemas.microsoft.com/office/powerpoint/2010/main" val="10327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them the options, including NO TREATMENT.  I am not a used car salesman trying to clear my lot.  They have choices.  Tell real risks and benefits, but they make the final decision.  They can’t make you do something unethical, but you can’t force them into treatment either. </a:t>
            </a:r>
            <a:r>
              <a:rPr lang="en-US" sz="1200" dirty="0">
                <a:highlight>
                  <a:srgbClr val="FFFF00"/>
                </a:highlight>
              </a:rPr>
              <a:t>Active long-term inflammation and infection is bad on their whole body, but they need to decide if they want to act or not.</a:t>
            </a:r>
            <a:br>
              <a:rPr lang="en-US" sz="1200" dirty="0"/>
            </a:br>
            <a:r>
              <a:rPr lang="en-US" sz="1200" dirty="0">
                <a:highlight>
                  <a:srgbClr val="FFFF00"/>
                </a:highlight>
              </a:rPr>
              <a:t>Dentures are an emotional decision for most people, the dentist should not rush them.</a:t>
            </a:r>
            <a:br>
              <a:rPr lang="en-US" sz="1200" dirty="0">
                <a:highlight>
                  <a:srgbClr val="FFFF00"/>
                </a:highlight>
              </a:rPr>
            </a:br>
            <a:r>
              <a:rPr lang="en-US" sz="1200" dirty="0">
                <a:highlight>
                  <a:srgbClr val="FFFF00"/>
                </a:highlight>
              </a:rPr>
              <a:t>Example – Indications present for SRP, they say no.  Don’t do a prophy, unethical.  Did you do a debridement?  </a:t>
            </a:r>
          </a:p>
          <a:p>
            <a:r>
              <a:rPr lang="en-US" sz="1200" dirty="0">
                <a:highlight>
                  <a:srgbClr val="FFFF00"/>
                </a:highlight>
              </a:rPr>
              <a:t>	They only want 2 root tips out, because they chew with the rest, get the ones out you can and get them Abx is indicated.</a:t>
            </a:r>
            <a:endParaRPr lang="en-US" dirty="0"/>
          </a:p>
          <a:p>
            <a:endParaRPr lang="en-US" dirty="0"/>
          </a:p>
        </p:txBody>
      </p:sp>
      <p:sp>
        <p:nvSpPr>
          <p:cNvPr id="4" name="Slide Number Placeholder 3"/>
          <p:cNvSpPr>
            <a:spLocks noGrp="1"/>
          </p:cNvSpPr>
          <p:nvPr>
            <p:ph type="sldNum" sz="quarter" idx="5"/>
          </p:nvPr>
        </p:nvSpPr>
        <p:spPr/>
        <p:txBody>
          <a:bodyPr/>
          <a:lstStyle/>
          <a:p>
            <a:fld id="{6EC2FC10-54AF-468E-B56E-ACC2E9B8152F}" type="slidenum">
              <a:rPr lang="en-US" smtClean="0"/>
              <a:t>14</a:t>
            </a:fld>
            <a:endParaRPr lang="en-US"/>
          </a:p>
        </p:txBody>
      </p:sp>
    </p:spTree>
    <p:extLst>
      <p:ext uri="{BB962C8B-B14F-4D97-AF65-F5344CB8AC3E}">
        <p14:creationId xmlns:p14="http://schemas.microsoft.com/office/powerpoint/2010/main" val="338441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99F9-0219-48BB-85BE-0FF08270E8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3B3F20-BBDC-4158-906C-F1C200949D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47D63-E0D6-49EF-94AE-C2E21D4B23D9}"/>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5" name="Footer Placeholder 4">
            <a:extLst>
              <a:ext uri="{FF2B5EF4-FFF2-40B4-BE49-F238E27FC236}">
                <a16:creationId xmlns:a16="http://schemas.microsoft.com/office/drawing/2014/main" id="{DAF0A17E-044A-488C-9138-1C831B31F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2BAB4-8734-499F-901C-465BDE29488B}"/>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382933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66E3-126A-4AD0-B62D-7335B0204A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B6DB7-B5C3-4585-A34B-CE07E22E07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A40C4-B575-435A-88FD-A24124B3AFD4}"/>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5" name="Footer Placeholder 4">
            <a:extLst>
              <a:ext uri="{FF2B5EF4-FFF2-40B4-BE49-F238E27FC236}">
                <a16:creationId xmlns:a16="http://schemas.microsoft.com/office/drawing/2014/main" id="{C04CD043-2319-4E6C-A419-2DBF5C3F4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9EA25-F937-474D-97CD-8D2749BF82E9}"/>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226252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F45488-2E74-4CDF-A8EB-82F10DA196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4047C5-7AD9-48FE-AC11-B62E7455D3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8BFDE-05C9-437B-97DA-F24EF7E62CF5}"/>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5" name="Footer Placeholder 4">
            <a:extLst>
              <a:ext uri="{FF2B5EF4-FFF2-40B4-BE49-F238E27FC236}">
                <a16:creationId xmlns:a16="http://schemas.microsoft.com/office/drawing/2014/main" id="{4D20DAC3-6688-4BB5-931C-297E1A875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5E496-29F6-4676-A562-6AB32559ACE5}"/>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877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28FB-E805-47C2-BD60-A082F04C6A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01EA4-05A0-4919-8030-308A652E4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C8BF0-C693-411C-A74A-3E9F76743AE2}"/>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5" name="Footer Placeholder 4">
            <a:extLst>
              <a:ext uri="{FF2B5EF4-FFF2-40B4-BE49-F238E27FC236}">
                <a16:creationId xmlns:a16="http://schemas.microsoft.com/office/drawing/2014/main" id="{BFE08A4C-BB64-47A3-AEBA-27D08977E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9F624-695E-4791-B7AC-F5CFE60AD552}"/>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399568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1610-A9C0-410C-86A7-19C4AAD2B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F88C71-E1E4-4A4E-A439-1210A1137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3A20FD-64DC-4907-A24D-69BDDBC965A6}"/>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5" name="Footer Placeholder 4">
            <a:extLst>
              <a:ext uri="{FF2B5EF4-FFF2-40B4-BE49-F238E27FC236}">
                <a16:creationId xmlns:a16="http://schemas.microsoft.com/office/drawing/2014/main" id="{9B3B23F8-D6FA-4BA8-B7DA-9A550D923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6CC80-52F5-40D8-A197-060321D56AA5}"/>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220857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8AB4-17BA-4376-A3E7-41F204EE5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9F02D-2391-4853-A66A-AD90D41BAC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845DB6-18CC-41FB-A48F-1260554AEA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2F2DDF-0EB9-4DC3-B95A-6513C12C697D}"/>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6" name="Footer Placeholder 5">
            <a:extLst>
              <a:ext uri="{FF2B5EF4-FFF2-40B4-BE49-F238E27FC236}">
                <a16:creationId xmlns:a16="http://schemas.microsoft.com/office/drawing/2014/main" id="{6A2555C8-BD69-4432-97F7-A8C101E8B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E0280-653C-40CF-A4D3-4E3E1F7C89FF}"/>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384928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153B-23FD-49B7-AC58-7FFE3C6789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95429B-4852-4E7C-AB42-3AEDECD04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518256-86F1-49FF-B9DB-528700135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8248DF-E1B0-4ED3-AD00-9719D8816E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C45A3D-8610-40CF-B868-878E259C7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9C4862-FD6B-4DAE-8524-08F79A7910A6}"/>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8" name="Footer Placeholder 7">
            <a:extLst>
              <a:ext uri="{FF2B5EF4-FFF2-40B4-BE49-F238E27FC236}">
                <a16:creationId xmlns:a16="http://schemas.microsoft.com/office/drawing/2014/main" id="{70C5BBA9-E255-4E40-8F6A-7DC8E82838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B3B354-28C9-4879-82C7-0FDB94CA0467}"/>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321895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B71F-C5DE-498F-8F2E-ACF08BB41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68A646-3243-4263-AAEB-3DAD6E546D22}"/>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4" name="Footer Placeholder 3">
            <a:extLst>
              <a:ext uri="{FF2B5EF4-FFF2-40B4-BE49-F238E27FC236}">
                <a16:creationId xmlns:a16="http://schemas.microsoft.com/office/drawing/2014/main" id="{A512BDC7-C5A1-4DDA-911B-BBF5E72899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B14BA5-B3F1-461C-A931-0D7E9B43900E}"/>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270303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494F6-0B53-483C-B8D6-7497CBE6962B}"/>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3" name="Footer Placeholder 2">
            <a:extLst>
              <a:ext uri="{FF2B5EF4-FFF2-40B4-BE49-F238E27FC236}">
                <a16:creationId xmlns:a16="http://schemas.microsoft.com/office/drawing/2014/main" id="{20321AAE-8AD7-4869-9970-64D32A888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70CFD1-14ED-4B97-B989-6060AE60BE53}"/>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45017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7D0A-8ACE-4B5C-A0B4-D34B4822E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FFABCE-146E-499F-BFFB-8CFDCCFF3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CC4872-E223-4530-BAB8-7D1CD34BF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E5994-89B9-4ECF-A1D2-DF416EB6840B}"/>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6" name="Footer Placeholder 5">
            <a:extLst>
              <a:ext uri="{FF2B5EF4-FFF2-40B4-BE49-F238E27FC236}">
                <a16:creationId xmlns:a16="http://schemas.microsoft.com/office/drawing/2014/main" id="{CD1E5FD8-0764-4783-8C45-E7ED4C44A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091A6-22D1-4595-906D-553E784DECB1}"/>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44187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62F4-035B-45FB-8377-F1FAB4AA1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2F2269-6A29-4D0A-9489-5812D8D101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27C94B-815D-45AA-ADA8-DB075949D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FA99A-7844-4A93-A6D0-D807365F9CBC}"/>
              </a:ext>
            </a:extLst>
          </p:cNvPr>
          <p:cNvSpPr>
            <a:spLocks noGrp="1"/>
          </p:cNvSpPr>
          <p:nvPr>
            <p:ph type="dt" sz="half" idx="10"/>
          </p:nvPr>
        </p:nvSpPr>
        <p:spPr/>
        <p:txBody>
          <a:bodyPr/>
          <a:lstStyle/>
          <a:p>
            <a:fld id="{82C5D464-A369-474B-8B05-E05C5C6C08AA}" type="datetimeFigureOut">
              <a:rPr lang="en-US" smtClean="0"/>
              <a:t>4/24/2026</a:t>
            </a:fld>
            <a:endParaRPr lang="en-US"/>
          </a:p>
        </p:txBody>
      </p:sp>
      <p:sp>
        <p:nvSpPr>
          <p:cNvPr id="6" name="Footer Placeholder 5">
            <a:extLst>
              <a:ext uri="{FF2B5EF4-FFF2-40B4-BE49-F238E27FC236}">
                <a16:creationId xmlns:a16="http://schemas.microsoft.com/office/drawing/2014/main" id="{D6EC92FB-E2D9-4647-8746-0D426FC83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2C972-288B-4FC5-BAC4-D59A7B098D2F}"/>
              </a:ext>
            </a:extLst>
          </p:cNvPr>
          <p:cNvSpPr>
            <a:spLocks noGrp="1"/>
          </p:cNvSpPr>
          <p:nvPr>
            <p:ph type="sldNum" sz="quarter" idx="12"/>
          </p:nvPr>
        </p:nvSpPr>
        <p:spPr/>
        <p:txBody>
          <a:bodyPr/>
          <a:lstStyle/>
          <a:p>
            <a:fld id="{BE24C484-8908-417C-99E0-1B18C9FB3C2C}" type="slidenum">
              <a:rPr lang="en-US" smtClean="0"/>
              <a:t>‹#›</a:t>
            </a:fld>
            <a:endParaRPr lang="en-US"/>
          </a:p>
        </p:txBody>
      </p:sp>
    </p:spTree>
    <p:extLst>
      <p:ext uri="{BB962C8B-B14F-4D97-AF65-F5344CB8AC3E}">
        <p14:creationId xmlns:p14="http://schemas.microsoft.com/office/powerpoint/2010/main" val="410400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DC3B03-23C5-477B-B25C-551BC6E3D6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F57BCC-AC24-45C8-A1D5-0A554022D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DEA6B-56EC-4E4E-95E8-B4860FC8F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5D464-A369-474B-8B05-E05C5C6C08AA}" type="datetimeFigureOut">
              <a:rPr lang="en-US" smtClean="0"/>
              <a:t>4/24/2026</a:t>
            </a:fld>
            <a:endParaRPr lang="en-US"/>
          </a:p>
        </p:txBody>
      </p:sp>
      <p:sp>
        <p:nvSpPr>
          <p:cNvPr id="5" name="Footer Placeholder 4">
            <a:extLst>
              <a:ext uri="{FF2B5EF4-FFF2-40B4-BE49-F238E27FC236}">
                <a16:creationId xmlns:a16="http://schemas.microsoft.com/office/drawing/2014/main" id="{A4CFD9E5-9CB2-4052-B073-897465114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437276-4650-4735-8B37-20B0B7044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4C484-8908-417C-99E0-1B18C9FB3C2C}" type="slidenum">
              <a:rPr lang="en-US" smtClean="0"/>
              <a:t>‹#›</a:t>
            </a:fld>
            <a:endParaRPr lang="en-US"/>
          </a:p>
        </p:txBody>
      </p:sp>
    </p:spTree>
    <p:extLst>
      <p:ext uri="{BB962C8B-B14F-4D97-AF65-F5344CB8AC3E}">
        <p14:creationId xmlns:p14="http://schemas.microsoft.com/office/powerpoint/2010/main" val="2217482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Excel_Worksheet1.xlsx"/><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88A1-7B4B-48FD-8558-BBA3243770CA}"/>
              </a:ext>
            </a:extLst>
          </p:cNvPr>
          <p:cNvSpPr>
            <a:spLocks noGrp="1"/>
          </p:cNvSpPr>
          <p:nvPr>
            <p:ph type="ctrTitle"/>
          </p:nvPr>
        </p:nvSpPr>
        <p:spPr/>
        <p:txBody>
          <a:bodyPr/>
          <a:lstStyle/>
          <a:p>
            <a:r>
              <a:rPr lang="en-US" dirty="0"/>
              <a:t>Peter Christensen Dental Clinic</a:t>
            </a:r>
          </a:p>
        </p:txBody>
      </p:sp>
      <p:sp>
        <p:nvSpPr>
          <p:cNvPr id="3" name="Subtitle 2">
            <a:extLst>
              <a:ext uri="{FF2B5EF4-FFF2-40B4-BE49-F238E27FC236}">
                <a16:creationId xmlns:a16="http://schemas.microsoft.com/office/drawing/2014/main" id="{C5894ED7-6153-4C0A-8F61-CE40761377F5}"/>
              </a:ext>
            </a:extLst>
          </p:cNvPr>
          <p:cNvSpPr>
            <a:spLocks noGrp="1"/>
          </p:cNvSpPr>
          <p:nvPr>
            <p:ph type="subTitle" idx="1"/>
          </p:nvPr>
        </p:nvSpPr>
        <p:spPr/>
        <p:txBody>
          <a:bodyPr/>
          <a:lstStyle/>
          <a:p>
            <a:r>
              <a:rPr lang="en-US" dirty="0"/>
              <a:t>Lac du Flambeau Band of Lake Superior Chippewa</a:t>
            </a:r>
          </a:p>
        </p:txBody>
      </p:sp>
    </p:spTree>
    <p:extLst>
      <p:ext uri="{BB962C8B-B14F-4D97-AF65-F5344CB8AC3E}">
        <p14:creationId xmlns:p14="http://schemas.microsoft.com/office/powerpoint/2010/main" val="215032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3805-44E0-4863-9AF6-5652469B05BD}"/>
              </a:ext>
            </a:extLst>
          </p:cNvPr>
          <p:cNvSpPr>
            <a:spLocks noGrp="1"/>
          </p:cNvSpPr>
          <p:nvPr>
            <p:ph type="title"/>
          </p:nvPr>
        </p:nvSpPr>
        <p:spPr/>
        <p:txBody>
          <a:bodyPr/>
          <a:lstStyle/>
          <a:p>
            <a:pPr algn="ctr"/>
            <a:r>
              <a:rPr lang="en-US" b="1" dirty="0">
                <a:latin typeface="Arial Black" panose="020B0A04020102020204" pitchFamily="34" charset="0"/>
              </a:rPr>
              <a:t>Pick the Right People</a:t>
            </a:r>
          </a:p>
        </p:txBody>
      </p:sp>
      <p:sp>
        <p:nvSpPr>
          <p:cNvPr id="3" name="Content Placeholder 2">
            <a:extLst>
              <a:ext uri="{FF2B5EF4-FFF2-40B4-BE49-F238E27FC236}">
                <a16:creationId xmlns:a16="http://schemas.microsoft.com/office/drawing/2014/main" id="{08FFCDE3-8DD0-4521-B27C-3D3CECDB2224}"/>
              </a:ext>
            </a:extLst>
          </p:cNvPr>
          <p:cNvSpPr>
            <a:spLocks noGrp="1"/>
          </p:cNvSpPr>
          <p:nvPr>
            <p:ph idx="1"/>
          </p:nvPr>
        </p:nvSpPr>
        <p:spPr>
          <a:xfrm>
            <a:off x="838200" y="1492137"/>
            <a:ext cx="10515600" cy="5231392"/>
          </a:xfrm>
        </p:spPr>
        <p:txBody>
          <a:bodyPr>
            <a:normAutofit fontScale="70000" lnSpcReduction="20000"/>
          </a:bodyPr>
          <a:lstStyle/>
          <a:p>
            <a:pPr marL="0" indent="0" algn="ctr">
              <a:buNone/>
            </a:pPr>
            <a:r>
              <a:rPr lang="en-US" sz="2800" dirty="0"/>
              <a:t>Find the right people, don’t put up road blocks, and don’t cheap out on them.  </a:t>
            </a:r>
          </a:p>
          <a:p>
            <a:pPr marL="0" indent="0" algn="ctr">
              <a:buNone/>
            </a:pPr>
            <a:endParaRPr lang="en-US" dirty="0"/>
          </a:p>
          <a:p>
            <a:pPr marL="0" indent="0" algn="ctr">
              <a:buNone/>
            </a:pPr>
            <a:r>
              <a:rPr lang="en-US" sz="2800" dirty="0"/>
              <a:t>Pay them more than they are asking if at all possible.</a:t>
            </a:r>
          </a:p>
          <a:p>
            <a:pPr marL="0" indent="0" algn="ctr">
              <a:buNone/>
            </a:pPr>
            <a:endParaRPr lang="en-US" dirty="0"/>
          </a:p>
          <a:p>
            <a:pPr marL="0" indent="0" algn="ctr">
              <a:buNone/>
            </a:pPr>
            <a:r>
              <a:rPr lang="en-US" sz="2800" dirty="0"/>
              <a:t>Benefits of long term staff/providers</a:t>
            </a:r>
          </a:p>
          <a:p>
            <a:pPr marL="0" indent="0" algn="ctr">
              <a:buNone/>
            </a:pPr>
            <a:endParaRPr lang="en-US" sz="2800" dirty="0"/>
          </a:p>
          <a:p>
            <a:pPr marL="0" indent="0" algn="ctr">
              <a:buNone/>
            </a:pPr>
            <a:r>
              <a:rPr lang="en-US" sz="2800" b="1" dirty="0"/>
              <a:t>Example has to be from the top down</a:t>
            </a:r>
          </a:p>
          <a:p>
            <a:pPr marL="0" indent="0" algn="ctr">
              <a:buNone/>
            </a:pPr>
            <a:endParaRPr lang="en-US" dirty="0"/>
          </a:p>
          <a:p>
            <a:pPr marL="0" indent="0" algn="ctr">
              <a:buNone/>
            </a:pPr>
            <a:r>
              <a:rPr lang="en-US" sz="2800" dirty="0"/>
              <a:t>Attitude vs Desperation for a Body</a:t>
            </a:r>
          </a:p>
          <a:p>
            <a:pPr marL="0" indent="0" algn="ctr">
              <a:buNone/>
            </a:pPr>
            <a:br>
              <a:rPr lang="en-US" sz="2800" dirty="0"/>
            </a:br>
            <a:r>
              <a:rPr lang="en-US" sz="2800" dirty="0"/>
              <a:t>Teachable vs Knows It All</a:t>
            </a:r>
          </a:p>
          <a:p>
            <a:pPr marL="0" indent="0" algn="ctr">
              <a:buNone/>
            </a:pPr>
            <a:endParaRPr lang="en-US" sz="2800" dirty="0"/>
          </a:p>
          <a:p>
            <a:pPr marL="0" indent="0" algn="ctr">
              <a:buNone/>
            </a:pPr>
            <a:r>
              <a:rPr lang="en-US" sz="2800" dirty="0"/>
              <a:t>Team Work vs Personal Accolades</a:t>
            </a:r>
          </a:p>
          <a:p>
            <a:pPr marL="0" indent="0" algn="ctr">
              <a:buNone/>
            </a:pPr>
            <a:endParaRPr lang="en-US" sz="2800" dirty="0"/>
          </a:p>
          <a:p>
            <a:pPr marL="0" indent="0" algn="ctr">
              <a:buNone/>
            </a:pPr>
            <a:r>
              <a:rPr lang="en-US" sz="2800" dirty="0"/>
              <a:t>Mentor vs Discipline</a:t>
            </a:r>
            <a:endParaRPr lang="en-US" dirty="0"/>
          </a:p>
        </p:txBody>
      </p:sp>
    </p:spTree>
    <p:extLst>
      <p:ext uri="{BB962C8B-B14F-4D97-AF65-F5344CB8AC3E}">
        <p14:creationId xmlns:p14="http://schemas.microsoft.com/office/powerpoint/2010/main" val="297711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81F3-3B48-4B21-ADF9-2D3A900ED22F}"/>
              </a:ext>
            </a:extLst>
          </p:cNvPr>
          <p:cNvSpPr>
            <a:spLocks noGrp="1"/>
          </p:cNvSpPr>
          <p:nvPr>
            <p:ph type="title"/>
          </p:nvPr>
        </p:nvSpPr>
        <p:spPr/>
        <p:txBody>
          <a:bodyPr/>
          <a:lstStyle/>
          <a:p>
            <a:pPr algn="ctr"/>
            <a:r>
              <a:rPr lang="en-US" dirty="0"/>
              <a:t>We Are All Actors</a:t>
            </a:r>
          </a:p>
        </p:txBody>
      </p:sp>
      <p:sp>
        <p:nvSpPr>
          <p:cNvPr id="3" name="Content Placeholder 2">
            <a:extLst>
              <a:ext uri="{FF2B5EF4-FFF2-40B4-BE49-F238E27FC236}">
                <a16:creationId xmlns:a16="http://schemas.microsoft.com/office/drawing/2014/main" id="{84D0C1DB-37FC-4F1A-BAA2-E6A9E241623A}"/>
              </a:ext>
            </a:extLst>
          </p:cNvPr>
          <p:cNvSpPr>
            <a:spLocks noGrp="1"/>
          </p:cNvSpPr>
          <p:nvPr>
            <p:ph idx="1"/>
          </p:nvPr>
        </p:nvSpPr>
        <p:spPr/>
        <p:txBody>
          <a:bodyPr>
            <a:normAutofit/>
          </a:bodyPr>
          <a:lstStyle/>
          <a:p>
            <a:pPr marL="0" indent="0" algn="ctr">
              <a:buNone/>
            </a:pPr>
            <a:br>
              <a:rPr lang="en-US" sz="2800" dirty="0"/>
            </a:br>
            <a:r>
              <a:rPr lang="en-US" sz="2800" dirty="0"/>
              <a:t>Who are we when we are with our patients?</a:t>
            </a:r>
          </a:p>
          <a:p>
            <a:pPr marL="0" indent="0" algn="ctr">
              <a:buNone/>
            </a:pPr>
            <a:endParaRPr lang="en-US" sz="2800" dirty="0"/>
          </a:p>
          <a:p>
            <a:pPr marL="0" indent="0" algn="ctr">
              <a:buNone/>
            </a:pPr>
            <a:r>
              <a:rPr lang="en-US" sz="2800" dirty="0"/>
              <a:t> We are characters in their life, we are not the main character</a:t>
            </a:r>
          </a:p>
          <a:p>
            <a:pPr marL="0" indent="0" algn="ctr">
              <a:buNone/>
            </a:pPr>
            <a:br>
              <a:rPr lang="en-US" sz="2800" dirty="0"/>
            </a:br>
            <a:r>
              <a:rPr lang="en-US" sz="2800" dirty="0"/>
              <a:t>Our personal troubles go away, you are there for them.  </a:t>
            </a:r>
          </a:p>
          <a:p>
            <a:pPr marL="0" indent="0" algn="ctr">
              <a:buNone/>
            </a:pPr>
            <a:endParaRPr lang="en-US" dirty="0"/>
          </a:p>
          <a:p>
            <a:pPr marL="0" indent="0" algn="ctr">
              <a:buNone/>
            </a:pPr>
            <a:r>
              <a:rPr lang="en-US" dirty="0"/>
              <a:t>You live in their world when you are with them.</a:t>
            </a:r>
            <a:br>
              <a:rPr lang="en-US" sz="2800" dirty="0"/>
            </a:br>
            <a:endParaRPr lang="en-US" dirty="0"/>
          </a:p>
        </p:txBody>
      </p:sp>
    </p:spTree>
    <p:extLst>
      <p:ext uri="{BB962C8B-B14F-4D97-AF65-F5344CB8AC3E}">
        <p14:creationId xmlns:p14="http://schemas.microsoft.com/office/powerpoint/2010/main" val="277836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9C6FFD-BA23-43C3-BBAB-3C20FC0696FF}"/>
              </a:ext>
            </a:extLst>
          </p:cNvPr>
          <p:cNvSpPr>
            <a:spLocks noGrp="1"/>
          </p:cNvSpPr>
          <p:nvPr>
            <p:ph idx="1"/>
          </p:nvPr>
        </p:nvSpPr>
        <p:spPr/>
        <p:txBody>
          <a:bodyPr/>
          <a:lstStyle/>
          <a:p>
            <a:pPr marL="0" indent="0" algn="ctr">
              <a:buNone/>
            </a:pPr>
            <a:r>
              <a:rPr lang="en-US" sz="2800" dirty="0"/>
              <a:t>Do not consider dismissing a tribal member</a:t>
            </a:r>
          </a:p>
          <a:p>
            <a:pPr marL="0" indent="0" algn="ctr">
              <a:buNone/>
            </a:pPr>
            <a:endParaRPr lang="en-US" sz="2800" dirty="0"/>
          </a:p>
          <a:p>
            <a:pPr marL="0" indent="0" algn="ctr">
              <a:buNone/>
            </a:pPr>
            <a:r>
              <a:rPr lang="en-US" dirty="0"/>
              <a:t>Set boundaries for what is appropriate, and stick to them.</a:t>
            </a:r>
          </a:p>
          <a:p>
            <a:pPr marL="0" indent="0" algn="ctr">
              <a:buNone/>
            </a:pPr>
            <a:br>
              <a:rPr lang="en-US" sz="2800" dirty="0"/>
            </a:br>
            <a:r>
              <a:rPr lang="en-US" sz="2800" dirty="0"/>
              <a:t>Write policy to address issues, get support of those above you on how to deal with problems</a:t>
            </a:r>
            <a:endParaRPr lang="en-US" dirty="0"/>
          </a:p>
        </p:txBody>
      </p:sp>
    </p:spTree>
    <p:extLst>
      <p:ext uri="{BB962C8B-B14F-4D97-AF65-F5344CB8AC3E}">
        <p14:creationId xmlns:p14="http://schemas.microsoft.com/office/powerpoint/2010/main" val="412620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5D323-DA39-410E-9799-F3151D2B6FBC}"/>
              </a:ext>
            </a:extLst>
          </p:cNvPr>
          <p:cNvSpPr>
            <a:spLocks noGrp="1"/>
          </p:cNvSpPr>
          <p:nvPr>
            <p:ph idx="1"/>
          </p:nvPr>
        </p:nvSpPr>
        <p:spPr>
          <a:xfrm>
            <a:off x="419100" y="508001"/>
            <a:ext cx="11353800" cy="3937000"/>
          </a:xfrm>
        </p:spPr>
        <p:txBody>
          <a:bodyPr>
            <a:noAutofit/>
          </a:bodyPr>
          <a:lstStyle/>
          <a:p>
            <a:pPr marL="0" indent="0" algn="ctr">
              <a:buNone/>
            </a:pPr>
            <a:r>
              <a:rPr lang="en-US" sz="9600" dirty="0"/>
              <a:t>Be available when they need you, even when it is hard.</a:t>
            </a:r>
          </a:p>
          <a:p>
            <a:pPr marL="0" indent="0" algn="ctr">
              <a:buNone/>
            </a:pPr>
            <a:br>
              <a:rPr lang="en-US" sz="9600" dirty="0"/>
            </a:br>
            <a:endParaRPr lang="en-US" sz="9600" dirty="0"/>
          </a:p>
        </p:txBody>
      </p:sp>
    </p:spTree>
    <p:extLst>
      <p:ext uri="{BB962C8B-B14F-4D97-AF65-F5344CB8AC3E}">
        <p14:creationId xmlns:p14="http://schemas.microsoft.com/office/powerpoint/2010/main" val="255748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39D521-F6A9-48F2-B33A-5FA230C8BC20}"/>
              </a:ext>
            </a:extLst>
          </p:cNvPr>
          <p:cNvSpPr>
            <a:spLocks noGrp="1"/>
          </p:cNvSpPr>
          <p:nvPr>
            <p:ph idx="1"/>
          </p:nvPr>
        </p:nvSpPr>
        <p:spPr>
          <a:xfrm>
            <a:off x="838200" y="609600"/>
            <a:ext cx="10515600" cy="5567363"/>
          </a:xfrm>
        </p:spPr>
        <p:txBody>
          <a:bodyPr>
            <a:normAutofit lnSpcReduction="10000"/>
          </a:bodyPr>
          <a:lstStyle/>
          <a:p>
            <a:pPr marL="0" indent="0" algn="ctr">
              <a:buNone/>
            </a:pPr>
            <a:r>
              <a:rPr lang="en-US" sz="2800" dirty="0"/>
              <a:t>Give them options</a:t>
            </a:r>
          </a:p>
          <a:p>
            <a:pPr marL="0" indent="0" algn="ctr">
              <a:buNone/>
            </a:pPr>
            <a:endParaRPr lang="en-US" dirty="0"/>
          </a:p>
          <a:p>
            <a:pPr marL="0" indent="0" algn="ctr">
              <a:buNone/>
            </a:pPr>
            <a:r>
              <a:rPr lang="en-US" sz="2800" dirty="0"/>
              <a:t>No Treatment is always an option, tell them so.</a:t>
            </a:r>
          </a:p>
          <a:p>
            <a:pPr marL="0" indent="0" algn="ctr">
              <a:buNone/>
            </a:pPr>
            <a:endParaRPr lang="en-US" sz="2800" dirty="0"/>
          </a:p>
          <a:p>
            <a:pPr marL="0" indent="0" algn="ctr">
              <a:buNone/>
            </a:pPr>
            <a:r>
              <a:rPr lang="en-US" sz="2800" dirty="0"/>
              <a:t>They may make the “wrong” choice, but it will be their choice.  </a:t>
            </a:r>
          </a:p>
          <a:p>
            <a:pPr marL="0" indent="0" algn="ctr">
              <a:buNone/>
            </a:pPr>
            <a:endParaRPr lang="en-US" dirty="0"/>
          </a:p>
          <a:p>
            <a:pPr marL="0" indent="0" algn="ctr">
              <a:buNone/>
            </a:pPr>
            <a:r>
              <a:rPr lang="en-US" sz="2800" dirty="0"/>
              <a:t>We should be ready when they change their mind</a:t>
            </a:r>
            <a:endParaRPr lang="en-US" dirty="0"/>
          </a:p>
          <a:p>
            <a:pPr marL="0" indent="0" algn="ctr">
              <a:buNone/>
            </a:pPr>
            <a:endParaRPr lang="en-US" sz="2800" dirty="0"/>
          </a:p>
          <a:p>
            <a:pPr marL="0" indent="0" algn="ctr">
              <a:buNone/>
            </a:pPr>
            <a:r>
              <a:rPr lang="en-US" sz="2800" dirty="0"/>
              <a:t>This doesn’t mean sugar coat.</a:t>
            </a:r>
          </a:p>
          <a:p>
            <a:pPr marL="0" indent="0" algn="ctr">
              <a:buNone/>
            </a:pPr>
            <a:r>
              <a:rPr lang="en-US" sz="2800" dirty="0"/>
              <a:t>  </a:t>
            </a:r>
            <a:endParaRPr lang="en-US" dirty="0"/>
          </a:p>
          <a:p>
            <a:pPr marL="0" indent="0" algn="ctr">
              <a:buNone/>
            </a:pPr>
            <a:r>
              <a:rPr lang="en-US" sz="2800" dirty="0"/>
              <a:t>No need to sell, tons of work to do, let them decide on their own</a:t>
            </a:r>
            <a:endParaRPr lang="en-US" dirty="0"/>
          </a:p>
        </p:txBody>
      </p:sp>
    </p:spTree>
    <p:extLst>
      <p:ext uri="{BB962C8B-B14F-4D97-AF65-F5344CB8AC3E}">
        <p14:creationId xmlns:p14="http://schemas.microsoft.com/office/powerpoint/2010/main" val="238618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91479-EE3C-4419-AA5A-3C9D6B9AAFBB}"/>
              </a:ext>
            </a:extLst>
          </p:cNvPr>
          <p:cNvSpPr>
            <a:spLocks noGrp="1"/>
          </p:cNvSpPr>
          <p:nvPr>
            <p:ph idx="1"/>
          </p:nvPr>
        </p:nvSpPr>
        <p:spPr>
          <a:xfrm>
            <a:off x="838200" y="533400"/>
            <a:ext cx="10515600" cy="5643563"/>
          </a:xfrm>
        </p:spPr>
        <p:txBody>
          <a:bodyPr>
            <a:normAutofit/>
          </a:bodyPr>
          <a:lstStyle/>
          <a:p>
            <a:pPr marL="0" indent="0" algn="ctr">
              <a:buNone/>
            </a:pPr>
            <a:r>
              <a:rPr lang="en-US" sz="9600" b="1" dirty="0">
                <a:latin typeface="Arial Black" panose="020B0A04020102020204" pitchFamily="34" charset="0"/>
              </a:rPr>
              <a:t>Questions?</a:t>
            </a:r>
          </a:p>
        </p:txBody>
      </p:sp>
    </p:spTree>
    <p:extLst>
      <p:ext uri="{BB962C8B-B14F-4D97-AF65-F5344CB8AC3E}">
        <p14:creationId xmlns:p14="http://schemas.microsoft.com/office/powerpoint/2010/main" val="409308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3B6BA0F-AAF5-4B8F-ABA0-FC01CB832E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981325"/>
            <a:ext cx="9753600" cy="3876675"/>
          </a:xfrm>
        </p:spPr>
      </p:pic>
      <p:pic>
        <p:nvPicPr>
          <p:cNvPr id="11" name="Picture 10">
            <a:extLst>
              <a:ext uri="{FF2B5EF4-FFF2-40B4-BE49-F238E27FC236}">
                <a16:creationId xmlns:a16="http://schemas.microsoft.com/office/drawing/2014/main" id="{249419D4-5E35-410E-ABEF-462BD1F5B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065" y="0"/>
            <a:ext cx="5232400" cy="3924300"/>
          </a:xfrm>
          <a:prstGeom prst="rect">
            <a:avLst/>
          </a:prstGeom>
        </p:spPr>
      </p:pic>
      <p:pic>
        <p:nvPicPr>
          <p:cNvPr id="17" name="Picture 16">
            <a:extLst>
              <a:ext uri="{FF2B5EF4-FFF2-40B4-BE49-F238E27FC236}">
                <a16:creationId xmlns:a16="http://schemas.microsoft.com/office/drawing/2014/main" id="{64B47D8A-6A7F-4BF3-B52B-AF6B631B1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498" y="1302061"/>
            <a:ext cx="4008438" cy="850665"/>
          </a:xfrm>
          <a:prstGeom prst="rect">
            <a:avLst/>
          </a:prstGeom>
        </p:spPr>
      </p:pic>
      <p:pic>
        <p:nvPicPr>
          <p:cNvPr id="19" name="Picture 18">
            <a:extLst>
              <a:ext uri="{FF2B5EF4-FFF2-40B4-BE49-F238E27FC236}">
                <a16:creationId xmlns:a16="http://schemas.microsoft.com/office/drawing/2014/main" id="{2EB50026-9D28-49DE-A7C1-02FD937D4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500" y="991878"/>
            <a:ext cx="1421998" cy="1471032"/>
          </a:xfrm>
          <a:prstGeom prst="rect">
            <a:avLst/>
          </a:prstGeom>
        </p:spPr>
      </p:pic>
    </p:spTree>
    <p:extLst>
      <p:ext uri="{BB962C8B-B14F-4D97-AF65-F5344CB8AC3E}">
        <p14:creationId xmlns:p14="http://schemas.microsoft.com/office/powerpoint/2010/main" val="394011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4B49-CC7C-438D-BAE2-23CC805E5A06}"/>
              </a:ext>
            </a:extLst>
          </p:cNvPr>
          <p:cNvSpPr>
            <a:spLocks noGrp="1"/>
          </p:cNvSpPr>
          <p:nvPr>
            <p:ph type="title"/>
          </p:nvPr>
        </p:nvSpPr>
        <p:spPr/>
        <p:txBody>
          <a:bodyPr/>
          <a:lstStyle/>
          <a:p>
            <a:r>
              <a:rPr lang="en-US" b="1" dirty="0"/>
              <a:t>Our Team – </a:t>
            </a:r>
            <a:r>
              <a:rPr lang="en-US" sz="3600" b="1" dirty="0"/>
              <a:t>Separate from the Health Clinic</a:t>
            </a:r>
          </a:p>
        </p:txBody>
      </p:sp>
      <p:sp>
        <p:nvSpPr>
          <p:cNvPr id="3" name="Content Placeholder 2">
            <a:extLst>
              <a:ext uri="{FF2B5EF4-FFF2-40B4-BE49-F238E27FC236}">
                <a16:creationId xmlns:a16="http://schemas.microsoft.com/office/drawing/2014/main" id="{0BAD1B0B-9542-4CE0-9D06-1070F11A281B}"/>
              </a:ext>
            </a:extLst>
          </p:cNvPr>
          <p:cNvSpPr>
            <a:spLocks noGrp="1"/>
          </p:cNvSpPr>
          <p:nvPr>
            <p:ph idx="1"/>
          </p:nvPr>
        </p:nvSpPr>
        <p:spPr>
          <a:xfrm>
            <a:off x="838200" y="1430768"/>
            <a:ext cx="10515600" cy="5325034"/>
          </a:xfrm>
        </p:spPr>
        <p:txBody>
          <a:bodyPr>
            <a:normAutofit/>
          </a:bodyPr>
          <a:lstStyle/>
          <a:p>
            <a:pPr marL="0" indent="0">
              <a:buNone/>
            </a:pPr>
            <a:r>
              <a:rPr lang="en-US" dirty="0"/>
              <a:t>Built in 2013</a:t>
            </a:r>
          </a:p>
          <a:p>
            <a:pPr marL="0" indent="0">
              <a:buNone/>
            </a:pPr>
            <a:r>
              <a:rPr lang="en-US" dirty="0"/>
              <a:t>36,000 square feet</a:t>
            </a:r>
          </a:p>
          <a:p>
            <a:pPr marL="0" indent="0">
              <a:buNone/>
            </a:pPr>
            <a:r>
              <a:rPr lang="en-US" dirty="0"/>
              <a:t>32 treatment chairs</a:t>
            </a:r>
          </a:p>
          <a:p>
            <a:pPr marL="0" indent="0">
              <a:buNone/>
            </a:pPr>
            <a:r>
              <a:rPr lang="en-US" dirty="0"/>
              <a:t>50 employees</a:t>
            </a:r>
          </a:p>
          <a:p>
            <a:pPr marL="0" indent="0">
              <a:buNone/>
            </a:pPr>
            <a:r>
              <a:rPr lang="en-US" dirty="0"/>
              <a:t>On our way to 6 Full time General Dentists + 1 more next year</a:t>
            </a:r>
          </a:p>
          <a:p>
            <a:pPr marL="0" indent="0">
              <a:buNone/>
            </a:pPr>
            <a:r>
              <a:rPr lang="en-US" dirty="0"/>
              <a:t>One full time, one part time Pediatric Dentists</a:t>
            </a:r>
          </a:p>
          <a:p>
            <a:pPr marL="0" indent="0">
              <a:buNone/>
            </a:pPr>
            <a:r>
              <a:rPr lang="en-US" dirty="0"/>
              <a:t>Part time Oral Surgeon</a:t>
            </a:r>
          </a:p>
          <a:p>
            <a:pPr marL="0" indent="0">
              <a:buNone/>
            </a:pPr>
            <a:r>
              <a:rPr lang="en-US" dirty="0"/>
              <a:t>Full time Orthodontist on the way</a:t>
            </a:r>
          </a:p>
          <a:p>
            <a:pPr marL="0" indent="0">
              <a:buNone/>
            </a:pPr>
            <a:r>
              <a:rPr lang="en-US" dirty="0"/>
              <a:t>2 part time General dentists</a:t>
            </a:r>
          </a:p>
          <a:p>
            <a:pPr marL="0" indent="0">
              <a:buNone/>
            </a:pPr>
            <a:r>
              <a:rPr lang="en-US" dirty="0"/>
              <a:t>5 full time Hygienists, 2 part time</a:t>
            </a:r>
          </a:p>
        </p:txBody>
      </p:sp>
    </p:spTree>
    <p:extLst>
      <p:ext uri="{BB962C8B-B14F-4D97-AF65-F5344CB8AC3E}">
        <p14:creationId xmlns:p14="http://schemas.microsoft.com/office/powerpoint/2010/main" val="180460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5DB0-ECF4-45F3-8858-FC1FC6158F57}"/>
              </a:ext>
            </a:extLst>
          </p:cNvPr>
          <p:cNvSpPr>
            <a:spLocks noGrp="1"/>
          </p:cNvSpPr>
          <p:nvPr>
            <p:ph type="title"/>
          </p:nvPr>
        </p:nvSpPr>
        <p:spPr/>
        <p:txBody>
          <a:bodyPr/>
          <a:lstStyle/>
          <a:p>
            <a:r>
              <a:rPr lang="en-US" b="1" dirty="0"/>
              <a:t>Productivity -</a:t>
            </a:r>
          </a:p>
        </p:txBody>
      </p:sp>
      <p:sp>
        <p:nvSpPr>
          <p:cNvPr id="3" name="Content Placeholder 2">
            <a:extLst>
              <a:ext uri="{FF2B5EF4-FFF2-40B4-BE49-F238E27FC236}">
                <a16:creationId xmlns:a16="http://schemas.microsoft.com/office/drawing/2014/main" id="{19D19B42-D286-4C2C-8D5A-572761AE4909}"/>
              </a:ext>
            </a:extLst>
          </p:cNvPr>
          <p:cNvSpPr>
            <a:spLocks noGrp="1"/>
          </p:cNvSpPr>
          <p:nvPr>
            <p:ph idx="1"/>
          </p:nvPr>
        </p:nvSpPr>
        <p:spPr/>
        <p:txBody>
          <a:bodyPr>
            <a:normAutofit/>
          </a:bodyPr>
          <a:lstStyle/>
          <a:p>
            <a:pPr marL="0" indent="0">
              <a:buNone/>
            </a:pPr>
            <a:r>
              <a:rPr lang="en-US" dirty="0"/>
              <a:t>1000-1400 patient appointments per month</a:t>
            </a:r>
          </a:p>
          <a:p>
            <a:pPr marL="0" indent="0">
              <a:buNone/>
            </a:pPr>
            <a:r>
              <a:rPr lang="en-US" dirty="0"/>
              <a:t>~160 no shows</a:t>
            </a:r>
          </a:p>
          <a:p>
            <a:pPr marL="0" indent="0">
              <a:buNone/>
            </a:pPr>
            <a:r>
              <a:rPr lang="en-US" dirty="0"/>
              <a:t>~150 walk ins</a:t>
            </a:r>
          </a:p>
          <a:p>
            <a:pPr marL="0" indent="0">
              <a:buNone/>
            </a:pPr>
            <a:r>
              <a:rPr lang="en-US" dirty="0"/>
              <a:t> </a:t>
            </a:r>
          </a:p>
          <a:p>
            <a:pPr marL="0" indent="0">
              <a:buNone/>
            </a:pPr>
            <a:r>
              <a:rPr lang="en-US" dirty="0"/>
              <a:t>Typically ~15% no show rate overall</a:t>
            </a:r>
          </a:p>
          <a:p>
            <a:pPr marL="0" indent="0">
              <a:buNone/>
            </a:pPr>
            <a:r>
              <a:rPr lang="en-US" sz="1600" dirty="0"/>
              <a:t>Must confirm by noon day before, or pull appointment</a:t>
            </a:r>
          </a:p>
          <a:p>
            <a:pPr marL="0" indent="0">
              <a:buNone/>
            </a:pPr>
            <a:r>
              <a:rPr lang="en-US" sz="1600" dirty="0"/>
              <a:t>We proactively reach out with texts and calls to get them before noon</a:t>
            </a:r>
          </a:p>
          <a:p>
            <a:pPr marL="0" indent="0">
              <a:buNone/>
            </a:pPr>
            <a:r>
              <a:rPr lang="en-US" sz="1600" dirty="0"/>
              <a:t>Ultimately on the patient to do it, they sign our policy</a:t>
            </a:r>
          </a:p>
        </p:txBody>
      </p:sp>
    </p:spTree>
    <p:extLst>
      <p:ext uri="{BB962C8B-B14F-4D97-AF65-F5344CB8AC3E}">
        <p14:creationId xmlns:p14="http://schemas.microsoft.com/office/powerpoint/2010/main" val="327186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666E-7C2E-439C-9CF4-40011398B1A7}"/>
              </a:ext>
            </a:extLst>
          </p:cNvPr>
          <p:cNvSpPr>
            <a:spLocks noGrp="1"/>
          </p:cNvSpPr>
          <p:nvPr>
            <p:ph type="ctrTitle"/>
          </p:nvPr>
        </p:nvSpPr>
        <p:spPr>
          <a:xfrm>
            <a:off x="1524000" y="1122362"/>
            <a:ext cx="9144000" cy="2667759"/>
          </a:xfrm>
        </p:spPr>
        <p:txBody>
          <a:bodyPr/>
          <a:lstStyle/>
          <a:p>
            <a:r>
              <a:rPr lang="en-US" b="1" dirty="0"/>
              <a:t>Meet Your Patients</a:t>
            </a:r>
            <a:br>
              <a:rPr lang="en-US" b="1" dirty="0"/>
            </a:br>
            <a:r>
              <a:rPr lang="en-US" b="1" dirty="0"/>
              <a:t> Where THEY Are</a:t>
            </a:r>
          </a:p>
        </p:txBody>
      </p:sp>
    </p:spTree>
    <p:extLst>
      <p:ext uri="{BB962C8B-B14F-4D97-AF65-F5344CB8AC3E}">
        <p14:creationId xmlns:p14="http://schemas.microsoft.com/office/powerpoint/2010/main" val="361043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C4708-A65E-4F3F-AB39-EE735CDE4706}"/>
              </a:ext>
            </a:extLst>
          </p:cNvPr>
          <p:cNvSpPr>
            <a:spLocks noGrp="1"/>
          </p:cNvSpPr>
          <p:nvPr>
            <p:ph idx="1"/>
          </p:nvPr>
        </p:nvSpPr>
        <p:spPr>
          <a:xfrm>
            <a:off x="1" y="1847140"/>
            <a:ext cx="12070080" cy="4908662"/>
          </a:xfrm>
        </p:spPr>
        <p:txBody>
          <a:bodyPr/>
          <a:lstStyle/>
          <a:p>
            <a:pPr marL="0" indent="0" algn="ctr">
              <a:buNone/>
            </a:pPr>
            <a:r>
              <a:rPr lang="en-US" sz="2800" dirty="0"/>
              <a:t>Keep track of their attendance</a:t>
            </a:r>
          </a:p>
          <a:p>
            <a:pPr marL="0" indent="0" algn="ctr">
              <a:buNone/>
            </a:pPr>
            <a:br>
              <a:rPr lang="en-US" sz="2800" dirty="0"/>
            </a:br>
            <a:r>
              <a:rPr lang="en-US" sz="2800" dirty="0"/>
              <a:t>Make dummy codes to track</a:t>
            </a:r>
          </a:p>
          <a:p>
            <a:pPr marL="0" indent="0" algn="ctr">
              <a:buNone/>
            </a:pPr>
            <a:br>
              <a:rPr lang="en-US" sz="2800" dirty="0"/>
            </a:br>
            <a:r>
              <a:rPr lang="en-US" sz="2800" dirty="0"/>
              <a:t>Keep notes in the clinical notes when they miss, with detail, consider the detail</a:t>
            </a:r>
          </a:p>
          <a:p>
            <a:pPr marL="0" indent="0" algn="ctr">
              <a:buNone/>
            </a:pPr>
            <a:endParaRPr lang="en-US" dirty="0"/>
          </a:p>
          <a:p>
            <a:pPr marL="0" indent="0" algn="ctr">
              <a:buNone/>
            </a:pPr>
            <a:r>
              <a:rPr lang="en-US" dirty="0"/>
              <a:t>If they miss an appointment, contact them, but don’t reschedule them yet</a:t>
            </a:r>
          </a:p>
        </p:txBody>
      </p:sp>
      <p:sp>
        <p:nvSpPr>
          <p:cNvPr id="2" name="TextBox 1">
            <a:extLst>
              <a:ext uri="{FF2B5EF4-FFF2-40B4-BE49-F238E27FC236}">
                <a16:creationId xmlns:a16="http://schemas.microsoft.com/office/drawing/2014/main" id="{103F1883-2DE7-4C76-9D44-1A1A7E9D3DFF}"/>
              </a:ext>
            </a:extLst>
          </p:cNvPr>
          <p:cNvSpPr txBox="1"/>
          <p:nvPr/>
        </p:nvSpPr>
        <p:spPr>
          <a:xfrm>
            <a:off x="1575996" y="408790"/>
            <a:ext cx="8918089" cy="1200329"/>
          </a:xfrm>
          <a:prstGeom prst="rect">
            <a:avLst/>
          </a:prstGeom>
          <a:noFill/>
        </p:spPr>
        <p:txBody>
          <a:bodyPr wrap="square" rtlCol="0">
            <a:spAutoFit/>
          </a:bodyPr>
          <a:lstStyle/>
          <a:p>
            <a:pPr algn="ctr"/>
            <a:r>
              <a:rPr lang="en-US" sz="7200" dirty="0"/>
              <a:t>DATA	 DATA	 DATA</a:t>
            </a:r>
          </a:p>
        </p:txBody>
      </p:sp>
    </p:spTree>
    <p:extLst>
      <p:ext uri="{BB962C8B-B14F-4D97-AF65-F5344CB8AC3E}">
        <p14:creationId xmlns:p14="http://schemas.microsoft.com/office/powerpoint/2010/main" val="45340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EB22-B3C4-41A7-AA4B-C0091B26D645}"/>
              </a:ext>
            </a:extLst>
          </p:cNvPr>
          <p:cNvSpPr>
            <a:spLocks noGrp="1"/>
          </p:cNvSpPr>
          <p:nvPr>
            <p:ph type="title"/>
          </p:nvPr>
        </p:nvSpPr>
        <p:spPr/>
        <p:txBody>
          <a:bodyPr/>
          <a:lstStyle/>
          <a:p>
            <a:pPr algn="ctr"/>
            <a:r>
              <a:rPr lang="en-US" dirty="0"/>
              <a:t>How do you calculate No Shows?</a:t>
            </a:r>
          </a:p>
        </p:txBody>
      </p:sp>
      <p:sp>
        <p:nvSpPr>
          <p:cNvPr id="3" name="Content Placeholder 2">
            <a:extLst>
              <a:ext uri="{FF2B5EF4-FFF2-40B4-BE49-F238E27FC236}">
                <a16:creationId xmlns:a16="http://schemas.microsoft.com/office/drawing/2014/main" id="{93F64866-DF00-4E53-8B47-A3883440D78B}"/>
              </a:ext>
            </a:extLst>
          </p:cNvPr>
          <p:cNvSpPr>
            <a:spLocks noGrp="1"/>
          </p:cNvSpPr>
          <p:nvPr>
            <p:ph idx="1"/>
          </p:nvPr>
        </p:nvSpPr>
        <p:spPr>
          <a:xfrm>
            <a:off x="443753" y="1825625"/>
            <a:ext cx="11201399" cy="4351338"/>
          </a:xfrm>
        </p:spPr>
        <p:txBody>
          <a:bodyPr/>
          <a:lstStyle/>
          <a:p>
            <a:pPr marL="0" indent="0" algn="ctr">
              <a:buNone/>
            </a:pPr>
            <a:endParaRPr lang="en-US" dirty="0"/>
          </a:p>
          <a:p>
            <a:pPr marL="0" indent="0" algn="ctr">
              <a:buNone/>
            </a:pPr>
            <a:endParaRPr lang="en-US" dirty="0"/>
          </a:p>
          <a:p>
            <a:pPr marL="0" indent="0" algn="ctr">
              <a:buNone/>
            </a:pPr>
            <a:r>
              <a:rPr lang="en-US" dirty="0"/>
              <a:t>No Shows / (Patients with confirmed appointments that came + No Shows)</a:t>
            </a:r>
          </a:p>
          <a:p>
            <a:pPr marL="0" indent="0" algn="ctr">
              <a:buNone/>
            </a:pPr>
            <a:endParaRPr lang="en-US" dirty="0"/>
          </a:p>
          <a:p>
            <a:pPr marL="0" indent="0" algn="ctr">
              <a:buNone/>
            </a:pPr>
            <a:r>
              <a:rPr lang="en-US" dirty="0"/>
              <a:t>OR</a:t>
            </a:r>
          </a:p>
          <a:p>
            <a:pPr marL="0" indent="0" algn="ctr">
              <a:buNone/>
            </a:pPr>
            <a:endParaRPr lang="en-US" dirty="0"/>
          </a:p>
          <a:p>
            <a:pPr marL="0" indent="0" algn="ctr">
              <a:buNone/>
            </a:pPr>
            <a:r>
              <a:rPr lang="en-US" dirty="0"/>
              <a:t>No Shows / (Total Patients Seen (confirmed and walk in)+ No Shows)</a:t>
            </a:r>
          </a:p>
          <a:p>
            <a:pPr marL="0" indent="0" algn="ctr">
              <a:buNone/>
            </a:pPr>
            <a:endParaRPr lang="en-US" dirty="0"/>
          </a:p>
        </p:txBody>
      </p:sp>
    </p:spTree>
    <p:extLst>
      <p:ext uri="{BB962C8B-B14F-4D97-AF65-F5344CB8AC3E}">
        <p14:creationId xmlns:p14="http://schemas.microsoft.com/office/powerpoint/2010/main" val="244075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2721E2C3-97A4-4F21-9B34-5052E367CE2A}"/>
              </a:ext>
            </a:extLst>
          </p:cNvPr>
          <p:cNvGraphicFramePr>
            <a:graphicFrameLocks noChangeAspect="1"/>
          </p:cNvGraphicFramePr>
          <p:nvPr>
            <p:extLst>
              <p:ext uri="{D42A27DB-BD31-4B8C-83A1-F6EECF244321}">
                <p14:modId xmlns:p14="http://schemas.microsoft.com/office/powerpoint/2010/main" val="110813599"/>
              </p:ext>
            </p:extLst>
          </p:nvPr>
        </p:nvGraphicFramePr>
        <p:xfrm>
          <a:off x="1643063" y="446088"/>
          <a:ext cx="3343275" cy="3657600"/>
        </p:xfrm>
        <a:graphic>
          <a:graphicData uri="http://schemas.openxmlformats.org/presentationml/2006/ole">
            <mc:AlternateContent xmlns:mc="http://schemas.openxmlformats.org/markup-compatibility/2006">
              <mc:Choice xmlns:v="urn:schemas-microsoft-com:vml" Requires="v">
                <p:oleObj spid="_x0000_s1032" name="Worksheet" r:id="rId3" imgW="3343218" imgH="3657702" progId="Excel.Sheet.12">
                  <p:embed/>
                </p:oleObj>
              </mc:Choice>
              <mc:Fallback>
                <p:oleObj name="Worksheet" r:id="rId3" imgW="3343218" imgH="3657702" progId="Excel.Sheet.12">
                  <p:embed/>
                  <p:pic>
                    <p:nvPicPr>
                      <p:cNvPr id="0" name=""/>
                      <p:cNvPicPr/>
                      <p:nvPr/>
                    </p:nvPicPr>
                    <p:blipFill>
                      <a:blip r:embed="rId4"/>
                      <a:stretch>
                        <a:fillRect/>
                      </a:stretch>
                    </p:blipFill>
                    <p:spPr>
                      <a:xfrm>
                        <a:off x="1643063" y="446088"/>
                        <a:ext cx="3343275" cy="3657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ECE6308-2926-4EAC-ADB6-A822BCCD98A2}"/>
              </a:ext>
            </a:extLst>
          </p:cNvPr>
          <p:cNvGraphicFramePr>
            <a:graphicFrameLocks noChangeAspect="1"/>
          </p:cNvGraphicFramePr>
          <p:nvPr>
            <p:extLst>
              <p:ext uri="{D42A27DB-BD31-4B8C-83A1-F6EECF244321}">
                <p14:modId xmlns:p14="http://schemas.microsoft.com/office/powerpoint/2010/main" val="433573557"/>
              </p:ext>
            </p:extLst>
          </p:nvPr>
        </p:nvGraphicFramePr>
        <p:xfrm>
          <a:off x="7615238" y="1065213"/>
          <a:ext cx="3343275" cy="3009900"/>
        </p:xfrm>
        <a:graphic>
          <a:graphicData uri="http://schemas.openxmlformats.org/presentationml/2006/ole">
            <mc:AlternateContent xmlns:mc="http://schemas.openxmlformats.org/markup-compatibility/2006">
              <mc:Choice xmlns:v="urn:schemas-microsoft-com:vml" Requires="v">
                <p:oleObj spid="_x0000_s1033" name="Worksheet" r:id="rId5" imgW="3343218" imgH="3009866" progId="Excel.Sheet.12">
                  <p:embed/>
                </p:oleObj>
              </mc:Choice>
              <mc:Fallback>
                <p:oleObj name="Worksheet" r:id="rId5" imgW="3343218" imgH="3009866" progId="Excel.Sheet.12">
                  <p:embed/>
                  <p:pic>
                    <p:nvPicPr>
                      <p:cNvPr id="0" name=""/>
                      <p:cNvPicPr/>
                      <p:nvPr/>
                    </p:nvPicPr>
                    <p:blipFill>
                      <a:blip r:embed="rId6"/>
                      <a:stretch>
                        <a:fillRect/>
                      </a:stretch>
                    </p:blipFill>
                    <p:spPr>
                      <a:xfrm>
                        <a:off x="7615238" y="1065213"/>
                        <a:ext cx="3343275" cy="30099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09343D9-5C05-4E88-8FAD-54E3A8FAD6D1}"/>
              </a:ext>
            </a:extLst>
          </p:cNvPr>
          <p:cNvGraphicFramePr>
            <a:graphicFrameLocks noChangeAspect="1"/>
          </p:cNvGraphicFramePr>
          <p:nvPr>
            <p:extLst>
              <p:ext uri="{D42A27DB-BD31-4B8C-83A1-F6EECF244321}">
                <p14:modId xmlns:p14="http://schemas.microsoft.com/office/powerpoint/2010/main" val="1198559259"/>
              </p:ext>
            </p:extLst>
          </p:nvPr>
        </p:nvGraphicFramePr>
        <p:xfrm>
          <a:off x="3624263" y="4583112"/>
          <a:ext cx="5133375" cy="1857375"/>
        </p:xfrm>
        <a:graphic>
          <a:graphicData uri="http://schemas.openxmlformats.org/presentationml/2006/ole">
            <mc:AlternateContent xmlns:mc="http://schemas.openxmlformats.org/markup-compatibility/2006">
              <mc:Choice xmlns:v="urn:schemas-microsoft-com:vml" Requires="v">
                <p:oleObj spid="_x0000_s1034" name="Worksheet" r:id="rId7" imgW="3343218" imgH="1209641" progId="Excel.Sheet.12">
                  <p:embed/>
                </p:oleObj>
              </mc:Choice>
              <mc:Fallback>
                <p:oleObj name="Worksheet" r:id="rId7" imgW="3343218" imgH="1209641" progId="Excel.Sheet.12">
                  <p:embed/>
                  <p:pic>
                    <p:nvPicPr>
                      <p:cNvPr id="0" name=""/>
                      <p:cNvPicPr/>
                      <p:nvPr/>
                    </p:nvPicPr>
                    <p:blipFill>
                      <a:blip r:embed="rId8"/>
                      <a:stretch>
                        <a:fillRect/>
                      </a:stretch>
                    </p:blipFill>
                    <p:spPr>
                      <a:xfrm>
                        <a:off x="3624263" y="4583112"/>
                        <a:ext cx="5133375" cy="1857375"/>
                      </a:xfrm>
                      <a:prstGeom prst="rect">
                        <a:avLst/>
                      </a:prstGeom>
                    </p:spPr>
                  </p:pic>
                </p:oleObj>
              </mc:Fallback>
            </mc:AlternateContent>
          </a:graphicData>
        </a:graphic>
      </p:graphicFrame>
    </p:spTree>
    <p:extLst>
      <p:ext uri="{BB962C8B-B14F-4D97-AF65-F5344CB8AC3E}">
        <p14:creationId xmlns:p14="http://schemas.microsoft.com/office/powerpoint/2010/main" val="646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6B1B-23BC-4A87-912D-D8FA3D13EECB}"/>
              </a:ext>
            </a:extLst>
          </p:cNvPr>
          <p:cNvSpPr>
            <a:spLocks noGrp="1"/>
          </p:cNvSpPr>
          <p:nvPr>
            <p:ph type="title"/>
          </p:nvPr>
        </p:nvSpPr>
        <p:spPr/>
        <p:txBody>
          <a:bodyPr>
            <a:normAutofit/>
          </a:bodyPr>
          <a:lstStyle/>
          <a:p>
            <a:pPr algn="ctr"/>
            <a:r>
              <a:rPr lang="en-US" sz="6000" b="1" dirty="0"/>
              <a:t>Who shows up to appointments?</a:t>
            </a:r>
          </a:p>
        </p:txBody>
      </p:sp>
      <p:sp>
        <p:nvSpPr>
          <p:cNvPr id="3" name="Content Placeholder 2">
            <a:extLst>
              <a:ext uri="{FF2B5EF4-FFF2-40B4-BE49-F238E27FC236}">
                <a16:creationId xmlns:a16="http://schemas.microsoft.com/office/drawing/2014/main" id="{A2A6408C-2E1F-4E65-9DBF-593CAE4FFB39}"/>
              </a:ext>
            </a:extLst>
          </p:cNvPr>
          <p:cNvSpPr>
            <a:spLocks noGrp="1"/>
          </p:cNvSpPr>
          <p:nvPr>
            <p:ph idx="1"/>
          </p:nvPr>
        </p:nvSpPr>
        <p:spPr>
          <a:xfrm>
            <a:off x="330200" y="3095625"/>
            <a:ext cx="11531600" cy="2822575"/>
          </a:xfrm>
        </p:spPr>
        <p:txBody>
          <a:bodyPr>
            <a:normAutofit fontScale="77500" lnSpcReduction="20000"/>
          </a:bodyPr>
          <a:lstStyle/>
          <a:p>
            <a:pPr marL="0" indent="0" algn="ctr">
              <a:buNone/>
            </a:pPr>
            <a:r>
              <a:rPr lang="en-US" sz="8000" dirty="0"/>
              <a:t>People who WANT the appointments</a:t>
            </a:r>
          </a:p>
          <a:p>
            <a:pPr marL="0" indent="0" algn="ctr">
              <a:buNone/>
            </a:pPr>
            <a:endParaRPr lang="en-US" dirty="0"/>
          </a:p>
          <a:p>
            <a:pPr marL="0" indent="0" algn="ctr">
              <a:buNone/>
            </a:pPr>
            <a:br>
              <a:rPr lang="en-US" sz="2800" dirty="0"/>
            </a:br>
            <a:r>
              <a:rPr lang="en-US" sz="2800" dirty="0"/>
              <a:t> </a:t>
            </a:r>
            <a:br>
              <a:rPr lang="en-US" sz="2800" dirty="0"/>
            </a:br>
            <a:endParaRPr lang="en-US" dirty="0"/>
          </a:p>
        </p:txBody>
      </p:sp>
    </p:spTree>
    <p:extLst>
      <p:ext uri="{BB962C8B-B14F-4D97-AF65-F5344CB8AC3E}">
        <p14:creationId xmlns:p14="http://schemas.microsoft.com/office/powerpoint/2010/main" val="162487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1216</Words>
  <Application>Microsoft Office PowerPoint</Application>
  <PresentationFormat>Widescreen</PresentationFormat>
  <Paragraphs>101</Paragraphs>
  <Slides>15</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Office Theme</vt:lpstr>
      <vt:lpstr>Microsoft Excel Worksheet</vt:lpstr>
      <vt:lpstr>Peter Christensen Dental Clinic</vt:lpstr>
      <vt:lpstr>PowerPoint Presentation</vt:lpstr>
      <vt:lpstr>Our Team – Separate from the Health Clinic</vt:lpstr>
      <vt:lpstr>Productivity -</vt:lpstr>
      <vt:lpstr>Meet Your Patients  Where THEY Are</vt:lpstr>
      <vt:lpstr>PowerPoint Presentation</vt:lpstr>
      <vt:lpstr>How do you calculate No Shows?</vt:lpstr>
      <vt:lpstr>PowerPoint Presentation</vt:lpstr>
      <vt:lpstr>Who shows up to appointments?</vt:lpstr>
      <vt:lpstr>Pick the Right People</vt:lpstr>
      <vt:lpstr>We Are All Actors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Wheeler, Thomas</dc:creator>
  <cp:lastModifiedBy>Wheeler, Thomas</cp:lastModifiedBy>
  <cp:revision>42</cp:revision>
  <dcterms:created xsi:type="dcterms:W3CDTF">2026-03-23T12:10:11Z</dcterms:created>
  <dcterms:modified xsi:type="dcterms:W3CDTF">2026-04-24T19:44:59Z</dcterms:modified>
</cp:coreProperties>
</file>