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7" r:id="rId4"/>
  </p:sldMasterIdLst>
  <p:notesMasterIdLst>
    <p:notesMasterId r:id="rId16"/>
  </p:notesMasterIdLst>
  <p:handoutMasterIdLst>
    <p:handoutMasterId r:id="rId17"/>
  </p:handoutMasterIdLst>
  <p:sldIdLst>
    <p:sldId id="2147309867" r:id="rId5"/>
    <p:sldId id="2147309852" r:id="rId6"/>
    <p:sldId id="2147309853" r:id="rId7"/>
    <p:sldId id="2147309855" r:id="rId8"/>
    <p:sldId id="2147309884" r:id="rId9"/>
    <p:sldId id="2147309856" r:id="rId10"/>
    <p:sldId id="2147309885" r:id="rId11"/>
    <p:sldId id="2147309888" r:id="rId12"/>
    <p:sldId id="2147309886" r:id="rId13"/>
    <p:sldId id="2147309864" r:id="rId14"/>
    <p:sldId id="214730988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83B4793F-7475-48F2-9AD4-13DB51B986FF}">
          <p14:sldIdLst/>
        </p14:section>
        <p14:section name="Slide Comparisons" id="{EE69305C-974A-43C3-808C-C3106114C6C0}">
          <p14:sldIdLst/>
        </p14:section>
        <p14:section name="Colors" id="{088FD8D8-024A-4B92-BC5F-AAB477DEA797}">
          <p14:sldIdLst/>
        </p14:section>
        <p14:section name="Fonts" id="{87D55054-C174-45AE-8A82-4DCC961CC627}">
          <p14:sldIdLst/>
        </p14:section>
        <p14:section name="Icons" id="{1CD3414E-01F1-4CEC-961E-98B2C874CA28}">
          <p14:sldIdLst/>
        </p14:section>
        <p14:section name="New Masters" id="{F4F79630-DBBD-4785-89A5-73B212917D2E}">
          <p14:sldIdLst>
            <p14:sldId id="2147309867"/>
            <p14:sldId id="2147309852"/>
            <p14:sldId id="2147309853"/>
            <p14:sldId id="2147309855"/>
            <p14:sldId id="2147309884"/>
            <p14:sldId id="2147309856"/>
            <p14:sldId id="2147309885"/>
            <p14:sldId id="2147309888"/>
            <p14:sldId id="2147309886"/>
            <p14:sldId id="2147309864"/>
            <p14:sldId id="214730988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E99F8B-A282-83A1-4185-65D78C0688B8}" name="Sarah Oakes" initials="SO" userId="S::soakes@totemconsultingdc.com::6b2dfbe2-1f65-4e70-a97f-983265a44e8d" providerId="AD"/>
  <p188:author id="{9D83078C-B5DA-D1BD-2D0A-69D64DF91BE6}" name="Danielle Foster" initials="DF" userId="S::DFoster@totemconsultingdc.com::8cf65633-5fc8-4078-aa89-fca4fa9b4f0c" providerId="AD"/>
  <p188:author id="{EDDB0090-5347-6EA4-5C0F-B59DBA3DF29B}" name="Tomas Pouls" initials="TP" userId="S::tpouls@totemconsultingdc.com::dc811ad1-cd6c-4313-893a-3baa7c1e3c3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FF5"/>
    <a:srgbClr val="E0EAF4"/>
    <a:srgbClr val="CCDDEA"/>
    <a:srgbClr val="D4C566"/>
    <a:srgbClr val="D3A445"/>
    <a:srgbClr val="DAD17C"/>
    <a:srgbClr val="DCD484"/>
    <a:srgbClr val="FAFFAD"/>
    <a:srgbClr val="FFF29C"/>
    <a:srgbClr val="DCE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446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84DDE4C-F720-54D3-6CFA-98B8A93A47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90AE6-7774-8FC2-C1CA-C2A25A0A19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A9557-4020-40D0-8BE4-56399812BA06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BBBC5F-6A2A-A353-2BA5-1FEA068C4B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B951DB-A621-E528-1C81-988D9A69C1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1669F-4835-4A21-80FF-CAB70C234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26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8A998-E9DF-48FA-924C-D71094BE6FDC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006E0-EA18-401E-8109-FF457F66C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51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E7FEE2-4885-DF19-652A-33ADE1CD34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"/>
          <a:stretch/>
        </p:blipFill>
        <p:spPr>
          <a:xfrm>
            <a:off x="0" y="6359691"/>
            <a:ext cx="12192000" cy="4983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A147E4-3DDD-BEB1-0BE2-FECBC4EC7F86}"/>
              </a:ext>
            </a:extLst>
          </p:cNvPr>
          <p:cNvSpPr/>
          <p:nvPr/>
        </p:nvSpPr>
        <p:spPr>
          <a:xfrm>
            <a:off x="0" y="6359690"/>
            <a:ext cx="12192000" cy="498309"/>
          </a:xfrm>
          <a:prstGeom prst="rect">
            <a:avLst/>
          </a:prstGeom>
          <a:solidFill>
            <a:schemeClr val="accent1">
              <a:alpha val="59000"/>
            </a:schemeClr>
          </a:solidFill>
          <a:ln>
            <a:solidFill>
              <a:schemeClr val="accent1">
                <a:alpha val="59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7D7D5401-8135-33C9-AB1C-62251A08F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08375"/>
            <a:ext cx="10515600" cy="23948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BB7ECA-6E0B-CF1B-AC2A-A6B0BFECDCE0}"/>
              </a:ext>
            </a:extLst>
          </p:cNvPr>
          <p:cNvSpPr/>
          <p:nvPr/>
        </p:nvSpPr>
        <p:spPr>
          <a:xfrm>
            <a:off x="0" y="3829677"/>
            <a:ext cx="12192000" cy="253193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29D19B-E506-6CA9-70F5-EBA353951C5F}"/>
              </a:ext>
            </a:extLst>
          </p:cNvPr>
          <p:cNvGrpSpPr>
            <a:grpSpLocks noChangeAspect="1"/>
          </p:cNvGrpSpPr>
          <p:nvPr/>
        </p:nvGrpSpPr>
        <p:grpSpPr>
          <a:xfrm>
            <a:off x="8203082" y="4622901"/>
            <a:ext cx="2994688" cy="1506471"/>
            <a:chOff x="7279583" y="5264225"/>
            <a:chExt cx="2480431" cy="1247776"/>
          </a:xfrm>
        </p:grpSpPr>
        <p:pic>
          <p:nvPicPr>
            <p:cNvPr id="15" name="Picture 14" descr="A logo with a black background&#10;&#10;Description automatically generated">
              <a:extLst>
                <a:ext uri="{FF2B5EF4-FFF2-40B4-BE49-F238E27FC236}">
                  <a16:creationId xmlns:a16="http://schemas.microsoft.com/office/drawing/2014/main" id="{D4EF4272-74C4-CF16-320A-800CA0A24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583" y="5264225"/>
              <a:ext cx="1247776" cy="1247776"/>
            </a:xfrm>
            <a:prstGeom prst="rect">
              <a:avLst/>
            </a:prstGeom>
          </p:spPr>
        </p:pic>
        <p:pic>
          <p:nvPicPr>
            <p:cNvPr id="16" name="Picture 15" descr="A logo with a sign and text&#10;&#10;Description automatically generated with medium confidence">
              <a:extLst>
                <a:ext uri="{FF2B5EF4-FFF2-40B4-BE49-F238E27FC236}">
                  <a16:creationId xmlns:a16="http://schemas.microsoft.com/office/drawing/2014/main" id="{0F381467-45B9-5203-6446-E2B146538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8989" y="5264225"/>
              <a:ext cx="1251025" cy="1247776"/>
            </a:xfrm>
            <a:prstGeom prst="rect">
              <a:avLst/>
            </a:prstGeom>
          </p:spPr>
        </p:pic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9459611-B7D8-AC92-6148-BA54C571A6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159300"/>
            <a:ext cx="3088167" cy="5143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870411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(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E7FEE2-4885-DF19-652A-33ADE1CD34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"/>
          <a:stretch/>
        </p:blipFill>
        <p:spPr>
          <a:xfrm>
            <a:off x="0" y="6359691"/>
            <a:ext cx="12192000" cy="4983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A147E4-3DDD-BEB1-0BE2-FECBC4EC7F86}"/>
              </a:ext>
            </a:extLst>
          </p:cNvPr>
          <p:cNvSpPr/>
          <p:nvPr/>
        </p:nvSpPr>
        <p:spPr>
          <a:xfrm>
            <a:off x="0" y="6359690"/>
            <a:ext cx="12192000" cy="498309"/>
          </a:xfrm>
          <a:prstGeom prst="rect">
            <a:avLst/>
          </a:prstGeom>
          <a:solidFill>
            <a:schemeClr val="accent1">
              <a:alpha val="59000"/>
            </a:schemeClr>
          </a:solidFill>
          <a:ln>
            <a:solidFill>
              <a:schemeClr val="accent1">
                <a:alpha val="59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0085190-BC41-B2FB-F789-A0F962A6F19D}"/>
              </a:ext>
            </a:extLst>
          </p:cNvPr>
          <p:cNvSpPr>
            <a:spLocks noGrp="1"/>
          </p:cNvSpPr>
          <p:nvPr/>
        </p:nvSpPr>
        <p:spPr>
          <a:xfrm>
            <a:off x="10654380" y="6422943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B582AC-5695-48DB-B28C-201892CC33C9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65446BA-1134-C4AB-5E71-5989B3354A6A}"/>
              </a:ext>
            </a:extLst>
          </p:cNvPr>
          <p:cNvGrpSpPr>
            <a:grpSpLocks noChangeAspect="1"/>
          </p:cNvGrpSpPr>
          <p:nvPr/>
        </p:nvGrpSpPr>
        <p:grpSpPr>
          <a:xfrm>
            <a:off x="10434258" y="221225"/>
            <a:ext cx="1532147" cy="777240"/>
            <a:chOff x="7526755" y="4455620"/>
            <a:chExt cx="3477899" cy="1764296"/>
          </a:xfrm>
        </p:grpSpPr>
        <p:pic>
          <p:nvPicPr>
            <p:cNvPr id="10" name="Picture 9" descr="IHS Logo.">
              <a:extLst>
                <a:ext uri="{FF2B5EF4-FFF2-40B4-BE49-F238E27FC236}">
                  <a16:creationId xmlns:a16="http://schemas.microsoft.com/office/drawing/2014/main" id="{1E8765CA-4F31-E492-C58E-64A613F12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4478" y="4455620"/>
              <a:ext cx="1750176" cy="1740801"/>
            </a:xfrm>
            <a:prstGeom prst="rect">
              <a:avLst/>
            </a:prstGeom>
          </p:spPr>
        </p:pic>
        <p:pic>
          <p:nvPicPr>
            <p:cNvPr id="13" name="Picture 12" descr="HHS Logo.">
              <a:extLst>
                <a:ext uri="{FF2B5EF4-FFF2-40B4-BE49-F238E27FC236}">
                  <a16:creationId xmlns:a16="http://schemas.microsoft.com/office/drawing/2014/main" id="{368F5885-6A78-51F9-BB3F-EA84F2689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755" y="4455620"/>
              <a:ext cx="1842403" cy="1764296"/>
            </a:xfrm>
            <a:prstGeom prst="rect">
              <a:avLst/>
            </a:prstGeom>
          </p:spPr>
        </p:pic>
      </p:grp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0201B874-2F6D-5E68-7BD4-09D81751EC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7688" y="1164697"/>
            <a:ext cx="10856624" cy="341632"/>
          </a:xfrm>
        </p:spPr>
        <p:txBody>
          <a:bodyPr anchor="t" anchorCtr="0">
            <a:spAutoFit/>
          </a:bodyPr>
          <a:lstStyle>
            <a:lvl1pPr marL="0" indent="0"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7D7D5401-8135-33C9-AB1C-62251A08F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88" y="435829"/>
            <a:ext cx="9657412" cy="711934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0906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dy Slide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F37C91DF-7EDE-538A-768A-4E07C89F87DD}"/>
              </a:ext>
            </a:extLst>
          </p:cNvPr>
          <p:cNvSpPr txBox="1">
            <a:spLocks/>
          </p:cNvSpPr>
          <p:nvPr/>
        </p:nvSpPr>
        <p:spPr>
          <a:xfrm>
            <a:off x="667688" y="421788"/>
            <a:ext cx="10686112" cy="7717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26634830-4EFB-F178-B076-AF502B85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88" y="435829"/>
            <a:ext cx="9657412" cy="711934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8D88DF-2067-D37E-B56A-8D9B9FE9503A}"/>
              </a:ext>
            </a:extLst>
          </p:cNvPr>
          <p:cNvGrpSpPr>
            <a:grpSpLocks noChangeAspect="1"/>
          </p:cNvGrpSpPr>
          <p:nvPr/>
        </p:nvGrpSpPr>
        <p:grpSpPr>
          <a:xfrm>
            <a:off x="10434258" y="221225"/>
            <a:ext cx="1532147" cy="777240"/>
            <a:chOff x="7526755" y="4455620"/>
            <a:chExt cx="3477899" cy="1764296"/>
          </a:xfrm>
        </p:grpSpPr>
        <p:pic>
          <p:nvPicPr>
            <p:cNvPr id="10" name="Picture 9" descr="IHS Logo.">
              <a:extLst>
                <a:ext uri="{FF2B5EF4-FFF2-40B4-BE49-F238E27FC236}">
                  <a16:creationId xmlns:a16="http://schemas.microsoft.com/office/drawing/2014/main" id="{031D52DF-F072-425C-41FE-91A477E03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4478" y="4455620"/>
              <a:ext cx="1750176" cy="1740801"/>
            </a:xfrm>
            <a:prstGeom prst="rect">
              <a:avLst/>
            </a:prstGeom>
          </p:spPr>
        </p:pic>
        <p:pic>
          <p:nvPicPr>
            <p:cNvPr id="13" name="Picture 12" descr="HHS Logo.">
              <a:extLst>
                <a:ext uri="{FF2B5EF4-FFF2-40B4-BE49-F238E27FC236}">
                  <a16:creationId xmlns:a16="http://schemas.microsoft.com/office/drawing/2014/main" id="{536D35E4-3330-3C01-0155-5AB180F2B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755" y="4455620"/>
              <a:ext cx="1842403" cy="1764296"/>
            </a:xfrm>
            <a:prstGeom prst="rect">
              <a:avLst/>
            </a:prstGeom>
          </p:spPr>
        </p:pic>
      </p:grp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C6B7ED6D-A205-2F9A-D9CC-B268391B8E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7688" y="1164697"/>
            <a:ext cx="10856624" cy="341632"/>
          </a:xfrm>
        </p:spPr>
        <p:txBody>
          <a:bodyPr anchor="t" anchorCtr="0">
            <a:spAutoFit/>
          </a:bodyPr>
          <a:lstStyle>
            <a:lvl1pPr marL="0" indent="0"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52043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dy Slide (Left Acc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14C9BEAC-E26B-DE88-C7BB-E363BAD911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79800" y="1164697"/>
            <a:ext cx="8044512" cy="341632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0085190-BC41-B2FB-F789-A0F962A6F19D}"/>
              </a:ext>
            </a:extLst>
          </p:cNvPr>
          <p:cNvSpPr>
            <a:spLocks noGrp="1"/>
          </p:cNvSpPr>
          <p:nvPr/>
        </p:nvSpPr>
        <p:spPr>
          <a:xfrm>
            <a:off x="10654380" y="6422943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B582AC-5695-48DB-B28C-201892CC33C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F37C91DF-7EDE-538A-768A-4E07C89F87DD}"/>
              </a:ext>
            </a:extLst>
          </p:cNvPr>
          <p:cNvSpPr txBox="1">
            <a:spLocks/>
          </p:cNvSpPr>
          <p:nvPr/>
        </p:nvSpPr>
        <p:spPr>
          <a:xfrm>
            <a:off x="667688" y="421788"/>
            <a:ext cx="10686112" cy="7717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26634830-4EFB-F178-B076-AF502B85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9800" y="435829"/>
            <a:ext cx="6845301" cy="711934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460C18-FB1B-ADFB-5672-6C440615B6AC}"/>
              </a:ext>
            </a:extLst>
          </p:cNvPr>
          <p:cNvSpPr/>
          <p:nvPr/>
        </p:nvSpPr>
        <p:spPr>
          <a:xfrm>
            <a:off x="0" y="0"/>
            <a:ext cx="3044952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67F6F4A-E9D8-402B-5250-6B6472019A5A}"/>
              </a:ext>
            </a:extLst>
          </p:cNvPr>
          <p:cNvGrpSpPr/>
          <p:nvPr userDrawn="1"/>
        </p:nvGrpSpPr>
        <p:grpSpPr>
          <a:xfrm>
            <a:off x="234059" y="236882"/>
            <a:ext cx="1532147" cy="777240"/>
            <a:chOff x="10377108" y="312668"/>
            <a:chExt cx="1532147" cy="777240"/>
          </a:xfrm>
        </p:grpSpPr>
        <p:pic>
          <p:nvPicPr>
            <p:cNvPr id="11" name="Picture 10" descr="IHS Logo.">
              <a:extLst>
                <a:ext uri="{FF2B5EF4-FFF2-40B4-BE49-F238E27FC236}">
                  <a16:creationId xmlns:a16="http://schemas.microsoft.com/office/drawing/2014/main" id="{9C51D323-5073-CA2B-6DC7-C0DCA6C6B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8236" y="312668"/>
              <a:ext cx="771019" cy="766890"/>
            </a:xfrm>
            <a:prstGeom prst="rect">
              <a:avLst/>
            </a:prstGeom>
            <a:noFill/>
          </p:spPr>
        </p:pic>
        <p:pic>
          <p:nvPicPr>
            <p:cNvPr id="12" name="Picture 11" descr="HHS Logo.">
              <a:extLst>
                <a:ext uri="{FF2B5EF4-FFF2-40B4-BE49-F238E27FC236}">
                  <a16:creationId xmlns:a16="http://schemas.microsoft.com/office/drawing/2014/main" id="{AF1E11D0-2F14-CFB9-F8C0-5070B27A9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7108" y="312668"/>
              <a:ext cx="811649" cy="777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6438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(Right Acc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54A34FA-7FE1-8ED8-82E2-194FA3269F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688" y="1164697"/>
            <a:ext cx="7947478" cy="341632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53EB87-27F2-CA4B-5045-1BA0799BD93B}"/>
              </a:ext>
            </a:extLst>
          </p:cNvPr>
          <p:cNvSpPr/>
          <p:nvPr/>
        </p:nvSpPr>
        <p:spPr>
          <a:xfrm>
            <a:off x="9147048" y="0"/>
            <a:ext cx="3044952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0085190-BC41-B2FB-F789-A0F962A6F19D}"/>
              </a:ext>
            </a:extLst>
          </p:cNvPr>
          <p:cNvSpPr>
            <a:spLocks noGrp="1"/>
          </p:cNvSpPr>
          <p:nvPr/>
        </p:nvSpPr>
        <p:spPr>
          <a:xfrm>
            <a:off x="10654380" y="6422943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B582AC-5695-48DB-B28C-201892CC33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F37C91DF-7EDE-538A-768A-4E07C89F87DD}"/>
              </a:ext>
            </a:extLst>
          </p:cNvPr>
          <p:cNvSpPr txBox="1">
            <a:spLocks/>
          </p:cNvSpPr>
          <p:nvPr/>
        </p:nvSpPr>
        <p:spPr>
          <a:xfrm>
            <a:off x="667688" y="421788"/>
            <a:ext cx="10686112" cy="7717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A1AE72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26634830-4EFB-F178-B076-AF502B85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88" y="435829"/>
            <a:ext cx="7947478" cy="711934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67F6F4A-E9D8-402B-5250-6B6472019A5A}"/>
              </a:ext>
            </a:extLst>
          </p:cNvPr>
          <p:cNvGrpSpPr/>
          <p:nvPr/>
        </p:nvGrpSpPr>
        <p:grpSpPr>
          <a:xfrm>
            <a:off x="10434258" y="221225"/>
            <a:ext cx="1532147" cy="777240"/>
            <a:chOff x="10377108" y="312668"/>
            <a:chExt cx="1532147" cy="777240"/>
          </a:xfrm>
        </p:grpSpPr>
        <p:pic>
          <p:nvPicPr>
            <p:cNvPr id="7" name="Picture 6" descr="IHS Logo.">
              <a:extLst>
                <a:ext uri="{FF2B5EF4-FFF2-40B4-BE49-F238E27FC236}">
                  <a16:creationId xmlns:a16="http://schemas.microsoft.com/office/drawing/2014/main" id="{9C51D323-5073-CA2B-6DC7-C0DCA6C6B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8236" y="312668"/>
              <a:ext cx="771019" cy="766890"/>
            </a:xfrm>
            <a:prstGeom prst="rect">
              <a:avLst/>
            </a:prstGeom>
            <a:noFill/>
          </p:spPr>
        </p:pic>
        <p:pic>
          <p:nvPicPr>
            <p:cNvPr id="9" name="Picture 8" descr="HHS Logo.">
              <a:extLst>
                <a:ext uri="{FF2B5EF4-FFF2-40B4-BE49-F238E27FC236}">
                  <a16:creationId xmlns:a16="http://schemas.microsoft.com/office/drawing/2014/main" id="{AF1E11D0-2F14-CFB9-F8C0-5070B27A9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7108" y="312668"/>
              <a:ext cx="811649" cy="777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4195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(Solid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35AB0C-77A7-E8DE-FDC5-E282C2863F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40EE900-5BE5-8668-4780-6AA44468D324}"/>
              </a:ext>
            </a:extLst>
          </p:cNvPr>
          <p:cNvSpPr>
            <a:spLocks/>
          </p:cNvSpPr>
          <p:nvPr/>
        </p:nvSpPr>
        <p:spPr>
          <a:xfrm>
            <a:off x="1462117" y="2082340"/>
            <a:ext cx="2128514" cy="2128514"/>
          </a:xfrm>
          <a:prstGeom prst="ellipse">
            <a:avLst/>
          </a:prstGeom>
          <a:solidFill>
            <a:srgbClr val="E7EFF5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6EED315-FBEB-9940-2AD2-57A1C69070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4587" y="1810777"/>
            <a:ext cx="7213600" cy="1997075"/>
          </a:xfrm>
        </p:spPr>
        <p:txBody>
          <a:bodyPr anchor="b">
            <a:norm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16B1E97-2DB8-C0C1-F51B-5DC58022D7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04587" y="3807852"/>
            <a:ext cx="7213600" cy="857250"/>
          </a:xfrm>
        </p:spPr>
        <p:txBody>
          <a:bodyPr>
            <a:noAutofit/>
          </a:bodyPr>
          <a:lstStyle>
            <a:lvl1pPr marL="0" indent="0">
              <a:buNone/>
              <a:defRPr sz="240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635" y="2073106"/>
            <a:ext cx="2128603" cy="21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71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A1DAFE-86F1-C731-6EBA-BE9EFC3006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" t="12491" r="25" b="12491"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186ACDC-EA3B-1A68-9DC3-9C855ECD1254}"/>
              </a:ext>
            </a:extLst>
          </p:cNvPr>
          <p:cNvSpPr/>
          <p:nvPr userDrawn="1"/>
        </p:nvSpPr>
        <p:spPr>
          <a:xfrm>
            <a:off x="0" y="7067"/>
            <a:ext cx="12188952" cy="6858000"/>
          </a:xfrm>
          <a:prstGeom prst="rect">
            <a:avLst/>
          </a:prstGeom>
          <a:solidFill>
            <a:schemeClr val="accent1">
              <a:lumMod val="5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27D1004-5BE8-6994-807E-701A455AC162}"/>
              </a:ext>
            </a:extLst>
          </p:cNvPr>
          <p:cNvGrpSpPr/>
          <p:nvPr userDrawn="1"/>
        </p:nvGrpSpPr>
        <p:grpSpPr>
          <a:xfrm>
            <a:off x="3944855" y="1281057"/>
            <a:ext cx="4302290" cy="4295887"/>
            <a:chOff x="3992880" y="1325880"/>
            <a:chExt cx="4206240" cy="420624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A39C289-9B30-E6BA-F1CD-578F60B200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992880" y="1325880"/>
              <a:ext cx="4206240" cy="4206241"/>
            </a:xfrm>
            <a:prstGeom prst="ellipse">
              <a:avLst/>
            </a:prstGeom>
            <a:solidFill>
              <a:schemeClr val="bg1"/>
            </a:solidFill>
            <a:ln w="1270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Title 4">
              <a:extLst>
                <a:ext uri="{FF2B5EF4-FFF2-40B4-BE49-F238E27FC236}">
                  <a16:creationId xmlns:a16="http://schemas.microsoft.com/office/drawing/2014/main" id="{2449D1F4-CE5E-527B-DD18-992A10B94CE8}"/>
                </a:ext>
              </a:extLst>
            </p:cNvPr>
            <p:cNvSpPr txBox="1">
              <a:spLocks/>
            </p:cNvSpPr>
            <p:nvPr/>
          </p:nvSpPr>
          <p:spPr>
            <a:xfrm>
              <a:off x="4053544" y="3043127"/>
              <a:ext cx="4084912" cy="77174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-50" normalizeH="0" baseline="0" noProof="0">
                <a:ln>
                  <a:noFill/>
                </a:ln>
                <a:solidFill>
                  <a:srgbClr val="A1AE72"/>
                </a:solidFill>
                <a:effectLst/>
                <a:uLnTx/>
                <a:uFillTx/>
                <a:latin typeface="+mn-lt"/>
                <a:ea typeface="Calibri Light"/>
                <a:cs typeface="Calibri Light"/>
              </a:endParaRPr>
            </a:p>
          </p:txBody>
        </p:sp>
      </p:grpSp>
      <p:sp>
        <p:nvSpPr>
          <p:cNvPr id="5" name="TextBox 4"/>
          <p:cNvSpPr txBox="1"/>
          <p:nvPr userDrawn="1"/>
        </p:nvSpPr>
        <p:spPr>
          <a:xfrm>
            <a:off x="4294598" y="1819137"/>
            <a:ext cx="3616504" cy="1764586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Discussion</a:t>
            </a:r>
            <a:r>
              <a:rPr lang="en-US" sz="4400" baseline="0" dirty="0">
                <a:solidFill>
                  <a:schemeClr val="accent1">
                    <a:lumMod val="50000"/>
                  </a:schemeClr>
                </a:solidFill>
              </a:rPr>
              <a:t> Break</a:t>
            </a:r>
          </a:p>
          <a:p>
            <a:pPr algn="ctr"/>
            <a:endParaRPr lang="en-US" baseline="0" dirty="0"/>
          </a:p>
          <a:p>
            <a:pPr algn="ctr"/>
            <a:r>
              <a:rPr lang="en-US" sz="2400" baseline="0" dirty="0"/>
              <a:t>Supporting Text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5776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7AC6EB-DAA0-2CE6-56D6-46D41CBF9F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"/>
          <a:stretch/>
        </p:blipFill>
        <p:spPr>
          <a:xfrm>
            <a:off x="0" y="6359691"/>
            <a:ext cx="12192000" cy="4983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1358E4B-E18E-BA58-3063-F405DBF8EBC4}"/>
              </a:ext>
            </a:extLst>
          </p:cNvPr>
          <p:cNvSpPr/>
          <p:nvPr/>
        </p:nvSpPr>
        <p:spPr>
          <a:xfrm>
            <a:off x="0" y="6359690"/>
            <a:ext cx="12192000" cy="498309"/>
          </a:xfrm>
          <a:prstGeom prst="rect">
            <a:avLst/>
          </a:prstGeom>
          <a:solidFill>
            <a:schemeClr val="accent1">
              <a:alpha val="59000"/>
            </a:schemeClr>
          </a:solidFill>
          <a:ln>
            <a:solidFill>
              <a:schemeClr val="accent1">
                <a:alpha val="59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2EDA25-33C8-6DC5-0A19-E541D32F25E8}"/>
              </a:ext>
            </a:extLst>
          </p:cNvPr>
          <p:cNvSpPr/>
          <p:nvPr/>
        </p:nvSpPr>
        <p:spPr>
          <a:xfrm>
            <a:off x="0" y="0"/>
            <a:ext cx="12192000" cy="636161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ogo with a sign and text&#10;&#10;Description automatically generated with medium confidence">
            <a:extLst>
              <a:ext uri="{FF2B5EF4-FFF2-40B4-BE49-F238E27FC236}">
                <a16:creationId xmlns:a16="http://schemas.microsoft.com/office/drawing/2014/main" id="{558E5AB0-0C5C-CDE1-30C6-C6D3084C5A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036" y="1714500"/>
            <a:ext cx="343792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6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04D456-4C20-A6A5-BC19-8B5FA73CA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88" y="435830"/>
            <a:ext cx="10856624" cy="1070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6D904-3E41-2426-3705-1A07F3DE7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7688" y="1825625"/>
            <a:ext cx="108566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7F989F88-0F4F-63CA-7E8B-55B3D17A24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5595" y="6422943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fld id="{98BD16F8-CF92-4FA1-9835-07755904ED58}" type="datetime1">
              <a:rPr lang="en-US" smtClean="0"/>
              <a:t>5/4/2026</a:t>
            </a:fld>
            <a:endParaRPr lang="en-US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0C8CC00C-0C44-66A1-A66D-A2D44855CE09}"/>
              </a:ext>
            </a:extLst>
          </p:cNvPr>
          <p:cNvSpPr>
            <a:spLocks noGrp="1"/>
          </p:cNvSpPr>
          <p:nvPr/>
        </p:nvSpPr>
        <p:spPr>
          <a:xfrm>
            <a:off x="10654380" y="6422943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B582AC-5695-48DB-B28C-201892CC33C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24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80" r:id="rId2"/>
    <p:sldLayoutId id="2147484081" r:id="rId3"/>
    <p:sldLayoutId id="2147484083" r:id="rId4"/>
    <p:sldLayoutId id="2147484084" r:id="rId5"/>
    <p:sldLayoutId id="2147484085" r:id="rId6"/>
    <p:sldLayoutId id="2147484088" r:id="rId7"/>
    <p:sldLayoutId id="2147484089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urldefense.us/v3/__https:/login.gov__;!!Og_tST9LxTiQE1I!oDxWI-ScTPCNsPqFPWPsdySC3-RJOqy4vaEAC_kOic5jWF7yYz2hQhm5xKyr2Ni4IcmpcmscNWGbQrzADZfOXw$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ik.ipphelpdesk@sikts.info.org" TargetMode="External"/><Relationship Id="rId2" Type="http://schemas.openxmlformats.org/officeDocument/2006/relationships/hyperlink" Target="mailto:IPPCustomerSupport@fiscal.treasury.gov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llaborate.ihs.gov/sites/IPPKnowledgeCtr/_layouts/15/start.aspx#/SitePages/Vendor%20Issues.aspx" TargetMode="External"/><Relationship Id="rId2" Type="http://schemas.openxmlformats.org/officeDocument/2006/relationships/hyperlink" Target="https://www.ipp.gov/knowledge-center/vendors/faq-vendor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www.ipp.gov/vendors/training-vendor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917C4D-87FD-130F-2D2E-B1AFDEC6F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IPP for Vendors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A7105C-3DA0-8AFA-E976-85E9F50521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05/05/2026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699BC98-FC16-D652-4283-B12E86A37AB5}"/>
              </a:ext>
            </a:extLst>
          </p:cNvPr>
          <p:cNvSpPr txBox="1">
            <a:spLocks/>
          </p:cNvSpPr>
          <p:nvPr/>
        </p:nvSpPr>
        <p:spPr>
          <a:xfrm>
            <a:off x="838200" y="4495298"/>
            <a:ext cx="9258300" cy="164352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+mn-lt"/>
              </a:rPr>
              <a:t>Indian Health Service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Tammy King</a:t>
            </a:r>
          </a:p>
          <a:p>
            <a:r>
              <a:rPr lang="en-US" sz="3200" dirty="0">
                <a:solidFill>
                  <a:schemeClr val="bg1"/>
                </a:solidFill>
              </a:rPr>
              <a:t>Agency Lead Negotiator/Urban Coordinator</a:t>
            </a:r>
          </a:p>
        </p:txBody>
      </p:sp>
    </p:spTree>
    <p:extLst>
      <p:ext uri="{BB962C8B-B14F-4D97-AF65-F5344CB8AC3E}">
        <p14:creationId xmlns:p14="http://schemas.microsoft.com/office/powerpoint/2010/main" val="3261894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59C310-C864-2E15-9174-A1AB90EC1D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41603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302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4B51663-C762-C4E5-453E-2E4920EB9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IPP?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0F54A90-507A-B43C-99D3-32837E86DE38}"/>
              </a:ext>
            </a:extLst>
          </p:cNvPr>
          <p:cNvSpPr txBox="1">
            <a:spLocks/>
          </p:cNvSpPr>
          <p:nvPr/>
        </p:nvSpPr>
        <p:spPr>
          <a:xfrm>
            <a:off x="854439" y="1174640"/>
            <a:ext cx="9470661" cy="479144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sz="28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CA303DD-54B8-A240-FE86-4931FAA99311}"/>
              </a:ext>
            </a:extLst>
          </p:cNvPr>
          <p:cNvSpPr txBox="1">
            <a:spLocks/>
          </p:cNvSpPr>
          <p:nvPr/>
        </p:nvSpPr>
        <p:spPr>
          <a:xfrm>
            <a:off x="976860" y="1699296"/>
            <a:ext cx="10752666" cy="42667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dirty="0"/>
              <a:t>Reduces Cost</a:t>
            </a:r>
          </a:p>
          <a:p>
            <a:pPr>
              <a:lnSpc>
                <a:spcPct val="110000"/>
              </a:lnSpc>
            </a:pPr>
            <a:r>
              <a:rPr lang="en-US" dirty="0"/>
              <a:t>Strengthens Security</a:t>
            </a:r>
          </a:p>
          <a:p>
            <a:pPr>
              <a:lnSpc>
                <a:spcPct val="110000"/>
              </a:lnSpc>
            </a:pPr>
            <a:r>
              <a:rPr lang="en-US" dirty="0"/>
              <a:t>Increases Efficiency</a:t>
            </a:r>
          </a:p>
          <a:p>
            <a:pPr>
              <a:lnSpc>
                <a:spcPct val="110000"/>
              </a:lnSpc>
            </a:pPr>
            <a:r>
              <a:rPr lang="en-US" dirty="0"/>
              <a:t>Vendor can enter information directly into the treasury system</a:t>
            </a:r>
          </a:p>
          <a:p>
            <a:pPr>
              <a:lnSpc>
                <a:spcPct val="110000"/>
              </a:lnSpc>
            </a:pPr>
            <a:r>
              <a:rPr lang="en-US" dirty="0"/>
              <a:t>Acceptance or Rejection of invoices happens more quickly</a:t>
            </a:r>
          </a:p>
          <a:p>
            <a:pPr>
              <a:lnSpc>
                <a:spcPct val="110000"/>
              </a:lnSpc>
            </a:pPr>
            <a:r>
              <a:rPr lang="en-US" dirty="0"/>
              <a:t>Payments are quicker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406ECF-F494-7E90-7AC2-1927B629DB1E}"/>
              </a:ext>
            </a:extLst>
          </p:cNvPr>
          <p:cNvSpPr txBox="1">
            <a:spLocks/>
          </p:cNvSpPr>
          <p:nvPr/>
        </p:nvSpPr>
        <p:spPr>
          <a:xfrm>
            <a:off x="667688" y="1081898"/>
            <a:ext cx="8044512" cy="3416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i="1" dirty="0">
                <a:latin typeface="+mj-lt"/>
              </a:rPr>
              <a:t>Invoicing Processing Platform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7B19B2-B058-6D59-82E5-B1121BFF6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1178" y="1147763"/>
            <a:ext cx="1627773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33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C929801-D116-620D-0F01-A0EC8D366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Steps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CC08E04-F4B5-CE03-0EAF-0024BCB2F2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Gaining Access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A6E802C-6C9C-CFFD-9811-B57769D2038A}"/>
              </a:ext>
            </a:extLst>
          </p:cNvPr>
          <p:cNvSpPr txBox="1">
            <a:spLocks/>
          </p:cNvSpPr>
          <p:nvPr/>
        </p:nvSpPr>
        <p:spPr>
          <a:xfrm>
            <a:off x="667688" y="1699296"/>
            <a:ext cx="11061838" cy="42667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F3BCE7-A20D-9FA9-139E-389EC15EFF85}"/>
              </a:ext>
            </a:extLst>
          </p:cNvPr>
          <p:cNvSpPr txBox="1"/>
          <p:nvPr/>
        </p:nvSpPr>
        <p:spPr>
          <a:xfrm>
            <a:off x="563730" y="2066834"/>
            <a:ext cx="11165796" cy="3030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Register with Login.gov: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	IPP uses Login.gov for secure sign-in. If you don’t already have an account, 	you can register at </a:t>
            </a:r>
            <a:r>
              <a:rPr lang="en-US" sz="2400" u="sng" kern="100" dirty="0">
                <a:solidFill>
                  <a:srgbClr val="0563C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2" tooltip="https://urldefense.us/v3/__https://login.gov__;!!Og_tST9LxTiQE1I!oDxWI-ScTPCNsPqFPWPsdySC3-RJOqy4vaEAC_kOic5jWF7yYz2hQhm5xKyr2Ni4IcmpcmscNWGbQrzADZfOXw$"/>
              </a:rPr>
              <a:t>https://login.gov</a:t>
            </a:r>
            <a:r>
              <a:rPr lang="en-US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2. Ensure you are registered in SAM.gov: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	Your organization must have an active SAM.gov registration to use IPP.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6F513-E46A-674B-EA13-C7516E592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150" y="1278905"/>
            <a:ext cx="2355444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20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6FD287F-8988-E8EB-69E7-C8B00BE884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Continued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0E1D5DB-4F18-201C-369D-174E5D083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Gaining Access to IPP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78856B-A5B0-EBDF-DA11-8056545B1B2B}"/>
              </a:ext>
            </a:extLst>
          </p:cNvPr>
          <p:cNvSpPr txBox="1"/>
          <p:nvPr/>
        </p:nvSpPr>
        <p:spPr>
          <a:xfrm>
            <a:off x="3394074" y="2296904"/>
            <a:ext cx="849312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/>
              <a:t>3</a:t>
            </a:r>
            <a:r>
              <a:rPr lang="en-US" sz="2400" dirty="0"/>
              <a:t>. Request Access to IPP:</a:t>
            </a:r>
          </a:p>
          <a:p>
            <a:r>
              <a:rPr lang="en-US" sz="2400" dirty="0"/>
              <a:t>	You’ll need to reach out to the IPP Help Desk to request access or troubleshoot login issues. You can contact them at:</a:t>
            </a:r>
          </a:p>
          <a:p>
            <a:r>
              <a:rPr lang="en-US" sz="2400" dirty="0"/>
              <a:t>	IPP Customer Support: </a:t>
            </a:r>
            <a:r>
              <a:rPr lang="en-US" sz="2400" u="sng" dirty="0">
                <a:hlinkClick r:id="rId2" tooltip="mailto:IPPCustomerSupport@fiscal.treasury.gov"/>
              </a:rPr>
              <a:t>IPPCustomerSupport@fiscal.treasury.gov</a:t>
            </a:r>
            <a:endParaRPr lang="en-US" sz="2400" dirty="0"/>
          </a:p>
          <a:p>
            <a:r>
              <a:rPr lang="en-US" sz="2400" dirty="0"/>
              <a:t>	SIK IPP Help Desk: </a:t>
            </a:r>
            <a:r>
              <a:rPr lang="en-US" sz="2400" u="sng" dirty="0">
                <a:hlinkClick r:id="rId3" tooltip="mailto:sik.ipphelpdesk@sikts.info.org"/>
              </a:rPr>
              <a:t>sik.ipphelpdesk@sikts.info.org</a:t>
            </a:r>
            <a:r>
              <a:rPr lang="en-US" sz="2400" dirty="0"/>
              <a:t> (as mentioned in 	the error message)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**Be sure to include your name, organization, UEI/DUNS number, and a detailed explanation of the issue.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14336-EA85-6F6A-DC85-8ADEC65028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4526" y="931759"/>
            <a:ext cx="1581149" cy="158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11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4FB18-6E0B-37B0-61BC-F2D0ABA59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IPP.GOV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3901A5-93A2-8873-D9C8-416ADEB2A3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Website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5661D7-A58A-8F5F-9888-9D77CDC97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88" y="1506329"/>
            <a:ext cx="10856625" cy="518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49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6E23D2-DB8C-056D-BDD7-862207E764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From IPP.GOV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E3F4807-A37A-4EAE-A19C-45F387E3D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A2D91D-FAD7-7F3E-F1F9-59C866A19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74" y="1796876"/>
            <a:ext cx="8020192" cy="506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75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F2AAAF-D607-1EDD-7F92-9B89CF9E5D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After Logging into IPP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EB67D2-8DCF-021D-11F9-8E7F279ED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Next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4519FF5-AD52-C582-FB2A-9F78D08471FD}"/>
              </a:ext>
            </a:extLst>
          </p:cNvPr>
          <p:cNvSpPr txBox="1">
            <a:spLocks/>
          </p:cNvSpPr>
          <p:nvPr/>
        </p:nvSpPr>
        <p:spPr>
          <a:xfrm>
            <a:off x="3479800" y="1813810"/>
            <a:ext cx="8249726" cy="41522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dirty="0"/>
              <a:t>The Vendor Administrator can add additional users</a:t>
            </a:r>
          </a:p>
          <a:p>
            <a:pPr>
              <a:lnSpc>
                <a:spcPct val="110000"/>
              </a:lnSpc>
            </a:pPr>
            <a:r>
              <a:rPr lang="en-US" dirty="0"/>
              <a:t>New users will receive an email  - ID.me or Login.gov</a:t>
            </a:r>
          </a:p>
          <a:p>
            <a:pPr>
              <a:lnSpc>
                <a:spcPct val="110000"/>
              </a:lnSpc>
            </a:pPr>
            <a:r>
              <a:rPr lang="en-US" dirty="0"/>
              <a:t>Users will have access to IPP’s Collector Module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View Purchase Orders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Submit Invoices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Access Payment Information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0647C0-2BD7-ED50-1223-F0EEF1859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3925" y="891914"/>
            <a:ext cx="227330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67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2FD6D2-DB96-3176-7997-3A3638382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works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9E972D4-BFE6-AA99-5A9F-E4F3C78E390B}"/>
              </a:ext>
            </a:extLst>
          </p:cNvPr>
          <p:cNvSpPr txBox="1">
            <a:spLocks/>
          </p:cNvSpPr>
          <p:nvPr/>
        </p:nvSpPr>
        <p:spPr>
          <a:xfrm>
            <a:off x="365440" y="1920302"/>
            <a:ext cx="8613668" cy="27374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dirty="0"/>
              <a:t>IHS will upload a Purchase Order/Task Order (PO)</a:t>
            </a:r>
          </a:p>
          <a:p>
            <a:pPr>
              <a:lnSpc>
                <a:spcPct val="110000"/>
              </a:lnSpc>
            </a:pPr>
            <a:r>
              <a:rPr lang="en-US" dirty="0"/>
              <a:t>Vendors will review and download</a:t>
            </a:r>
          </a:p>
          <a:p>
            <a:pPr>
              <a:lnSpc>
                <a:spcPct val="110000"/>
              </a:lnSpc>
            </a:pPr>
            <a:r>
              <a:rPr lang="en-US" dirty="0"/>
              <a:t>Vendors can “flip” the PO into a digital invoice</a:t>
            </a:r>
          </a:p>
          <a:p>
            <a:pPr>
              <a:lnSpc>
                <a:spcPct val="110000"/>
              </a:lnSpc>
            </a:pPr>
            <a:r>
              <a:rPr lang="en-US" dirty="0"/>
              <a:t>When the invoice is submitted, emailed to COR for approval</a:t>
            </a:r>
          </a:p>
          <a:p>
            <a:pPr>
              <a:lnSpc>
                <a:spcPct val="110000"/>
              </a:lnSpc>
            </a:pPr>
            <a:r>
              <a:rPr lang="en-US" dirty="0"/>
              <a:t>Once approved, payment is generated </a:t>
            </a:r>
          </a:p>
          <a:p>
            <a:pPr>
              <a:lnSpc>
                <a:spcPct val="110000"/>
              </a:lnSpc>
            </a:pPr>
            <a:endParaRPr lang="en-US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FB1DD8-F957-3ED5-6C5F-79A02B3EEB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02" r="53770"/>
          <a:stretch>
            <a:fillRect/>
          </a:stretch>
        </p:blipFill>
        <p:spPr>
          <a:xfrm>
            <a:off x="6591300" y="3880437"/>
            <a:ext cx="2111915" cy="286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32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93D66B-3301-6154-0611-CACA59532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IPP Customer Support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7EC76BD-97B0-4CFC-9987-E0A6C97E02AC}"/>
              </a:ext>
            </a:extLst>
          </p:cNvPr>
          <p:cNvSpPr txBox="1">
            <a:spLocks/>
          </p:cNvSpPr>
          <p:nvPr/>
        </p:nvSpPr>
        <p:spPr>
          <a:xfrm>
            <a:off x="667688" y="1474238"/>
            <a:ext cx="8693392" cy="458179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u="sng" dirty="0"/>
              <a:t>Phone Support  (866) 973-3131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2400" dirty="0"/>
              <a:t>The IPP Customer Support Team is available to assist users Monday through Friday (excluding federal holidays) from 8 a.m. to 6 p.m. Eastern Time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>
                <a:hlinkClick r:id="rId2"/>
              </a:rPr>
              <a:t>IPP FAQs</a:t>
            </a:r>
            <a:r>
              <a:rPr lang="en-US" dirty="0"/>
              <a:t> (link)</a:t>
            </a:r>
          </a:p>
          <a:p>
            <a:pPr marL="0" indent="0">
              <a:buNone/>
            </a:pPr>
            <a:endParaRPr lang="en-US" u="sng" dirty="0">
              <a:hlinkClick r:id="rId3"/>
            </a:endParaRPr>
          </a:p>
          <a:p>
            <a:pPr marL="0" indent="0">
              <a:buNone/>
            </a:pPr>
            <a:r>
              <a:rPr lang="en-US" u="sng" dirty="0">
                <a:hlinkClick r:id="rId3"/>
              </a:rPr>
              <a:t>DAP Invoice Processing Platform (IPP) Knowledge Center - Vendor Issues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b="1" dirty="0"/>
              <a:t>IPP Vendor Training: </a:t>
            </a:r>
            <a:r>
              <a:rPr lang="en-US" b="1" dirty="0">
                <a:hlinkClick r:id="rId4"/>
              </a:rPr>
              <a:t>https://www.ipp.gov/vendors/training-vendors</a:t>
            </a:r>
            <a:endParaRPr lang="en-US" dirty="0"/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pPr>
              <a:lnSpc>
                <a:spcPct val="110000"/>
              </a:lnSpc>
            </a:pPr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E2D59A-D0A4-9906-8B65-31E3EFB502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8749" y="1819274"/>
            <a:ext cx="225742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44989"/>
      </p:ext>
    </p:extLst>
  </p:cSld>
  <p:clrMapOvr>
    <a:masterClrMapping/>
  </p:clrMapOvr>
</p:sld>
</file>

<file path=ppt/theme/theme1.xml><?xml version="1.0" encoding="utf-8"?>
<a:theme xmlns:a="http://schemas.openxmlformats.org/drawingml/2006/main" name="IHS v2">
  <a:themeElements>
    <a:clrScheme name="IHS v2">
      <a:dk1>
        <a:srgbClr val="000000"/>
      </a:dk1>
      <a:lt1>
        <a:sysClr val="window" lastClr="FFFFFF"/>
      </a:lt1>
      <a:dk2>
        <a:srgbClr val="3B5529"/>
      </a:dk2>
      <a:lt2>
        <a:srgbClr val="CDDEEE"/>
      </a:lt2>
      <a:accent1>
        <a:srgbClr val="0F4C76"/>
      </a:accent1>
      <a:accent2>
        <a:srgbClr val="A1AE72"/>
      </a:accent2>
      <a:accent3>
        <a:srgbClr val="713E28"/>
      </a:accent3>
      <a:accent4>
        <a:srgbClr val="D4C566"/>
      </a:accent4>
      <a:accent5>
        <a:srgbClr val="D3A445"/>
      </a:accent5>
      <a:accent6>
        <a:srgbClr val="3B5529"/>
      </a:accent6>
      <a:hlink>
        <a:srgbClr val="0070C0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S v2" id="{77346667-6128-4F32-9973-036F49212C19}" vid="{BE8F743D-F692-429F-95FF-0E8373C9F9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bc21fa3-ccbb-4a9d-997e-63ad3efcd67d">
      <Terms xmlns="http://schemas.microsoft.com/office/infopath/2007/PartnerControls"/>
    </lcf76f155ced4ddcb4097134ff3c332f>
    <TaxCatchAll xmlns="b98e110e-c8b0-4e38-b6c6-c2289704d4a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06C046F7035E41A8A84A82CB334762" ma:contentTypeVersion="17" ma:contentTypeDescription="Create a new document." ma:contentTypeScope="" ma:versionID="6fa468fb6906dc44cbe3e2266ff52840">
  <xsd:schema xmlns:xsd="http://www.w3.org/2001/XMLSchema" xmlns:xs="http://www.w3.org/2001/XMLSchema" xmlns:p="http://schemas.microsoft.com/office/2006/metadata/properties" xmlns:ns2="5bc21fa3-ccbb-4a9d-997e-63ad3efcd67d" xmlns:ns3="b98e110e-c8b0-4e38-b6c6-c2289704d4a8" targetNamespace="http://schemas.microsoft.com/office/2006/metadata/properties" ma:root="true" ma:fieldsID="c9b702927d01d688312f4a9ae522c112" ns2:_="" ns3:_="">
    <xsd:import namespace="5bc21fa3-ccbb-4a9d-997e-63ad3efcd67d"/>
    <xsd:import namespace="b98e110e-c8b0-4e38-b6c6-c2289704d4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c21fa3-ccbb-4a9d-997e-63ad3efcd6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e6e16c1e-28d8-4414-9b47-254ba86d22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8e110e-c8b0-4e38-b6c6-c2289704d4a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46bfae41-7b12-4fdb-bb12-40f7a39a708b}" ma:internalName="TaxCatchAll" ma:showField="CatchAllData" ma:web="b98e110e-c8b0-4e38-b6c6-c2289704d4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2BA395-7330-4826-ACC0-C500A001C101}">
  <ds:schemaRefs>
    <ds:schemaRef ds:uri="http://schemas.microsoft.com/office/2006/metadata/properties"/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b98e110e-c8b0-4e38-b6c6-c2289704d4a8"/>
    <ds:schemaRef ds:uri="5bc21fa3-ccbb-4a9d-997e-63ad3efcd67d"/>
  </ds:schemaRefs>
</ds:datastoreItem>
</file>

<file path=customXml/itemProps2.xml><?xml version="1.0" encoding="utf-8"?>
<ds:datastoreItem xmlns:ds="http://schemas.openxmlformats.org/officeDocument/2006/customXml" ds:itemID="{B5B183A5-72A5-49F4-9FE5-FCF719B03244}">
  <ds:schemaRefs>
    <ds:schemaRef ds:uri="5bc21fa3-ccbb-4a9d-997e-63ad3efcd67d"/>
    <ds:schemaRef ds:uri="b98e110e-c8b0-4e38-b6c6-c2289704d4a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553B0F5-D91F-4D8F-9875-3714628565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IHS v2</Template>
  <TotalTime>111</TotalTime>
  <Words>391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IHS v2</vt:lpstr>
      <vt:lpstr>IPP for Vendors</vt:lpstr>
      <vt:lpstr>Why IPP?</vt:lpstr>
      <vt:lpstr>First Steps</vt:lpstr>
      <vt:lpstr>Gaining Access to IPP</vt:lpstr>
      <vt:lpstr>IPP.GOV</vt:lpstr>
      <vt:lpstr>Resources</vt:lpstr>
      <vt:lpstr>What Happens Next</vt:lpstr>
      <vt:lpstr>How it works</vt:lpstr>
      <vt:lpstr>IPP Customer Support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Marissa McDonald</dc:creator>
  <cp:lastModifiedBy>ALN</cp:lastModifiedBy>
  <cp:revision>12</cp:revision>
  <dcterms:created xsi:type="dcterms:W3CDTF">2023-10-24T03:51:06Z</dcterms:created>
  <dcterms:modified xsi:type="dcterms:W3CDTF">2026-05-04T22:01:34Z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0x0101008206C046F7035E41A8A84A82CB334762</vt:lpwstr>
  </property>
  <property fmtid="{D5CDD505-2E9C-101B-9397-08002B2CF9AE}" pid="3" name="MediaServiceImageTags">
    <vt:lpwstr/>
  </property>
</Properties>
</file>