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28"/>
  </p:notesMasterIdLst>
  <p:handoutMasterIdLst>
    <p:handoutMasterId r:id="rId29"/>
  </p:handoutMasterIdLst>
  <p:sldIdLst>
    <p:sldId id="2147309867" r:id="rId5"/>
    <p:sldId id="2147309889" r:id="rId6"/>
    <p:sldId id="2147309852" r:id="rId7"/>
    <p:sldId id="2147309855" r:id="rId8"/>
    <p:sldId id="2147309856" r:id="rId9"/>
    <p:sldId id="2147309900" r:id="rId10"/>
    <p:sldId id="2147309899" r:id="rId11"/>
    <p:sldId id="2147309884" r:id="rId12"/>
    <p:sldId id="2147309885" r:id="rId13"/>
    <p:sldId id="2147309898" r:id="rId14"/>
    <p:sldId id="2147309886" r:id="rId15"/>
    <p:sldId id="2147309890" r:id="rId16"/>
    <p:sldId id="2147309887" r:id="rId17"/>
    <p:sldId id="2147309888" r:id="rId18"/>
    <p:sldId id="2147309893" r:id="rId19"/>
    <p:sldId id="2147309894" r:id="rId20"/>
    <p:sldId id="2147309896" r:id="rId21"/>
    <p:sldId id="2147309895" r:id="rId22"/>
    <p:sldId id="2147309897" r:id="rId23"/>
    <p:sldId id="2147309901" r:id="rId24"/>
    <p:sldId id="2147309891" r:id="rId25"/>
    <p:sldId id="2147309892" r:id="rId26"/>
    <p:sldId id="21473098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3B4793F-7475-48F2-9AD4-13DB51B986FF}">
          <p14:sldIdLst/>
        </p14:section>
        <p14:section name="Slide Comparisons" id="{EE69305C-974A-43C3-808C-C3106114C6C0}">
          <p14:sldIdLst/>
        </p14:section>
        <p14:section name="Colors" id="{088FD8D8-024A-4B92-BC5F-AAB477DEA797}">
          <p14:sldIdLst/>
        </p14:section>
        <p14:section name="Fonts" id="{87D55054-C174-45AE-8A82-4DCC961CC627}">
          <p14:sldIdLst/>
        </p14:section>
        <p14:section name="Icons" id="{1CD3414E-01F1-4CEC-961E-98B2C874CA28}">
          <p14:sldIdLst/>
        </p14:section>
        <p14:section name="New Masters" id="{F4F79630-DBBD-4785-89A5-73B212917D2E}">
          <p14:sldIdLst>
            <p14:sldId id="2147309867"/>
            <p14:sldId id="2147309889"/>
            <p14:sldId id="2147309852"/>
            <p14:sldId id="2147309855"/>
            <p14:sldId id="2147309856"/>
            <p14:sldId id="2147309900"/>
            <p14:sldId id="2147309899"/>
            <p14:sldId id="2147309884"/>
            <p14:sldId id="2147309885"/>
            <p14:sldId id="2147309898"/>
            <p14:sldId id="2147309886"/>
            <p14:sldId id="2147309890"/>
            <p14:sldId id="2147309887"/>
            <p14:sldId id="2147309888"/>
            <p14:sldId id="2147309893"/>
            <p14:sldId id="2147309894"/>
            <p14:sldId id="2147309896"/>
            <p14:sldId id="2147309895"/>
            <p14:sldId id="2147309897"/>
            <p14:sldId id="2147309901"/>
            <p14:sldId id="2147309891"/>
            <p14:sldId id="2147309892"/>
            <p14:sldId id="21473098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E99F8B-A282-83A1-4185-65D78C0688B8}" name="Sarah Oakes" initials="SO" userId="S::soakes@totemconsultingdc.com::6b2dfbe2-1f65-4e70-a97f-983265a44e8d" providerId="AD"/>
  <p188:author id="{9D83078C-B5DA-D1BD-2D0A-69D64DF91BE6}" name="Danielle Foster" initials="DF" userId="S::DFoster@totemconsultingdc.com::8cf65633-5fc8-4078-aa89-fca4fa9b4f0c" providerId="AD"/>
  <p188:author id="{EDDB0090-5347-6EA4-5C0F-B59DBA3DF29B}" name="Tomas Pouls" initials="TP" userId="S::tpouls@totemconsultingdc.com::dc811ad1-cd6c-4313-893a-3baa7c1e3c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FF5"/>
    <a:srgbClr val="E0EAF4"/>
    <a:srgbClr val="CCDDEA"/>
    <a:srgbClr val="D4C566"/>
    <a:srgbClr val="D3A445"/>
    <a:srgbClr val="DAD17C"/>
    <a:srgbClr val="DCD484"/>
    <a:srgbClr val="FAFFAD"/>
    <a:srgbClr val="FFF29C"/>
    <a:srgbClr val="D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DDE4C-F720-54D3-6CFA-98B8A93A4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90AE6-7774-8FC2-C1CA-C2A25A0A1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9557-4020-40D0-8BE4-56399812BA06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BC5F-6A2A-A353-2BA5-1FEA068C4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51DB-A621-E528-1C81-988D9A69C1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669F-4835-4A21-80FF-CAB70C23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A998-E9DF-48FA-924C-D71094BE6FD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06E0-EA18-401E-8109-FF457F66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fundamental principles of infection prevention and control remain the same as hospitals and ambulatory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 centers, the primary care setting offers some unique challenges which can lead to less emphasis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infection control practices. These challenges include lean staffing, lack of infection prevention trained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professionals, limited surveillance data, variable patient acuity, lack of reinforcement, and a lower perceived risk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health care associated infections. Robust education and training, strong policy and procedures, and the focus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culture of safety, will assist primary care settings in maintaining high standards for infection prevention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 safety.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organization can also participate in the AAAHC Safe Injection Practices Benchmarking Study and the Hand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Hygiene Benchmarking Study when you purchase the annual benchmarking subscription. More details can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at https://www.aaahc.org/quality-institute/benchmarking-studies/.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1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 related to performing scenario-based drills continue to be the highest deficiency Standard despite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criticality to patient and team member safety. Success with this Standard takes pre-planning of the drill timing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scenario appropriate to the facility's procedures, location, and risk assessment.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importance of performing these drills allows health care providers to apply their skills in a realistic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environment, without risking patient harm, to build confidence in the event of a real-life emergency situation.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Drills also build teamwork, communication, and trust. They identify gaps in plans, policies, and procedures,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 training needs related to equipment, supplies or processes. Drills also provide an environment where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mistakes can be made and learning can occur, and staff can build the confidence needed when faced with real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crisis situations.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04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9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5204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43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1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 userDrawn="1"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 userDrawn="1"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 dirty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 dirty="0"/>
          </a:p>
          <a:p>
            <a:pPr algn="ctr"/>
            <a:r>
              <a:rPr lang="en-US" sz="2400" baseline="0" dirty="0"/>
              <a:t>Supporting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7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98BD16F8-CF92-4FA1-9835-07755904ED58}" type="datetime1">
              <a:rPr lang="en-US" smtClean="0"/>
              <a:t>5/5/2026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80" r:id="rId2"/>
    <p:sldLayoutId id="2147484081" r:id="rId3"/>
    <p:sldLayoutId id="2147484083" r:id="rId4"/>
    <p:sldLayoutId id="2147484084" r:id="rId5"/>
    <p:sldLayoutId id="2147484085" r:id="rId6"/>
    <p:sldLayoutId id="2147484088" r:id="rId7"/>
    <p:sldLayoutId id="214748408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ellis@ihs.gov" TargetMode="External"/><Relationship Id="rId2" Type="http://schemas.openxmlformats.org/officeDocument/2006/relationships/hyperlink" Target="mailto:Jonathan.Merrell@ihs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375"/>
            <a:ext cx="10515600" cy="2646102"/>
          </a:xfrm>
        </p:spPr>
        <p:txBody>
          <a:bodyPr/>
          <a:lstStyle/>
          <a:p>
            <a:r>
              <a:rPr lang="en-US" sz="4000" dirty="0"/>
              <a:t>Ambulatory Accreditation Trends 2025</a:t>
            </a:r>
            <a:br>
              <a:rPr lang="en-US" sz="4000" dirty="0"/>
            </a:br>
            <a:br>
              <a:rPr lang="en-US" sz="3200" dirty="0"/>
            </a:br>
            <a:r>
              <a:rPr lang="en-US" sz="3200" dirty="0"/>
              <a:t>Bemidji Area IHS FY27 Pre-Negotiations </a:t>
            </a:r>
            <a:br>
              <a:rPr lang="en-US" sz="3200" dirty="0"/>
            </a:br>
            <a:r>
              <a:rPr lang="en-US" sz="3200" dirty="0"/>
              <a:t>Grand Rapids, MI</a:t>
            </a:r>
            <a:br>
              <a:rPr lang="en-US" dirty="0"/>
            </a:br>
            <a:br>
              <a:rPr lang="en-US" sz="4000" dirty="0"/>
            </a:br>
            <a:r>
              <a:rPr lang="en-US" sz="4000" dirty="0"/>
              <a:t>   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146323"/>
            <a:ext cx="3088167" cy="527327"/>
          </a:xfrm>
        </p:spPr>
        <p:txBody>
          <a:bodyPr>
            <a:normAutofit/>
          </a:bodyPr>
          <a:lstStyle/>
          <a:p>
            <a:r>
              <a:rPr lang="en-US" dirty="0"/>
              <a:t>May 5, 2026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25299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Indian Health Service 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  <a:latin typeface="+mn-lt"/>
              </a:rPr>
              <a:t>CDR Matthew Ellis, MPH, CIC, AL-CIP, CDIPC, REHS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Institutional Environmental Health Officer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Infection Prevention &amp; Control Consultant/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Patient Safety Lead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0A4890-45DC-5266-BC31-7216BF0AA2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9799" y="1164697"/>
            <a:ext cx="8387735" cy="719171"/>
          </a:xfrm>
        </p:spPr>
        <p:txBody>
          <a:bodyPr/>
          <a:lstStyle/>
          <a:p>
            <a:r>
              <a:rPr lang="en-US" b="1" i="0" dirty="0"/>
              <a:t>“Credentialing, privileging, and peer review are three separate but related processes.”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5B2576-93D7-4C61-8F44-18495847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535531"/>
          </a:xfrm>
        </p:spPr>
        <p:txBody>
          <a:bodyPr/>
          <a:lstStyle/>
          <a:p>
            <a:r>
              <a:rPr lang="en-US" sz="3200" dirty="0"/>
              <a:t>Credentialing, Privileging, Peer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C5B52-ED72-3212-0C27-C35ECF53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1" y="2075779"/>
            <a:ext cx="11443259" cy="38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FCB373-F9FB-D153-9B82-2FD890FB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089529"/>
          </a:xfrm>
        </p:spPr>
        <p:txBody>
          <a:bodyPr/>
          <a:lstStyle/>
          <a:p>
            <a:r>
              <a:rPr lang="en-US" sz="3600" b="1" dirty="0"/>
              <a:t>Credentialing &amp; Privileging Highest-Deficiency Standards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18359-A4C4-9712-99BC-2C32FC5C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2" y="1602865"/>
            <a:ext cx="5776303" cy="4738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6A5BE1-4EEF-3D19-0B6C-D0888CA8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93135"/>
            <a:ext cx="5643713" cy="23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E40AA-FFFD-64B4-3696-83E5C32C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CPV Common Survey Findings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96F4D-A972-E3F0-FC3E-50AE0D79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74" y="1268361"/>
            <a:ext cx="6331973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251C3-539F-AF99-D599-7A7374E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089529"/>
          </a:xfrm>
        </p:spPr>
        <p:txBody>
          <a:bodyPr/>
          <a:lstStyle/>
          <a:p>
            <a:r>
              <a:rPr lang="en-US" sz="3600" dirty="0"/>
              <a:t>IHS Specific Best Performing Trend</a:t>
            </a:r>
            <a:br>
              <a:rPr lang="en-US" sz="3600" dirty="0"/>
            </a:br>
            <a:r>
              <a:rPr lang="en-US" sz="3600" i="1" dirty="0"/>
              <a:t>9 Reaccreditation surveys: 9/29/24 – 9/28/25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F03AA-6FB8-01DF-9DCE-BC532F29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11" y="1912349"/>
            <a:ext cx="8741783" cy="44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77FBC-ECE8-7BE0-7ABF-CAA66BD1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IHS Specific Standard Deficiency Trend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47ED4-DF11-68CE-4096-6C8511B5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84" y="1295246"/>
            <a:ext cx="9484633" cy="48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E76F8-611A-D234-6413-7E0778F76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0856624" cy="590931"/>
          </a:xfrm>
        </p:spPr>
        <p:txBody>
          <a:bodyPr/>
          <a:lstStyle/>
          <a:p>
            <a:r>
              <a:rPr lang="en-US" i="0" dirty="0"/>
              <a:t>The organization demonstrates that continuous improvement is occurring by conducting quality improvement studies when the data collection processes reveal a problem or improvement opportunity.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CF5B4C-2CB6-84DD-3569-08397B4D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AAAHC QI Study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A3C83-D787-A1AA-171B-152C97A5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8" y="1772562"/>
            <a:ext cx="7056732" cy="4090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F83D5-B19F-1C0A-F4B9-AF1A08DA0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955" y="2792361"/>
            <a:ext cx="3693144" cy="28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8B7C3-10A6-D184-59DB-DF7A21A68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0856624" cy="719171"/>
          </a:xfrm>
        </p:spPr>
        <p:txBody>
          <a:bodyPr/>
          <a:lstStyle/>
          <a:p>
            <a:r>
              <a:rPr lang="en-US" i="0" dirty="0"/>
              <a:t>Creates a system to mitigate and reduce risk with a customized review of your organization and deliver best</a:t>
            </a:r>
          </a:p>
          <a:p>
            <a:r>
              <a:rPr lang="en-US" i="0" dirty="0"/>
              <a:t>practice recommendations to continuously improve patient outcomes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6AA015-28FF-8527-F793-08B81A12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Accreditation=Risk Mitigation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A6E37-A0A1-92A0-80CF-BF3F77009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42" y="2500277"/>
            <a:ext cx="5883965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C53F4-6037-F8EF-93AF-1241888B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8" y="2349910"/>
            <a:ext cx="5542914" cy="3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5F35E-8251-AB5B-6760-93AE37A7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Sterilization???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89330-D0DA-A9BC-38D9-8DD59014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29" y="1563330"/>
            <a:ext cx="8661186" cy="367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4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8785F8-5B7F-3132-9C08-988614FB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01" y="3765326"/>
            <a:ext cx="3903407" cy="28861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8678AF-6EF4-DEED-25B1-14BA81F92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5" y="796414"/>
            <a:ext cx="6679938" cy="60756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5CDFF7-B96A-C6C6-E747-5F6589B3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027" y="1219200"/>
            <a:ext cx="4610500" cy="21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7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765F61-5312-8621-32B9-A0BA92F5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Sterilization Breach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4BA5A7-0B84-4878-8600-4AF373FD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147763"/>
            <a:ext cx="7165456" cy="5724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26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EA7D4A-091B-6DA2-AACF-EB56FFC4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311128"/>
          </a:xfrm>
        </p:spPr>
        <p:txBody>
          <a:bodyPr/>
          <a:lstStyle/>
          <a:p>
            <a:r>
              <a:rPr lang="en-US" dirty="0"/>
              <a:t>Accreditation Association for Ambulatory Health Care (AAAHC)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23632-B240-1251-6F8E-CDCCAC1A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711" y="1445342"/>
            <a:ext cx="6282812" cy="427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2F45A-5866-3B95-5E71-D93AB83FC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2096729"/>
            <a:ext cx="4768645" cy="26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8CBCA-F326-6760-A684-6B0A92E1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424732"/>
          </a:xfrm>
        </p:spPr>
        <p:txBody>
          <a:bodyPr/>
          <a:lstStyle/>
          <a:p>
            <a:r>
              <a:rPr lang="en-US" sz="2400" dirty="0"/>
              <a:t>TJC Quick Safety Alert: Improperly Sterilized Equipment- a growing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29CB6-F171-F18C-1D2C-05BE35D5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2" y="1258529"/>
            <a:ext cx="7582557" cy="1055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7F0E6-15EA-692B-1FD4-A8CDC99C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94" y="2632740"/>
            <a:ext cx="2579222" cy="3540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4053E-1B24-4C5B-CC08-7567EC4B7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334" y="2497394"/>
            <a:ext cx="5949686" cy="37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2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CB04A-4143-18C5-D232-F0CDB26578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688" y="1164697"/>
            <a:ext cx="10856624" cy="4325800"/>
          </a:xfrm>
        </p:spPr>
        <p:txBody>
          <a:bodyPr/>
          <a:lstStyle/>
          <a:p>
            <a:pPr lvl="0"/>
            <a:r>
              <a:rPr lang="en-US" sz="2400" dirty="0"/>
              <a:t>OCS can provide consultative support for organizations seeking New accreditation </a:t>
            </a:r>
          </a:p>
          <a:p>
            <a:pPr marL="457200" lvl="1" indent="0">
              <a:buNone/>
            </a:pPr>
            <a:endParaRPr lang="en-US" sz="2400" dirty="0"/>
          </a:p>
          <a:p>
            <a:pPr marL="800100" lvl="1" indent="-342900"/>
            <a:r>
              <a:rPr lang="en-US" sz="2400" dirty="0"/>
              <a:t>AAAHC Standards Training</a:t>
            </a:r>
          </a:p>
          <a:p>
            <a:pPr marL="800100" lvl="1" indent="-342900"/>
            <a:r>
              <a:rPr lang="en-US" sz="2400" dirty="0"/>
              <a:t>Support with annual IPC programmatic infection control risk assessment</a:t>
            </a:r>
          </a:p>
          <a:p>
            <a:pPr marL="800100" lvl="1" indent="-342900"/>
            <a:r>
              <a:rPr lang="en-US" sz="2400" dirty="0"/>
              <a:t>AAAHC policy review and development</a:t>
            </a:r>
          </a:p>
          <a:p>
            <a:pPr marL="800100" lvl="1" indent="-342900"/>
            <a:r>
              <a:rPr lang="en-US" sz="2400" dirty="0"/>
              <a:t>Implementation of IPC and Safety accreditation Dashboards and resources</a:t>
            </a:r>
          </a:p>
          <a:p>
            <a:pPr marL="800100" lvl="1" indent="-342900"/>
            <a:r>
              <a:rPr lang="en-US" sz="2400" dirty="0"/>
              <a:t>Limited onsite mock surveys, accreditation prep activities and coaching</a:t>
            </a:r>
          </a:p>
          <a:p>
            <a:pPr marL="800100" lvl="1" indent="-342900"/>
            <a:r>
              <a:rPr lang="en-US" sz="2400" dirty="0"/>
              <a:t>Infection Control and Safety Committee Consultation</a:t>
            </a:r>
          </a:p>
          <a:p>
            <a:pPr marL="800100" lvl="1" indent="-342900"/>
            <a:r>
              <a:rPr lang="en-US" sz="2400" dirty="0"/>
              <a:t>Quality Studies</a:t>
            </a:r>
          </a:p>
          <a:p>
            <a:pPr marL="800100" lvl="1" indent="-342900"/>
            <a:r>
              <a:rPr lang="en-US" sz="2400" dirty="0"/>
              <a:t>Connection to IHS HQ Office of Quality accreditation and consulting contracts for Accreditation Association for Ambulatory Healthcare (AAAHC)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C1747-D426-3728-D9AE-C142D557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Area Accreditation Support </a:t>
            </a:r>
          </a:p>
        </p:txBody>
      </p:sp>
    </p:spTree>
    <p:extLst>
      <p:ext uri="{BB962C8B-B14F-4D97-AF65-F5344CB8AC3E}">
        <p14:creationId xmlns:p14="http://schemas.microsoft.com/office/powerpoint/2010/main" val="395671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55213-E918-D53E-E88F-C1C25F4DD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711" y="1573161"/>
            <a:ext cx="11829110" cy="1025419"/>
          </a:xfrm>
        </p:spPr>
        <p:txBody>
          <a:bodyPr/>
          <a:lstStyle/>
          <a:p>
            <a:r>
              <a:rPr lang="en-US" dirty="0"/>
              <a:t>Jonathan Merrell RN, BSN, MBA</a:t>
            </a:r>
          </a:p>
          <a:p>
            <a:r>
              <a:rPr lang="en-US" dirty="0"/>
              <a:t>Bemidji Area Deputy Director, Office of Clinical Support Services</a:t>
            </a:r>
          </a:p>
          <a:p>
            <a:r>
              <a:rPr lang="en-US" dirty="0">
                <a:hlinkClick r:id="rId2"/>
              </a:rPr>
              <a:t>Jonathan.Merrell@ihs.gov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r>
              <a:rPr lang="en-US" dirty="0"/>
              <a:t>Matthew R. Ellis, MPH, CIC, AL-CIP, CDIPC, REHS</a:t>
            </a:r>
            <a:br>
              <a:rPr lang="en-US" dirty="0"/>
            </a:br>
            <a:r>
              <a:rPr lang="en-US" dirty="0"/>
              <a:t>Commander, USPHS</a:t>
            </a:r>
            <a:br>
              <a:rPr lang="en-US" dirty="0"/>
            </a:br>
            <a:r>
              <a:rPr lang="en-US" dirty="0"/>
              <a:t>Office of Clinical Support</a:t>
            </a:r>
          </a:p>
          <a:p>
            <a:r>
              <a:rPr lang="en-US" dirty="0"/>
              <a:t>Area Infection Prevention &amp; Control Consultant</a:t>
            </a:r>
          </a:p>
          <a:p>
            <a:r>
              <a:rPr lang="en-US" dirty="0"/>
              <a:t>Area Patient Safety Lead</a:t>
            </a:r>
          </a:p>
          <a:p>
            <a:r>
              <a:rPr lang="en-US" dirty="0"/>
              <a:t>Area I-STAR Quality Manager </a:t>
            </a:r>
          </a:p>
          <a:p>
            <a:r>
              <a:rPr lang="en-US" dirty="0"/>
              <a:t>Mobile: 218.407.3890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matthew.ellis@ihs.gov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52D40-DCA8-DF81-525D-E1229BB4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27653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95094-B893-FAA0-DD77-F3590925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72" y="116072"/>
            <a:ext cx="6440128" cy="66258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3BE34F-0D75-0CB2-4AC2-EBB8694F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529"/>
            <a:ext cx="5673213" cy="42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E1D5DB-4F18-201C-369D-174E5D08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Overall Performance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9FBCC-232F-5156-66FC-04476717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42" y="1258530"/>
            <a:ext cx="6754761" cy="54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3F4807-A37A-4EAE-A19C-45F387E3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375099" cy="867930"/>
          </a:xfrm>
        </p:spPr>
        <p:txBody>
          <a:bodyPr/>
          <a:lstStyle/>
          <a:p>
            <a:r>
              <a:rPr lang="en-US" sz="2800" b="1" dirty="0"/>
              <a:t>Infection Control &amp; Prevention (IPC) Highest-Deficiency Standards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2158D-E155-0D53-AFB9-D073286AF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9" y="1347020"/>
            <a:ext cx="7718322" cy="54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88774-CD71-190F-5404-3F51BFCB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Survey Findings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547E2-218B-2F82-DA92-192C2589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90" y="1229032"/>
            <a:ext cx="6845300" cy="55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4720C-4001-FA8C-1192-CD2AC6C4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50" y="314632"/>
            <a:ext cx="10485180" cy="59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CFAD25-1049-2B64-2010-7F7833D2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49" y="681636"/>
            <a:ext cx="9657412" cy="1200329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Emergency Management Deficiency Standards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F4BFA9-1FD0-B02B-3922-8C97B461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87" y="1642367"/>
            <a:ext cx="3785419" cy="4037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D6CA3D-8C04-05A0-AA6B-8B31F2D67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90" y="2148542"/>
            <a:ext cx="5903509" cy="22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0E944-02A9-A90E-53C2-9F42B255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3" y="78658"/>
            <a:ext cx="9527458" cy="62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7099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6C046F7035E41A8A84A82CB334762" ma:contentTypeVersion="17" ma:contentTypeDescription="Create a new document." ma:contentTypeScope="" ma:versionID="6fa468fb6906dc44cbe3e2266ff52840">
  <xsd:schema xmlns:xsd="http://www.w3.org/2001/XMLSchema" xmlns:xs="http://www.w3.org/2001/XMLSchema" xmlns:p="http://schemas.microsoft.com/office/2006/metadata/properties" xmlns:ns2="5bc21fa3-ccbb-4a9d-997e-63ad3efcd67d" xmlns:ns3="b98e110e-c8b0-4e38-b6c6-c2289704d4a8" targetNamespace="http://schemas.microsoft.com/office/2006/metadata/properties" ma:root="true" ma:fieldsID="c9b702927d01d688312f4a9ae522c112" ns2:_="" ns3:_="">
    <xsd:import namespace="5bc21fa3-ccbb-4a9d-997e-63ad3efcd67d"/>
    <xsd:import namespace="b98e110e-c8b0-4e38-b6c6-c2289704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21fa3-ccbb-4a9d-997e-63ad3efcd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6e16c1e-28d8-4414-9b47-254ba86d22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e110e-c8b0-4e38-b6c6-c2289704d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6bfae41-7b12-4fdb-bb12-40f7a39a708b}" ma:internalName="TaxCatchAll" ma:showField="CatchAllData" ma:web="b98e110e-c8b0-4e38-b6c6-c2289704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21fa3-ccbb-4a9d-997e-63ad3efcd67d">
      <Terms xmlns="http://schemas.microsoft.com/office/infopath/2007/PartnerControls"/>
    </lcf76f155ced4ddcb4097134ff3c332f>
    <TaxCatchAll xmlns="b98e110e-c8b0-4e38-b6c6-c2289704d4a8" xsi:nil="true"/>
  </documentManagement>
</p:properties>
</file>

<file path=customXml/itemProps1.xml><?xml version="1.0" encoding="utf-8"?>
<ds:datastoreItem xmlns:ds="http://schemas.openxmlformats.org/officeDocument/2006/customXml" ds:itemID="{4553B0F5-D91F-4D8F-9875-3714628565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183A5-72A5-49F4-9FE5-FCF719B03244}">
  <ds:schemaRefs>
    <ds:schemaRef ds:uri="5bc21fa3-ccbb-4a9d-997e-63ad3efcd67d"/>
    <ds:schemaRef ds:uri="b98e110e-c8b0-4e38-b6c6-c2289704d4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2BA395-7330-4826-ACC0-C500A001C101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98e110e-c8b0-4e38-b6c6-c2289704d4a8"/>
    <ds:schemaRef ds:uri="5bc21fa3-ccbb-4a9d-997e-63ad3efcd6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IHS v2</Template>
  <TotalTime>286</TotalTime>
  <Words>664</Words>
  <Application>Microsoft Office PowerPoint</Application>
  <PresentationFormat>Widescreen</PresentationFormat>
  <Paragraphs>72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IHS v2</vt:lpstr>
      <vt:lpstr>Ambulatory Accreditation Trends 2025  Bemidji Area IHS FY27 Pre-Negotiations  Grand Rapids, MI                </vt:lpstr>
      <vt:lpstr>Accreditation Association for Ambulatory Health Care (AAAHC)</vt:lpstr>
      <vt:lpstr>PowerPoint Presentation</vt:lpstr>
      <vt:lpstr>          Overall Performance  </vt:lpstr>
      <vt:lpstr>Infection Control &amp; Prevention (IPC) Highest-Deficiency Standards</vt:lpstr>
      <vt:lpstr>IPC Survey Findings</vt:lpstr>
      <vt:lpstr>PowerPoint Presentation</vt:lpstr>
      <vt:lpstr>Emergency Management Deficiency Standards </vt:lpstr>
      <vt:lpstr>PowerPoint Presentation</vt:lpstr>
      <vt:lpstr>Credentialing, Privileging, Peer Review</vt:lpstr>
      <vt:lpstr>Credentialing &amp; Privileging Highest-Deficiency Standards</vt:lpstr>
      <vt:lpstr>             CPV Common Survey Findings</vt:lpstr>
      <vt:lpstr>IHS Specific Best Performing Trend 9 Reaccreditation surveys: 9/29/24 – 9/28/25</vt:lpstr>
      <vt:lpstr>IHS Specific Standard Deficiency Trend</vt:lpstr>
      <vt:lpstr>Revised AAAHC QI Study Framework</vt:lpstr>
      <vt:lpstr>Accreditation=Risk Mitigation</vt:lpstr>
      <vt:lpstr>              Sterilization???</vt:lpstr>
      <vt:lpstr>PowerPoint Presentation</vt:lpstr>
      <vt:lpstr>Sterilization Breach Protocol</vt:lpstr>
      <vt:lpstr>TJC Quick Safety Alert: Improperly Sterilized Equipment- a growing problem</vt:lpstr>
      <vt:lpstr>               Area Accreditation Support </vt:lpstr>
      <vt:lpstr>Questions??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McDonald</dc:creator>
  <cp:lastModifiedBy>Ellis, Matthew (IHS/BEM/AO)</cp:lastModifiedBy>
  <cp:revision>19</cp:revision>
  <dcterms:created xsi:type="dcterms:W3CDTF">2023-10-24T03:51:06Z</dcterms:created>
  <dcterms:modified xsi:type="dcterms:W3CDTF">2026-05-05T16:15:17Z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0x0101008206C046F7035E41A8A84A82CB334762</vt:lpwstr>
  </property>
  <property fmtid="{D5CDD505-2E9C-101B-9397-08002B2CF9AE}" pid="3" name="MediaServiceImageTags">
    <vt:lpwstr/>
  </property>
</Properties>
</file>