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7" r:id="rId4"/>
  </p:sldMasterIdLst>
  <p:notesMasterIdLst>
    <p:notesMasterId r:id="rId21"/>
  </p:notesMasterIdLst>
  <p:handoutMasterIdLst>
    <p:handoutMasterId r:id="rId22"/>
  </p:handoutMasterIdLst>
  <p:sldIdLst>
    <p:sldId id="2147309867" r:id="rId5"/>
    <p:sldId id="2147309884" r:id="rId6"/>
    <p:sldId id="2147309885" r:id="rId7"/>
    <p:sldId id="2147309886" r:id="rId8"/>
    <p:sldId id="2147309887" r:id="rId9"/>
    <p:sldId id="2147309888" r:id="rId10"/>
    <p:sldId id="2147309889" r:id="rId11"/>
    <p:sldId id="2147309890" r:id="rId12"/>
    <p:sldId id="2147309891" r:id="rId13"/>
    <p:sldId id="2147309892" r:id="rId14"/>
    <p:sldId id="2147309893" r:id="rId15"/>
    <p:sldId id="2147309894" r:id="rId16"/>
    <p:sldId id="2147309895" r:id="rId17"/>
    <p:sldId id="2147309896" r:id="rId18"/>
    <p:sldId id="2147309897" r:id="rId19"/>
    <p:sldId id="214730988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83B4793F-7475-48F2-9AD4-13DB51B986FF}">
          <p14:sldIdLst/>
        </p14:section>
        <p14:section name="Slide Comparisons" id="{EE69305C-974A-43C3-808C-C3106114C6C0}">
          <p14:sldIdLst/>
        </p14:section>
        <p14:section name="Colors" id="{088FD8D8-024A-4B92-BC5F-AAB477DEA797}">
          <p14:sldIdLst/>
        </p14:section>
        <p14:section name="Fonts" id="{87D55054-C174-45AE-8A82-4DCC961CC627}">
          <p14:sldIdLst/>
        </p14:section>
        <p14:section name="Icons" id="{1CD3414E-01F1-4CEC-961E-98B2C874CA28}">
          <p14:sldIdLst/>
        </p14:section>
        <p14:section name="New Masters" id="{F4F79630-DBBD-4785-89A5-73B212917D2E}">
          <p14:sldIdLst>
            <p14:sldId id="2147309867"/>
            <p14:sldId id="2147309884"/>
            <p14:sldId id="2147309885"/>
            <p14:sldId id="2147309886"/>
            <p14:sldId id="2147309887"/>
            <p14:sldId id="2147309888"/>
            <p14:sldId id="2147309889"/>
            <p14:sldId id="2147309890"/>
            <p14:sldId id="2147309891"/>
            <p14:sldId id="2147309892"/>
            <p14:sldId id="2147309893"/>
            <p14:sldId id="2147309894"/>
            <p14:sldId id="2147309895"/>
            <p14:sldId id="2147309896"/>
            <p14:sldId id="2147309897"/>
            <p14:sldId id="214730988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E99F8B-A282-83A1-4185-65D78C0688B8}" name="Sarah Oakes" initials="SO" userId="S::soakes@totemconsultingdc.com::6b2dfbe2-1f65-4e70-a97f-983265a44e8d" providerId="AD"/>
  <p188:author id="{9D83078C-B5DA-D1BD-2D0A-69D64DF91BE6}" name="Danielle Foster" initials="DF" userId="S::DFoster@totemconsultingdc.com::8cf65633-5fc8-4078-aa89-fca4fa9b4f0c" providerId="AD"/>
  <p188:author id="{EDDB0090-5347-6EA4-5C0F-B59DBA3DF29B}" name="Tomas Pouls" initials="TP" userId="S::tpouls@totemconsultingdc.com::dc811ad1-cd6c-4313-893a-3baa7c1e3c3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7EFF5"/>
    <a:srgbClr val="E0EAF4"/>
    <a:srgbClr val="CCDDEA"/>
    <a:srgbClr val="D4C566"/>
    <a:srgbClr val="D3A445"/>
    <a:srgbClr val="DAD17C"/>
    <a:srgbClr val="DCD484"/>
    <a:srgbClr val="FAFFAD"/>
    <a:srgbClr val="FFF29C"/>
    <a:srgbClr val="DCE7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47C789-43E1-ED39-D447-D787F0BEE8E7}" v="44" dt="2023-11-20T16:06:10.804"/>
    <p1510:client id="{36C4F362-FDA8-C73C-F1FE-6E89F335053F}" v="1450" dt="2023-11-20T19:07:15.656"/>
    <p1510:client id="{60781861-7142-4BF1-B0EB-8D41323946C9}" v="131" dt="2023-11-09T16:52:23.923"/>
    <p1510:client id="{A4A7F884-C5BB-246D-33AD-437D646F4247}" v="5" dt="2023-11-09T15:37:45.8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666" y="6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4DDE4C-F720-54D3-6CFA-98B8A93A47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E090AE6-7774-8FC2-C1CA-C2A25A0A190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DA9557-4020-40D0-8BE4-56399812BA06}" type="datetimeFigureOut">
              <a:rPr lang="en-US" smtClean="0"/>
              <a:t>5/6/2026</a:t>
            </a:fld>
            <a:endParaRPr lang="en-US"/>
          </a:p>
        </p:txBody>
      </p:sp>
      <p:sp>
        <p:nvSpPr>
          <p:cNvPr id="4" name="Footer Placeholder 3">
            <a:extLst>
              <a:ext uri="{FF2B5EF4-FFF2-40B4-BE49-F238E27FC236}">
                <a16:creationId xmlns:a16="http://schemas.microsoft.com/office/drawing/2014/main" id="{60BBBC5F-6A2A-A353-2BA5-1FEA068C4B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B951DB-A621-E528-1C81-988D9A69C1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E1669F-4835-4A21-80FF-CAB70C2343EB}" type="slidenum">
              <a:rPr lang="en-US" smtClean="0"/>
              <a:t>‹#›</a:t>
            </a:fld>
            <a:endParaRPr lang="en-US"/>
          </a:p>
        </p:txBody>
      </p:sp>
    </p:spTree>
    <p:extLst>
      <p:ext uri="{BB962C8B-B14F-4D97-AF65-F5344CB8AC3E}">
        <p14:creationId xmlns:p14="http://schemas.microsoft.com/office/powerpoint/2010/main" val="2922026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A8A998-E9DF-48FA-924C-D71094BE6FDC}" type="datetimeFigureOut">
              <a:rPr lang="en-US" smtClean="0"/>
              <a:t>5/6/2026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2006E0-EA18-401E-8109-FF457F66CB30}" type="slidenum">
              <a:rPr lang="en-US" smtClean="0"/>
              <a:t>‹#›</a:t>
            </a:fld>
            <a:endParaRPr lang="en-US"/>
          </a:p>
        </p:txBody>
      </p:sp>
    </p:spTree>
    <p:extLst>
      <p:ext uri="{BB962C8B-B14F-4D97-AF65-F5344CB8AC3E}">
        <p14:creationId xmlns:p14="http://schemas.microsoft.com/office/powerpoint/2010/main" val="1223751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3" name="Title 8">
            <a:extLst>
              <a:ext uri="{FF2B5EF4-FFF2-40B4-BE49-F238E27FC236}">
                <a16:creationId xmlns:a16="http://schemas.microsoft.com/office/drawing/2014/main" id="{7D7D5401-8135-33C9-AB1C-62251A08F96A}"/>
              </a:ext>
            </a:extLst>
          </p:cNvPr>
          <p:cNvSpPr>
            <a:spLocks noGrp="1"/>
          </p:cNvSpPr>
          <p:nvPr>
            <p:ph type="title" hasCustomPrompt="1"/>
          </p:nvPr>
        </p:nvSpPr>
        <p:spPr>
          <a:xfrm>
            <a:off x="838200" y="608375"/>
            <a:ext cx="10515600" cy="2394898"/>
          </a:xfrm>
          <a:prstGeom prst="rect">
            <a:avLst/>
          </a:prstGeom>
        </p:spPr>
        <p:txBody>
          <a:bodyPr anchor="t" anchorCtr="0">
            <a:noAutofit/>
          </a:bodyPr>
          <a:lstStyle>
            <a:lvl1pPr>
              <a:defRPr sz="7200">
                <a:solidFill>
                  <a:schemeClr val="accent1"/>
                </a:solidFill>
              </a:defRPr>
            </a:lvl1pPr>
          </a:lstStyle>
          <a:p>
            <a:r>
              <a:rPr lang="en-US" dirty="0"/>
              <a:t>Title Slide</a:t>
            </a:r>
          </a:p>
        </p:txBody>
      </p:sp>
      <p:sp>
        <p:nvSpPr>
          <p:cNvPr id="5" name="Rectangle 4">
            <a:extLst>
              <a:ext uri="{FF2B5EF4-FFF2-40B4-BE49-F238E27FC236}">
                <a16:creationId xmlns:a16="http://schemas.microsoft.com/office/drawing/2014/main" id="{8ABB7ECA-6E0B-CF1B-AC2A-A6B0BFECDCE0}"/>
              </a:ext>
            </a:extLst>
          </p:cNvPr>
          <p:cNvSpPr/>
          <p:nvPr/>
        </p:nvSpPr>
        <p:spPr>
          <a:xfrm>
            <a:off x="0" y="3829677"/>
            <a:ext cx="12192000" cy="2531934"/>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C29D19B-E506-6CA9-70F5-EBA353951C5F}"/>
              </a:ext>
            </a:extLst>
          </p:cNvPr>
          <p:cNvGrpSpPr>
            <a:grpSpLocks noChangeAspect="1"/>
          </p:cNvGrpSpPr>
          <p:nvPr/>
        </p:nvGrpSpPr>
        <p:grpSpPr>
          <a:xfrm>
            <a:off x="8203082" y="4622901"/>
            <a:ext cx="2994688" cy="1506471"/>
            <a:chOff x="7279583" y="5264225"/>
            <a:chExt cx="2480431" cy="1247776"/>
          </a:xfrm>
        </p:grpSpPr>
        <p:pic>
          <p:nvPicPr>
            <p:cNvPr id="15" name="Picture 14" descr="A logo with a black background&#10;&#10;Description automatically generated">
              <a:extLst>
                <a:ext uri="{FF2B5EF4-FFF2-40B4-BE49-F238E27FC236}">
                  <a16:creationId xmlns:a16="http://schemas.microsoft.com/office/drawing/2014/main" id="{D4EF4272-74C4-CF16-320A-800CA0A245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79583" y="5264225"/>
              <a:ext cx="1247776" cy="1247776"/>
            </a:xfrm>
            <a:prstGeom prst="rect">
              <a:avLst/>
            </a:prstGeom>
          </p:spPr>
        </p:pic>
        <p:pic>
          <p:nvPicPr>
            <p:cNvPr id="16" name="Picture 15" descr="A logo with a sign and text&#10;&#10;Description automatically generated with medium confidence">
              <a:extLst>
                <a:ext uri="{FF2B5EF4-FFF2-40B4-BE49-F238E27FC236}">
                  <a16:creationId xmlns:a16="http://schemas.microsoft.com/office/drawing/2014/main" id="{0F381467-45B9-5203-6446-E2B146538C41}"/>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508989" y="5264225"/>
              <a:ext cx="1251025" cy="1247776"/>
            </a:xfrm>
            <a:prstGeom prst="rect">
              <a:avLst/>
            </a:prstGeom>
          </p:spPr>
        </p:pic>
      </p:grpSp>
      <p:sp>
        <p:nvSpPr>
          <p:cNvPr id="18" name="Text Placeholder 17">
            <a:extLst>
              <a:ext uri="{FF2B5EF4-FFF2-40B4-BE49-F238E27FC236}">
                <a16:creationId xmlns:a16="http://schemas.microsoft.com/office/drawing/2014/main" id="{F9459611-B7D8-AC92-6148-BA54C571A662}"/>
              </a:ext>
            </a:extLst>
          </p:cNvPr>
          <p:cNvSpPr>
            <a:spLocks noGrp="1"/>
          </p:cNvSpPr>
          <p:nvPr>
            <p:ph type="body" sz="quarter" idx="10" hasCustomPrompt="1"/>
          </p:nvPr>
        </p:nvSpPr>
        <p:spPr>
          <a:xfrm>
            <a:off x="838200" y="3159300"/>
            <a:ext cx="3088167" cy="514350"/>
          </a:xfrm>
        </p:spPr>
        <p:txBody>
          <a:bodyPr anchor="ctr">
            <a:normAutofit/>
          </a:bodyPr>
          <a:lstStyle>
            <a:lvl1pPr marL="0" indent="0">
              <a:buNone/>
              <a:defRPr sz="2000">
                <a:solidFill>
                  <a:schemeClr val="tx1">
                    <a:lumMod val="50000"/>
                    <a:lumOff val="50000"/>
                  </a:schemeClr>
                </a:solidFill>
                <a:latin typeface="+mj-lt"/>
              </a:defRPr>
            </a:lvl1pPr>
          </a:lstStyle>
          <a:p>
            <a:pPr lvl="0"/>
            <a:r>
              <a:rPr lang="en-US"/>
              <a:t>Date</a:t>
            </a:r>
          </a:p>
        </p:txBody>
      </p:sp>
    </p:spTree>
    <p:extLst>
      <p:ext uri="{BB962C8B-B14F-4D97-AF65-F5344CB8AC3E}">
        <p14:creationId xmlns:p14="http://schemas.microsoft.com/office/powerpoint/2010/main" val="870411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ody Slide (Foot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E7FEE2-4885-DF19-652A-33ADE1CD349F}"/>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7" name="Rectangle 6">
            <a:extLst>
              <a:ext uri="{FF2B5EF4-FFF2-40B4-BE49-F238E27FC236}">
                <a16:creationId xmlns:a16="http://schemas.microsoft.com/office/drawing/2014/main" id="{42A147E4-3DDD-BEB1-0BE2-FECBC4EC7F86}"/>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bg1"/>
                </a:solidFill>
              </a:rPr>
              <a:pPr/>
              <a:t>‹#›</a:t>
            </a:fld>
            <a:endParaRPr lang="en-US">
              <a:solidFill>
                <a:schemeClr val="bg1"/>
              </a:solidFill>
            </a:endParaRPr>
          </a:p>
        </p:txBody>
      </p:sp>
      <p:grpSp>
        <p:nvGrpSpPr>
          <p:cNvPr id="6" name="Group 5">
            <a:extLst>
              <a:ext uri="{FF2B5EF4-FFF2-40B4-BE49-F238E27FC236}">
                <a16:creationId xmlns:a16="http://schemas.microsoft.com/office/drawing/2014/main" id="{D65446BA-1134-C4AB-5E71-5989B3354A6A}"/>
              </a:ext>
            </a:extLst>
          </p:cNvPr>
          <p:cNvGrpSpPr>
            <a:grpSpLocks noChangeAspect="1"/>
          </p:cNvGrpSpPr>
          <p:nvPr/>
        </p:nvGrpSpPr>
        <p:grpSpPr>
          <a:xfrm>
            <a:off x="10434258" y="221225"/>
            <a:ext cx="1532147" cy="777240"/>
            <a:chOff x="7526755" y="4455620"/>
            <a:chExt cx="3477899" cy="1764296"/>
          </a:xfrm>
        </p:grpSpPr>
        <p:pic>
          <p:nvPicPr>
            <p:cNvPr id="10" name="Picture 9" descr="IHS Logo.">
              <a:extLst>
                <a:ext uri="{FF2B5EF4-FFF2-40B4-BE49-F238E27FC236}">
                  <a16:creationId xmlns:a16="http://schemas.microsoft.com/office/drawing/2014/main" id="{1E8765CA-4F31-E492-C58E-64A613F124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54478" y="4455620"/>
              <a:ext cx="1750176" cy="1740801"/>
            </a:xfrm>
            <a:prstGeom prst="rect">
              <a:avLst/>
            </a:prstGeom>
          </p:spPr>
        </p:pic>
        <p:pic>
          <p:nvPicPr>
            <p:cNvPr id="13" name="Picture 12" descr="HHS Logo.">
              <a:extLst>
                <a:ext uri="{FF2B5EF4-FFF2-40B4-BE49-F238E27FC236}">
                  <a16:creationId xmlns:a16="http://schemas.microsoft.com/office/drawing/2014/main" id="{368F5885-6A78-51F9-BB3F-EA84F2689C0C}"/>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7526755" y="4455620"/>
              <a:ext cx="1842403" cy="1764296"/>
            </a:xfrm>
            <a:prstGeom prst="rect">
              <a:avLst/>
            </a:prstGeom>
          </p:spPr>
        </p:pic>
      </p:grpSp>
      <p:sp>
        <p:nvSpPr>
          <p:cNvPr id="2" name="Text Placeholder 10">
            <a:extLst>
              <a:ext uri="{FF2B5EF4-FFF2-40B4-BE49-F238E27FC236}">
                <a16:creationId xmlns:a16="http://schemas.microsoft.com/office/drawing/2014/main" id="{0201B874-2F6D-5E68-7BD4-09D81751ECDC}"/>
              </a:ext>
            </a:extLst>
          </p:cNvPr>
          <p:cNvSpPr>
            <a:spLocks noGrp="1"/>
          </p:cNvSpPr>
          <p:nvPr>
            <p:ph type="body" sz="quarter" idx="10" hasCustomPrompt="1"/>
          </p:nvPr>
        </p:nvSpPr>
        <p:spPr>
          <a:xfrm>
            <a:off x="667688" y="1164697"/>
            <a:ext cx="10856624" cy="341632"/>
          </a:xfrm>
        </p:spPr>
        <p:txBody>
          <a:bodyPr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3" name="Title 8">
            <a:extLst>
              <a:ext uri="{FF2B5EF4-FFF2-40B4-BE49-F238E27FC236}">
                <a16:creationId xmlns:a16="http://schemas.microsoft.com/office/drawing/2014/main" id="{7D7D5401-8135-33C9-AB1C-62251A08F96A}"/>
              </a:ext>
            </a:extLst>
          </p:cNvPr>
          <p:cNvSpPr>
            <a:spLocks noGrp="1"/>
          </p:cNvSpPr>
          <p:nvPr>
            <p:ph type="title"/>
          </p:nvPr>
        </p:nvSpPr>
        <p:spPr>
          <a:xfrm>
            <a:off x="667688" y="435829"/>
            <a:ext cx="9657412"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spTree>
    <p:extLst>
      <p:ext uri="{BB962C8B-B14F-4D97-AF65-F5344CB8AC3E}">
        <p14:creationId xmlns:p14="http://schemas.microsoft.com/office/powerpoint/2010/main" val="204090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ody Slide (Right Accent)">
    <p:spTree>
      <p:nvGrpSpPr>
        <p:cNvPr id="1" name=""/>
        <p:cNvGrpSpPr/>
        <p:nvPr/>
      </p:nvGrpSpPr>
      <p:grpSpPr>
        <a:xfrm>
          <a:off x="0" y="0"/>
          <a:ext cx="0" cy="0"/>
          <a:chOff x="0" y="0"/>
          <a:chExt cx="0" cy="0"/>
        </a:xfrm>
      </p:grpSpPr>
      <p:sp>
        <p:nvSpPr>
          <p:cNvPr id="6" name="Text Placeholder 10">
            <a:extLst>
              <a:ext uri="{FF2B5EF4-FFF2-40B4-BE49-F238E27FC236}">
                <a16:creationId xmlns:a16="http://schemas.microsoft.com/office/drawing/2014/main" id="{E54A34FA-7FE1-8ED8-82E2-194FA3269F0A}"/>
              </a:ext>
            </a:extLst>
          </p:cNvPr>
          <p:cNvSpPr>
            <a:spLocks noGrp="1"/>
          </p:cNvSpPr>
          <p:nvPr>
            <p:ph type="body" sz="quarter" idx="11" hasCustomPrompt="1"/>
          </p:nvPr>
        </p:nvSpPr>
        <p:spPr>
          <a:xfrm>
            <a:off x="667688" y="1164697"/>
            <a:ext cx="7947478" cy="341632"/>
          </a:xfrm>
        </p:spPr>
        <p:txBody>
          <a:bodyPr wrap="square" anchor="t" anchorCtr="0">
            <a:spAutoFit/>
          </a:bodyPr>
          <a:lstStyle>
            <a:lvl1pPr marL="0" indent="0">
              <a:buNone/>
              <a:defRPr sz="1800" i="1">
                <a:solidFill>
                  <a:schemeClr val="tx1">
                    <a:lumMod val="65000"/>
                    <a:lumOff val="35000"/>
                  </a:schemeClr>
                </a:solidFill>
                <a:latin typeface="+mj-lt"/>
              </a:defRPr>
            </a:lvl1pPr>
          </a:lstStyle>
          <a:p>
            <a:pPr lvl="0"/>
            <a:r>
              <a:rPr lang="en-US"/>
              <a:t>Subhead</a:t>
            </a:r>
          </a:p>
        </p:txBody>
      </p:sp>
      <p:sp>
        <p:nvSpPr>
          <p:cNvPr id="5" name="Rectangle 4">
            <a:extLst>
              <a:ext uri="{FF2B5EF4-FFF2-40B4-BE49-F238E27FC236}">
                <a16:creationId xmlns:a16="http://schemas.microsoft.com/office/drawing/2014/main" id="{A753EB87-27F2-CA4B-5045-1BA0799BD93B}"/>
              </a:ext>
            </a:extLst>
          </p:cNvPr>
          <p:cNvSpPr/>
          <p:nvPr/>
        </p:nvSpPr>
        <p:spPr>
          <a:xfrm>
            <a:off x="9147048" y="0"/>
            <a:ext cx="3044952"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Slide Number Placeholder 2">
            <a:extLst>
              <a:ext uri="{FF2B5EF4-FFF2-40B4-BE49-F238E27FC236}">
                <a16:creationId xmlns:a16="http://schemas.microsoft.com/office/drawing/2014/main" id="{90085190-BC41-B2FB-F789-A0F962A6F19D}"/>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CFB582AC-5695-48DB-B28C-201892CC33C9}"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4">
            <a:extLst>
              <a:ext uri="{FF2B5EF4-FFF2-40B4-BE49-F238E27FC236}">
                <a16:creationId xmlns:a16="http://schemas.microsoft.com/office/drawing/2014/main" id="{F37C91DF-7EDE-538A-768A-4E07C89F87DD}"/>
              </a:ext>
            </a:extLst>
          </p:cNvPr>
          <p:cNvSpPr txBox="1">
            <a:spLocks/>
          </p:cNvSpPr>
          <p:nvPr/>
        </p:nvSpPr>
        <p:spPr>
          <a:xfrm>
            <a:off x="667688" y="421788"/>
            <a:ext cx="10686112" cy="771746"/>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srgbClr val="A1AE72"/>
              </a:solidFill>
              <a:effectLst/>
              <a:uLnTx/>
              <a:uFillTx/>
              <a:latin typeface="Calibri Light" panose="020F0302020204030204"/>
              <a:ea typeface="+mn-ea"/>
              <a:cs typeface="+mn-cs"/>
            </a:endParaRPr>
          </a:p>
        </p:txBody>
      </p:sp>
      <p:sp>
        <p:nvSpPr>
          <p:cNvPr id="4" name="Title 8">
            <a:extLst>
              <a:ext uri="{FF2B5EF4-FFF2-40B4-BE49-F238E27FC236}">
                <a16:creationId xmlns:a16="http://schemas.microsoft.com/office/drawing/2014/main" id="{26634830-4EFB-F178-B076-AF502B853A90}"/>
              </a:ext>
            </a:extLst>
          </p:cNvPr>
          <p:cNvSpPr>
            <a:spLocks noGrp="1"/>
          </p:cNvSpPr>
          <p:nvPr>
            <p:ph type="title"/>
          </p:nvPr>
        </p:nvSpPr>
        <p:spPr>
          <a:xfrm>
            <a:off x="667688" y="435829"/>
            <a:ext cx="7947478" cy="711934"/>
          </a:xfrm>
          <a:prstGeom prst="rect">
            <a:avLst/>
          </a:prstGeom>
        </p:spPr>
        <p:txBody>
          <a:bodyPr anchor="t" anchorCtr="0">
            <a:spAutoFit/>
          </a:bodyPr>
          <a:lstStyle>
            <a:lvl1pPr>
              <a:defRPr>
                <a:solidFill>
                  <a:schemeClr val="accent1"/>
                </a:solidFill>
              </a:defRPr>
            </a:lvl1pPr>
          </a:lstStyle>
          <a:p>
            <a:r>
              <a:rPr lang="en-US"/>
              <a:t>Click to edit Master title style</a:t>
            </a:r>
          </a:p>
        </p:txBody>
      </p:sp>
      <p:grpSp>
        <p:nvGrpSpPr>
          <p:cNvPr id="15" name="Group 14">
            <a:extLst>
              <a:ext uri="{FF2B5EF4-FFF2-40B4-BE49-F238E27FC236}">
                <a16:creationId xmlns:a16="http://schemas.microsoft.com/office/drawing/2014/main" id="{967F6F4A-E9D8-402B-5250-6B6472019A5A}"/>
              </a:ext>
            </a:extLst>
          </p:cNvPr>
          <p:cNvGrpSpPr/>
          <p:nvPr/>
        </p:nvGrpSpPr>
        <p:grpSpPr>
          <a:xfrm>
            <a:off x="10434258" y="221225"/>
            <a:ext cx="1532147" cy="777240"/>
            <a:chOff x="10377108" y="312668"/>
            <a:chExt cx="1532147" cy="777240"/>
          </a:xfrm>
        </p:grpSpPr>
        <p:pic>
          <p:nvPicPr>
            <p:cNvPr id="7" name="Picture 6" descr="IHS Logo.">
              <a:extLst>
                <a:ext uri="{FF2B5EF4-FFF2-40B4-BE49-F238E27FC236}">
                  <a16:creationId xmlns:a16="http://schemas.microsoft.com/office/drawing/2014/main" id="{9C51D323-5073-CA2B-6DC7-C0DCA6C6B23B}"/>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1138236" y="312668"/>
              <a:ext cx="771019" cy="766890"/>
            </a:xfrm>
            <a:prstGeom prst="rect">
              <a:avLst/>
            </a:prstGeom>
            <a:noFill/>
          </p:spPr>
        </p:pic>
        <p:pic>
          <p:nvPicPr>
            <p:cNvPr id="9" name="Picture 8" descr="HHS Logo.">
              <a:extLst>
                <a:ext uri="{FF2B5EF4-FFF2-40B4-BE49-F238E27FC236}">
                  <a16:creationId xmlns:a16="http://schemas.microsoft.com/office/drawing/2014/main" id="{AF1E11D0-2F14-CFB9-F8C0-5070B27A983E}"/>
                </a:ext>
              </a:extLst>
            </p:cNvPr>
            <p:cNvPicPr>
              <a:picLocks noChangeAspect="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tretch>
              <a:fillRect/>
            </a:stretch>
          </p:blipFill>
          <p:spPr>
            <a:xfrm>
              <a:off x="10377108" y="312668"/>
              <a:ext cx="811649" cy="777240"/>
            </a:xfrm>
            <a:prstGeom prst="rect">
              <a:avLst/>
            </a:prstGeom>
          </p:spPr>
        </p:pic>
      </p:grpSp>
    </p:spTree>
    <p:extLst>
      <p:ext uri="{BB962C8B-B14F-4D97-AF65-F5344CB8AC3E}">
        <p14:creationId xmlns:p14="http://schemas.microsoft.com/office/powerpoint/2010/main" val="295419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vider Slide (Solid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35AB0C-77A7-E8DE-FDC5-E282C2863F17}"/>
              </a:ext>
            </a:extLst>
          </p:cNvPr>
          <p:cNvSpPr/>
          <p:nvPr/>
        </p:nvSpPr>
        <p:spPr>
          <a:xfrm>
            <a:off x="0" y="0"/>
            <a:ext cx="12192000" cy="685800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A40EE900-5BE5-8668-4780-6AA44468D324}"/>
              </a:ext>
            </a:extLst>
          </p:cNvPr>
          <p:cNvSpPr>
            <a:spLocks/>
          </p:cNvSpPr>
          <p:nvPr/>
        </p:nvSpPr>
        <p:spPr>
          <a:xfrm>
            <a:off x="1462117" y="2082340"/>
            <a:ext cx="2128514" cy="2128514"/>
          </a:xfrm>
          <a:prstGeom prst="ellipse">
            <a:avLst/>
          </a:prstGeom>
          <a:solidFill>
            <a:srgbClr val="E7EFF5"/>
          </a:solid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 Placeholder 13">
            <a:extLst>
              <a:ext uri="{FF2B5EF4-FFF2-40B4-BE49-F238E27FC236}">
                <a16:creationId xmlns:a16="http://schemas.microsoft.com/office/drawing/2014/main" id="{D6EED315-FBEB-9940-2AD2-57A1C6907032}"/>
              </a:ext>
            </a:extLst>
          </p:cNvPr>
          <p:cNvSpPr>
            <a:spLocks noGrp="1"/>
          </p:cNvSpPr>
          <p:nvPr>
            <p:ph type="body" sz="quarter" idx="15" hasCustomPrompt="1"/>
          </p:nvPr>
        </p:nvSpPr>
        <p:spPr>
          <a:xfrm>
            <a:off x="3804587" y="1810777"/>
            <a:ext cx="7213600" cy="1997075"/>
          </a:xfrm>
        </p:spPr>
        <p:txBody>
          <a:bodyPr anchor="b">
            <a:normAutofit/>
          </a:bodyPr>
          <a:lstStyle>
            <a:lvl1pPr marL="0" indent="0">
              <a:buNone/>
              <a:defRPr sz="5400" b="1">
                <a:solidFill>
                  <a:schemeClr val="bg1"/>
                </a:solidFill>
                <a:latin typeface="+mj-lt"/>
              </a:defRPr>
            </a:lvl1pPr>
          </a:lstStyle>
          <a:p>
            <a:pPr lvl="0"/>
            <a:r>
              <a:rPr lang="en-US"/>
              <a:t>Section Title</a:t>
            </a:r>
          </a:p>
        </p:txBody>
      </p:sp>
      <p:sp>
        <p:nvSpPr>
          <p:cNvPr id="18" name="Text Placeholder 17">
            <a:extLst>
              <a:ext uri="{FF2B5EF4-FFF2-40B4-BE49-F238E27FC236}">
                <a16:creationId xmlns:a16="http://schemas.microsoft.com/office/drawing/2014/main" id="{616B1E97-2DB8-C0C1-F51B-5DC58022D722}"/>
              </a:ext>
            </a:extLst>
          </p:cNvPr>
          <p:cNvSpPr>
            <a:spLocks noGrp="1"/>
          </p:cNvSpPr>
          <p:nvPr>
            <p:ph type="body" sz="quarter" idx="16" hasCustomPrompt="1"/>
          </p:nvPr>
        </p:nvSpPr>
        <p:spPr>
          <a:xfrm>
            <a:off x="3804587" y="3807852"/>
            <a:ext cx="7213600" cy="857250"/>
          </a:xfrm>
        </p:spPr>
        <p:txBody>
          <a:bodyPr>
            <a:noAutofit/>
          </a:bodyPr>
          <a:lstStyle>
            <a:lvl1pPr marL="0" indent="0">
              <a:buNone/>
              <a:defRPr sz="2400" i="0">
                <a:solidFill>
                  <a:schemeClr val="bg1"/>
                </a:solidFill>
                <a:latin typeface="+mj-lt"/>
              </a:defRPr>
            </a:lvl1pPr>
          </a:lstStyle>
          <a:p>
            <a:pPr lvl="0"/>
            <a:r>
              <a:rPr lang="en-US"/>
              <a:t>Subtitle</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66635" y="2073106"/>
            <a:ext cx="2128603" cy="2117200"/>
          </a:xfrm>
          <a:prstGeom prst="rect">
            <a:avLst/>
          </a:prstGeom>
        </p:spPr>
      </p:pic>
    </p:spTree>
    <p:extLst>
      <p:ext uri="{BB962C8B-B14F-4D97-AF65-F5344CB8AC3E}">
        <p14:creationId xmlns:p14="http://schemas.microsoft.com/office/powerpoint/2010/main" val="2699571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use Slide 2">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AA1DAFE-86F1-C731-6EBA-BE9EFC3006B6}"/>
              </a:ext>
            </a:extLst>
          </p:cNvPr>
          <p:cNvPicPr>
            <a:picLocks noChangeAspect="1"/>
          </p:cNvPicPr>
          <p:nvPr/>
        </p:nvPicPr>
        <p:blipFill rotWithShape="1">
          <a:blip r:embed="rId2">
            <a:extLst>
              <a:ext uri="{28A0092B-C50C-407E-A947-70E740481C1C}">
                <a14:useLocalDpi xmlns:a14="http://schemas.microsoft.com/office/drawing/2010/main" val="0"/>
              </a:ext>
            </a:extLst>
          </a:blip>
          <a:srcRect l="-25" t="12491" r="25" b="12491"/>
          <a:stretch/>
        </p:blipFill>
        <p:spPr>
          <a:xfrm>
            <a:off x="1524" y="0"/>
            <a:ext cx="12188952" cy="6858000"/>
          </a:xfrm>
          <a:prstGeom prst="rect">
            <a:avLst/>
          </a:prstGeom>
        </p:spPr>
      </p:pic>
      <p:sp>
        <p:nvSpPr>
          <p:cNvPr id="3" name="Rectangle 2">
            <a:extLst>
              <a:ext uri="{FF2B5EF4-FFF2-40B4-BE49-F238E27FC236}">
                <a16:creationId xmlns:a16="http://schemas.microsoft.com/office/drawing/2014/main" id="{5186ACDC-EA3B-1A68-9DC3-9C855ECD1254}"/>
              </a:ext>
            </a:extLst>
          </p:cNvPr>
          <p:cNvSpPr/>
          <p:nvPr userDrawn="1"/>
        </p:nvSpPr>
        <p:spPr>
          <a:xfrm>
            <a:off x="0" y="7067"/>
            <a:ext cx="12188952" cy="6858000"/>
          </a:xfrm>
          <a:prstGeom prst="rect">
            <a:avLst/>
          </a:prstGeom>
          <a:solidFill>
            <a:schemeClr val="accent1">
              <a:lumMod val="50000"/>
              <a:alpha val="2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 name="Group 6">
            <a:extLst>
              <a:ext uri="{FF2B5EF4-FFF2-40B4-BE49-F238E27FC236}">
                <a16:creationId xmlns:a16="http://schemas.microsoft.com/office/drawing/2014/main" id="{727D1004-5BE8-6994-807E-701A455AC162}"/>
              </a:ext>
            </a:extLst>
          </p:cNvPr>
          <p:cNvGrpSpPr/>
          <p:nvPr userDrawn="1"/>
        </p:nvGrpSpPr>
        <p:grpSpPr>
          <a:xfrm>
            <a:off x="3944855" y="1281057"/>
            <a:ext cx="4302290" cy="4295887"/>
            <a:chOff x="3992880" y="1325880"/>
            <a:chExt cx="4206240" cy="4206241"/>
          </a:xfrm>
        </p:grpSpPr>
        <p:sp>
          <p:nvSpPr>
            <p:cNvPr id="8" name="Oval 7">
              <a:extLst>
                <a:ext uri="{FF2B5EF4-FFF2-40B4-BE49-F238E27FC236}">
                  <a16:creationId xmlns:a16="http://schemas.microsoft.com/office/drawing/2014/main" id="{7A39C289-9B30-E6BA-F1CD-578F60B20011}"/>
                </a:ext>
              </a:extLst>
            </p:cNvPr>
            <p:cNvSpPr>
              <a:spLocks noChangeAspect="1"/>
            </p:cNvSpPr>
            <p:nvPr userDrawn="1"/>
          </p:nvSpPr>
          <p:spPr>
            <a:xfrm>
              <a:off x="3992880" y="1325880"/>
              <a:ext cx="4206240" cy="4206241"/>
            </a:xfrm>
            <a:prstGeom prst="ellipse">
              <a:avLst/>
            </a:prstGeom>
            <a:solidFill>
              <a:schemeClr val="bg1"/>
            </a:solidFill>
            <a:ln w="1270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a:ln>
                  <a:noFill/>
                </a:ln>
                <a:solidFill>
                  <a:prstClr val="white"/>
                </a:solidFill>
                <a:effectLst/>
                <a:uLnTx/>
                <a:uFillTx/>
                <a:latin typeface="+mn-lt"/>
                <a:ea typeface="+mn-ea"/>
                <a:cs typeface="+mn-cs"/>
              </a:endParaRPr>
            </a:p>
          </p:txBody>
        </p:sp>
        <p:sp>
          <p:nvSpPr>
            <p:cNvPr id="9" name="Title 4">
              <a:extLst>
                <a:ext uri="{FF2B5EF4-FFF2-40B4-BE49-F238E27FC236}">
                  <a16:creationId xmlns:a16="http://schemas.microsoft.com/office/drawing/2014/main" id="{2449D1F4-CE5E-527B-DD18-992A10B94CE8}"/>
                </a:ext>
              </a:extLst>
            </p:cNvPr>
            <p:cNvSpPr txBox="1">
              <a:spLocks/>
            </p:cNvSpPr>
            <p:nvPr/>
          </p:nvSpPr>
          <p:spPr>
            <a:xfrm>
              <a:off x="4053544" y="3043127"/>
              <a:ext cx="4084912" cy="771746"/>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marL="0" marR="0" lvl="0" indent="0" algn="ctr" defTabSz="914400" rtl="0" eaLnBrk="1" fontAlgn="auto" latinLnBrk="0" hangingPunct="1">
                <a:lnSpc>
                  <a:spcPct val="85000"/>
                </a:lnSpc>
                <a:spcBef>
                  <a:spcPct val="0"/>
                </a:spcBef>
                <a:spcAft>
                  <a:spcPts val="0"/>
                </a:spcAft>
                <a:buClrTx/>
                <a:buSzTx/>
                <a:buFontTx/>
                <a:buNone/>
                <a:tabLst/>
                <a:defRPr/>
              </a:pPr>
              <a:endParaRPr kumimoji="0" lang="en-US" sz="4400" b="1" i="0" u="none" strike="noStrike" kern="1200" cap="none" spc="-50" normalizeH="0" baseline="0" noProof="0">
                <a:ln>
                  <a:noFill/>
                </a:ln>
                <a:solidFill>
                  <a:srgbClr val="A1AE72"/>
                </a:solidFill>
                <a:effectLst/>
                <a:uLnTx/>
                <a:uFillTx/>
                <a:latin typeface="+mn-lt"/>
                <a:ea typeface="Calibri Light"/>
                <a:cs typeface="Calibri Light"/>
              </a:endParaRPr>
            </a:p>
          </p:txBody>
        </p:sp>
      </p:grpSp>
      <p:sp>
        <p:nvSpPr>
          <p:cNvPr id="5" name="TextBox 4"/>
          <p:cNvSpPr txBox="1"/>
          <p:nvPr userDrawn="1"/>
        </p:nvSpPr>
        <p:spPr>
          <a:xfrm>
            <a:off x="4294598" y="1819137"/>
            <a:ext cx="3616504" cy="1764586"/>
          </a:xfrm>
          <a:prstGeom prst="rect">
            <a:avLst/>
          </a:prstGeom>
          <a:noFill/>
        </p:spPr>
        <p:txBody>
          <a:bodyPr wrap="square" rtlCol="0" anchor="ctr" anchorCtr="1">
            <a:spAutoFit/>
          </a:bodyPr>
          <a:lstStyle/>
          <a:p>
            <a:pPr algn="ctr">
              <a:lnSpc>
                <a:spcPts val="4000"/>
              </a:lnSpc>
            </a:pPr>
            <a:r>
              <a:rPr lang="en-US" sz="4400" dirty="0">
                <a:solidFill>
                  <a:schemeClr val="accent1">
                    <a:lumMod val="50000"/>
                  </a:schemeClr>
                </a:solidFill>
              </a:rPr>
              <a:t>Discussion</a:t>
            </a:r>
            <a:r>
              <a:rPr lang="en-US" sz="4400" baseline="0" dirty="0">
                <a:solidFill>
                  <a:schemeClr val="accent1">
                    <a:lumMod val="50000"/>
                  </a:schemeClr>
                </a:solidFill>
              </a:rPr>
              <a:t> Break</a:t>
            </a:r>
          </a:p>
          <a:p>
            <a:pPr algn="ctr"/>
            <a:endParaRPr lang="en-US" baseline="0" dirty="0"/>
          </a:p>
          <a:p>
            <a:pPr algn="ctr"/>
            <a:r>
              <a:rPr lang="en-US" sz="2400" baseline="0" dirty="0"/>
              <a:t>Supporting Text</a:t>
            </a:r>
            <a:endParaRPr lang="en-US" sz="2400" dirty="0"/>
          </a:p>
        </p:txBody>
      </p:sp>
    </p:spTree>
    <p:extLst>
      <p:ext uri="{BB962C8B-B14F-4D97-AF65-F5344CB8AC3E}">
        <p14:creationId xmlns:p14="http://schemas.microsoft.com/office/powerpoint/2010/main" val="1165776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A7AC6EB-DAA0-2CE6-56D6-46D41CBF9F68}"/>
              </a:ext>
            </a:extLst>
          </p:cNvPr>
          <p:cNvPicPr>
            <a:picLocks noChangeAspect="1"/>
          </p:cNvPicPr>
          <p:nvPr/>
        </p:nvPicPr>
        <p:blipFill rotWithShape="1">
          <a:blip r:embed="rId2">
            <a:extLst>
              <a:ext uri="{28A0092B-C50C-407E-A947-70E740481C1C}">
                <a14:useLocalDpi xmlns:a14="http://schemas.microsoft.com/office/drawing/2010/main" val="0"/>
              </a:ext>
            </a:extLst>
          </a:blip>
          <a:srcRect b="9744"/>
          <a:stretch/>
        </p:blipFill>
        <p:spPr>
          <a:xfrm>
            <a:off x="0" y="6359691"/>
            <a:ext cx="12192000" cy="498309"/>
          </a:xfrm>
          <a:prstGeom prst="rect">
            <a:avLst/>
          </a:prstGeom>
        </p:spPr>
      </p:pic>
      <p:sp>
        <p:nvSpPr>
          <p:cNvPr id="5" name="Rectangle 4">
            <a:extLst>
              <a:ext uri="{FF2B5EF4-FFF2-40B4-BE49-F238E27FC236}">
                <a16:creationId xmlns:a16="http://schemas.microsoft.com/office/drawing/2014/main" id="{11358E4B-E18E-BA58-3063-F405DBF8EBC4}"/>
              </a:ext>
            </a:extLst>
          </p:cNvPr>
          <p:cNvSpPr/>
          <p:nvPr/>
        </p:nvSpPr>
        <p:spPr>
          <a:xfrm>
            <a:off x="0" y="6359690"/>
            <a:ext cx="12192000" cy="498309"/>
          </a:xfrm>
          <a:prstGeom prst="rect">
            <a:avLst/>
          </a:prstGeom>
          <a:solidFill>
            <a:schemeClr val="accent1">
              <a:alpha val="59000"/>
            </a:schemeClr>
          </a:solidFill>
          <a:ln>
            <a:solidFill>
              <a:schemeClr val="accent1">
                <a:alpha val="59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bg1"/>
              </a:solidFill>
            </a:endParaRPr>
          </a:p>
        </p:txBody>
      </p:sp>
      <p:sp>
        <p:nvSpPr>
          <p:cNvPr id="6" name="Rectangle 5">
            <a:extLst>
              <a:ext uri="{FF2B5EF4-FFF2-40B4-BE49-F238E27FC236}">
                <a16:creationId xmlns:a16="http://schemas.microsoft.com/office/drawing/2014/main" id="{812EDA25-33C8-6DC5-0A19-E541D32F25E8}"/>
              </a:ext>
            </a:extLst>
          </p:cNvPr>
          <p:cNvSpPr/>
          <p:nvPr/>
        </p:nvSpPr>
        <p:spPr>
          <a:xfrm>
            <a:off x="0" y="0"/>
            <a:ext cx="12192000" cy="6361611"/>
          </a:xfrm>
          <a:prstGeom prst="rect">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logo with a sign and text&#10;&#10;Description automatically generated with medium confidence">
            <a:extLst>
              <a:ext uri="{FF2B5EF4-FFF2-40B4-BE49-F238E27FC236}">
                <a16:creationId xmlns:a16="http://schemas.microsoft.com/office/drawing/2014/main" id="{558E5AB0-0C5C-CDE1-30C6-C6D3084C5A7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7036" y="1714500"/>
            <a:ext cx="3437928" cy="3429000"/>
          </a:xfrm>
          <a:prstGeom prst="rect">
            <a:avLst/>
          </a:prstGeom>
        </p:spPr>
      </p:pic>
    </p:spTree>
    <p:extLst>
      <p:ext uri="{BB962C8B-B14F-4D97-AF65-F5344CB8AC3E}">
        <p14:creationId xmlns:p14="http://schemas.microsoft.com/office/powerpoint/2010/main" val="1159666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04D456-4C20-A6A5-BC19-8B5FA73CA3EE}"/>
              </a:ext>
            </a:extLst>
          </p:cNvPr>
          <p:cNvSpPr>
            <a:spLocks noGrp="1"/>
          </p:cNvSpPr>
          <p:nvPr>
            <p:ph type="title"/>
          </p:nvPr>
        </p:nvSpPr>
        <p:spPr>
          <a:xfrm>
            <a:off x="667688" y="435830"/>
            <a:ext cx="10856624" cy="10705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0326D904-3E41-2426-3705-1A07F3DE7355}"/>
              </a:ext>
            </a:extLst>
          </p:cNvPr>
          <p:cNvSpPr>
            <a:spLocks noGrp="1"/>
          </p:cNvSpPr>
          <p:nvPr>
            <p:ph type="body" idx="1"/>
          </p:nvPr>
        </p:nvSpPr>
        <p:spPr>
          <a:xfrm>
            <a:off x="667688" y="1825625"/>
            <a:ext cx="10856624"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7">
            <a:extLst>
              <a:ext uri="{FF2B5EF4-FFF2-40B4-BE49-F238E27FC236}">
                <a16:creationId xmlns:a16="http://schemas.microsoft.com/office/drawing/2014/main" id="{7F989F88-0F4F-63CA-7E8B-55B3D17A2451}"/>
              </a:ext>
            </a:extLst>
          </p:cNvPr>
          <p:cNvSpPr>
            <a:spLocks noGrp="1"/>
          </p:cNvSpPr>
          <p:nvPr>
            <p:ph type="dt" sz="half" idx="2"/>
          </p:nvPr>
        </p:nvSpPr>
        <p:spPr>
          <a:xfrm>
            <a:off x="225595" y="6422943"/>
            <a:ext cx="2743200" cy="365125"/>
          </a:xfrm>
          <a:prstGeom prst="rect">
            <a:avLst/>
          </a:prstGeom>
        </p:spPr>
        <p:txBody>
          <a:bodyPr anchor="ctr"/>
          <a:lstStyle>
            <a:lvl1pPr>
              <a:defRPr sz="1200"/>
            </a:lvl1pPr>
          </a:lstStyle>
          <a:p>
            <a:fld id="{98BD16F8-CF92-4FA1-9835-07755904ED58}" type="datetime1">
              <a:rPr lang="en-US" smtClean="0"/>
              <a:t>5/6/2026</a:t>
            </a:fld>
            <a:endParaRPr lang="en-US"/>
          </a:p>
        </p:txBody>
      </p:sp>
      <p:sp>
        <p:nvSpPr>
          <p:cNvPr id="4" name="Slide Number Placeholder 2">
            <a:extLst>
              <a:ext uri="{FF2B5EF4-FFF2-40B4-BE49-F238E27FC236}">
                <a16:creationId xmlns:a16="http://schemas.microsoft.com/office/drawing/2014/main" id="{0C8CC00C-0C44-66A1-A66D-A2D44855CE09}"/>
              </a:ext>
            </a:extLst>
          </p:cNvPr>
          <p:cNvSpPr>
            <a:spLocks noGrp="1"/>
          </p:cNvSpPr>
          <p:nvPr/>
        </p:nvSpPr>
        <p:spPr>
          <a:xfrm>
            <a:off x="10654380" y="6422943"/>
            <a:ext cx="1312025" cy="365125"/>
          </a:xfrm>
          <a:prstGeom prst="rect">
            <a:avLst/>
          </a:prstGeom>
        </p:spPr>
        <p:txBody>
          <a:bodyPr vert="horz" lIns="91440" tIns="45720" rIns="91440" bIns="45720" rtlCol="0" anchor="ctr"/>
          <a:lstStyle>
            <a:defPPr>
              <a:defRPr lang="en-US"/>
            </a:defPPr>
            <a:lvl1pPr marL="0" algn="r" defTabSz="914400" rtl="0" eaLnBrk="1" latinLnBrk="0" hangingPunct="1">
              <a:defRPr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582AC-5695-48DB-B28C-201892CC33C9}" type="slidenum">
              <a:rPr lang="en-US" smtClean="0">
                <a:solidFill>
                  <a:schemeClr val="tx1"/>
                </a:solidFill>
              </a:rPr>
              <a:pPr/>
              <a:t>‹#›</a:t>
            </a:fld>
            <a:endParaRPr lang="en-US">
              <a:solidFill>
                <a:schemeClr val="tx1"/>
              </a:solidFill>
            </a:endParaRPr>
          </a:p>
        </p:txBody>
      </p:sp>
    </p:spTree>
    <p:extLst>
      <p:ext uri="{BB962C8B-B14F-4D97-AF65-F5344CB8AC3E}">
        <p14:creationId xmlns:p14="http://schemas.microsoft.com/office/powerpoint/2010/main" val="1641249028"/>
      </p:ext>
    </p:extLst>
  </p:cSld>
  <p:clrMap bg1="lt1" tx1="dk1" bg2="lt2" tx2="dk2" accent1="accent1" accent2="accent2" accent3="accent3" accent4="accent4" accent5="accent5" accent6="accent6" hlink="hlink" folHlink="folHlink"/>
  <p:sldLayoutIdLst>
    <p:sldLayoutId id="2147484078" r:id="rId1"/>
    <p:sldLayoutId id="2147484080" r:id="rId2"/>
    <p:sldLayoutId id="2147484084" r:id="rId3"/>
    <p:sldLayoutId id="2147484085" r:id="rId4"/>
    <p:sldLayoutId id="2147484088" r:id="rId5"/>
    <p:sldLayoutId id="2147484089" r:id="rId6"/>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917C4D-87FD-130F-2D2E-B1AFDEC6F4B3}"/>
              </a:ext>
            </a:extLst>
          </p:cNvPr>
          <p:cNvSpPr>
            <a:spLocks noGrp="1"/>
          </p:cNvSpPr>
          <p:nvPr>
            <p:ph type="title"/>
          </p:nvPr>
        </p:nvSpPr>
        <p:spPr/>
        <p:txBody>
          <a:bodyPr/>
          <a:lstStyle/>
          <a:p>
            <a:r>
              <a:rPr lang="en-US" sz="6000" dirty="0"/>
              <a:t>Indian Health Care Improvement Fund/Level of Need Funded</a:t>
            </a:r>
          </a:p>
        </p:txBody>
      </p:sp>
      <p:sp>
        <p:nvSpPr>
          <p:cNvPr id="4" name="Text Placeholder 3">
            <a:extLst>
              <a:ext uri="{FF2B5EF4-FFF2-40B4-BE49-F238E27FC236}">
                <a16:creationId xmlns:a16="http://schemas.microsoft.com/office/drawing/2014/main" id="{B0A7105C-3DA0-8AFA-E976-85E9F5052177}"/>
              </a:ext>
            </a:extLst>
          </p:cNvPr>
          <p:cNvSpPr>
            <a:spLocks noGrp="1"/>
          </p:cNvSpPr>
          <p:nvPr>
            <p:ph type="body" sz="quarter" idx="10"/>
          </p:nvPr>
        </p:nvSpPr>
        <p:spPr/>
        <p:txBody>
          <a:bodyPr/>
          <a:lstStyle/>
          <a:p>
            <a:r>
              <a:rPr lang="en-US"/>
              <a:t>5/7/2026</a:t>
            </a:r>
            <a:endParaRPr lang="en-US" dirty="0"/>
          </a:p>
        </p:txBody>
      </p:sp>
      <p:sp>
        <p:nvSpPr>
          <p:cNvPr id="9" name="Title 1">
            <a:extLst>
              <a:ext uri="{FF2B5EF4-FFF2-40B4-BE49-F238E27FC236}">
                <a16:creationId xmlns:a16="http://schemas.microsoft.com/office/drawing/2014/main" id="{B699BC98-FC16-D652-4283-B12E86A37AB5}"/>
              </a:ext>
            </a:extLst>
          </p:cNvPr>
          <p:cNvSpPr txBox="1">
            <a:spLocks/>
          </p:cNvSpPr>
          <p:nvPr/>
        </p:nvSpPr>
        <p:spPr>
          <a:xfrm>
            <a:off x="838200" y="4495298"/>
            <a:ext cx="9258300" cy="1532727"/>
          </a:xfrm>
          <a:prstGeom prst="rect">
            <a:avLst/>
          </a:prstGeom>
        </p:spPr>
        <p:txBody>
          <a:bodyPr vert="horz" wrap="square" lIns="91440" tIns="45720" rIns="91440" bIns="4572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chemeClr val="bg1"/>
                </a:solidFill>
                <a:latin typeface="+mn-lt"/>
              </a:rPr>
              <a:t>Indian Health Service </a:t>
            </a:r>
            <a:br>
              <a:rPr lang="en-US" sz="4000" dirty="0">
                <a:solidFill>
                  <a:schemeClr val="bg1"/>
                </a:solidFill>
              </a:rPr>
            </a:br>
            <a:r>
              <a:rPr lang="en-US" sz="3200" dirty="0">
                <a:solidFill>
                  <a:schemeClr val="bg1"/>
                </a:solidFill>
              </a:rPr>
              <a:t>Jason Douglas</a:t>
            </a:r>
          </a:p>
          <a:p>
            <a:r>
              <a:rPr lang="en-US" sz="3200" dirty="0">
                <a:solidFill>
                  <a:schemeClr val="bg1"/>
                </a:solidFill>
              </a:rPr>
              <a:t>Bemidji Area Statistical Officer</a:t>
            </a:r>
          </a:p>
        </p:txBody>
      </p:sp>
    </p:spTree>
    <p:extLst>
      <p:ext uri="{BB962C8B-B14F-4D97-AF65-F5344CB8AC3E}">
        <p14:creationId xmlns:p14="http://schemas.microsoft.com/office/powerpoint/2010/main" val="326189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29ACE-A1E2-7167-DC46-B4D3DFF7A1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EFF61BA-80D0-0F44-2A03-64C2F57A7066}"/>
              </a:ext>
            </a:extLst>
          </p:cNvPr>
          <p:cNvSpPr>
            <a:spLocks noGrp="1"/>
          </p:cNvSpPr>
          <p:nvPr>
            <p:ph type="title"/>
          </p:nvPr>
        </p:nvSpPr>
        <p:spPr>
          <a:xfrm>
            <a:off x="667688" y="435829"/>
            <a:ext cx="9657412" cy="535531"/>
          </a:xfrm>
        </p:spPr>
        <p:txBody>
          <a:bodyPr/>
          <a:lstStyle/>
          <a:p>
            <a:r>
              <a:rPr lang="en-US" altLang="en-US" sz="3200" dirty="0"/>
              <a:t>LNF Conceptual Framework</a:t>
            </a:r>
            <a:endParaRPr lang="en-US" sz="3200" dirty="0"/>
          </a:p>
        </p:txBody>
      </p:sp>
      <p:pic>
        <p:nvPicPr>
          <p:cNvPr id="2" name="Picture 4">
            <a:extLst>
              <a:ext uri="{FF2B5EF4-FFF2-40B4-BE49-F238E27FC236}">
                <a16:creationId xmlns:a16="http://schemas.microsoft.com/office/drawing/2014/main" id="{110A97AA-8B22-DA53-1480-71AA4EA73B7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98313" y="1277364"/>
            <a:ext cx="7396162" cy="455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3901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E1E18-6C64-21EA-8181-64701D4E2C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358F622-DD5D-070B-3BAF-C11109EBC354}"/>
              </a:ext>
            </a:extLst>
          </p:cNvPr>
          <p:cNvSpPr>
            <a:spLocks noGrp="1"/>
          </p:cNvSpPr>
          <p:nvPr>
            <p:ph type="title"/>
          </p:nvPr>
        </p:nvSpPr>
        <p:spPr>
          <a:xfrm>
            <a:off x="667688" y="435829"/>
            <a:ext cx="9657412" cy="535531"/>
          </a:xfrm>
        </p:spPr>
        <p:txBody>
          <a:bodyPr/>
          <a:lstStyle/>
          <a:p>
            <a:r>
              <a:rPr lang="en-US" altLang="en-US" sz="3200" dirty="0"/>
              <a:t>LNF </a:t>
            </a:r>
            <a:r>
              <a:rPr lang="en-US" altLang="en-US" sz="3200" i="1" dirty="0"/>
              <a:t>Funding Needed</a:t>
            </a:r>
            <a:endParaRPr lang="en-US" sz="3200" i="1" dirty="0"/>
          </a:p>
        </p:txBody>
      </p:sp>
      <p:pic>
        <p:nvPicPr>
          <p:cNvPr id="4" name="Picture 5">
            <a:extLst>
              <a:ext uri="{FF2B5EF4-FFF2-40B4-BE49-F238E27FC236}">
                <a16:creationId xmlns:a16="http://schemas.microsoft.com/office/drawing/2014/main" id="{EACAFD4B-78A3-FEE6-CD43-E7D64B1622A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71403" y="2804809"/>
            <a:ext cx="2986890" cy="117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AA31BDB6-9B38-C9BA-1CEF-DD76338F411A}"/>
              </a:ext>
            </a:extLst>
          </p:cNvPr>
          <p:cNvSpPr txBox="1"/>
          <p:nvPr/>
        </p:nvSpPr>
        <p:spPr>
          <a:xfrm>
            <a:off x="517793" y="1159192"/>
            <a:ext cx="8119431" cy="5047536"/>
          </a:xfrm>
          <a:prstGeom prst="rect">
            <a:avLst/>
          </a:prstGeom>
          <a:noFill/>
        </p:spPr>
        <p:txBody>
          <a:bodyPr wrap="square">
            <a:spAutoFit/>
          </a:bodyPr>
          <a:lstStyle/>
          <a:p>
            <a:pPr marL="285750" indent="-285750">
              <a:buFont typeface="Arial" panose="020B0604020202020204" pitchFamily="34" charset="0"/>
              <a:buChar char="•"/>
              <a:defRPr/>
            </a:pPr>
            <a:r>
              <a:rPr lang="en-US" sz="2300" dirty="0"/>
              <a:t>User Count/Population</a:t>
            </a:r>
          </a:p>
          <a:p>
            <a:pPr marL="742950" lvl="1" indent="-285750">
              <a:buFont typeface="Arial" panose="020B0604020202020204" pitchFamily="34" charset="0"/>
              <a:buChar char="•"/>
              <a:defRPr/>
            </a:pPr>
            <a:r>
              <a:rPr lang="en-US" sz="2300" dirty="0"/>
              <a:t>User count shapes formula results more than any other data</a:t>
            </a:r>
          </a:p>
          <a:p>
            <a:pPr marL="742950" lvl="1" indent="-285750">
              <a:buFont typeface="Arial" panose="020B0604020202020204" pitchFamily="34" charset="0"/>
              <a:buChar char="•"/>
              <a:defRPr/>
            </a:pPr>
            <a:r>
              <a:rPr lang="en-US" sz="2300" i="1" dirty="0"/>
              <a:t>Modified</a:t>
            </a:r>
            <a:r>
              <a:rPr lang="en-US" sz="2300" dirty="0"/>
              <a:t> HQ User Population is used here</a:t>
            </a:r>
          </a:p>
          <a:p>
            <a:pPr marL="285750" indent="-285750">
              <a:buFont typeface="Arial" panose="020B0604020202020204" pitchFamily="34" charset="0"/>
              <a:buChar char="•"/>
              <a:defRPr/>
            </a:pPr>
            <a:r>
              <a:rPr lang="en-US" sz="2300" dirty="0"/>
              <a:t>Cost Benchmark</a:t>
            </a:r>
          </a:p>
          <a:p>
            <a:pPr marL="742950" lvl="1" indent="-285750">
              <a:buFont typeface="Arial" panose="020B0604020202020204" pitchFamily="34" charset="0"/>
              <a:buChar char="•"/>
              <a:defRPr/>
            </a:pPr>
            <a:r>
              <a:rPr lang="en-US" sz="2300" dirty="0"/>
              <a:t>Calculates resources</a:t>
            </a:r>
            <a:r>
              <a:rPr lang="en-US" sz="2300" i="1" dirty="0"/>
              <a:t> as if</a:t>
            </a:r>
            <a:r>
              <a:rPr lang="en-US" sz="2300" dirty="0"/>
              <a:t> they were allocated based on a benchmark</a:t>
            </a:r>
          </a:p>
          <a:p>
            <a:pPr marL="742950" lvl="1" indent="-285750">
              <a:buFont typeface="Arial" panose="020B0604020202020204" pitchFamily="34" charset="0"/>
              <a:buChar char="•"/>
              <a:defRPr/>
            </a:pPr>
            <a:r>
              <a:rPr lang="en-US" sz="2300" dirty="0"/>
              <a:t>Currently this benchmark is CMS Health Expenditure Model (Categories 1-4)</a:t>
            </a:r>
          </a:p>
          <a:p>
            <a:pPr marL="742950" lvl="1" indent="-285750">
              <a:buFont typeface="Arial" panose="020B0604020202020204" pitchFamily="34" charset="0"/>
              <a:buChar char="•"/>
              <a:defRPr/>
            </a:pPr>
            <a:r>
              <a:rPr lang="en-US" sz="2300" dirty="0"/>
              <a:t>Benchmark is customized for sites considering local conditions</a:t>
            </a:r>
          </a:p>
          <a:p>
            <a:pPr marL="285750" indent="-285750">
              <a:buFont typeface="Arial" panose="020B0604020202020204" pitchFamily="34" charset="0"/>
              <a:buChar char="•"/>
              <a:defRPr/>
            </a:pPr>
            <a:r>
              <a:rPr lang="en-US" sz="2300" dirty="0"/>
              <a:t>Health Status</a:t>
            </a:r>
          </a:p>
          <a:p>
            <a:pPr marL="742950" lvl="1" indent="-285750">
              <a:buFont typeface="Arial" panose="020B0604020202020204" pitchFamily="34" charset="0"/>
              <a:buChar char="•"/>
              <a:defRPr/>
            </a:pPr>
            <a:r>
              <a:rPr lang="en-US" sz="2300" dirty="0"/>
              <a:t>Benchmark is actuarially adjusted for anticipated higher costs of AI/AN patients whose health status is typically lower than that of the general population</a:t>
            </a:r>
          </a:p>
        </p:txBody>
      </p:sp>
    </p:spTree>
    <p:extLst>
      <p:ext uri="{BB962C8B-B14F-4D97-AF65-F5344CB8AC3E}">
        <p14:creationId xmlns:p14="http://schemas.microsoft.com/office/powerpoint/2010/main" val="1532070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47ED2-1328-9D72-FF26-1BF3C5476DA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07C85E9-A547-6595-A986-33DF450612B5}"/>
              </a:ext>
            </a:extLst>
          </p:cNvPr>
          <p:cNvSpPr>
            <a:spLocks noGrp="1"/>
          </p:cNvSpPr>
          <p:nvPr>
            <p:ph type="title"/>
          </p:nvPr>
        </p:nvSpPr>
        <p:spPr>
          <a:xfrm>
            <a:off x="667688" y="435829"/>
            <a:ext cx="9657412" cy="535531"/>
          </a:xfrm>
        </p:spPr>
        <p:txBody>
          <a:bodyPr/>
          <a:lstStyle/>
          <a:p>
            <a:r>
              <a:rPr lang="en-US" altLang="en-US" sz="3200" dirty="0"/>
              <a:t>LNF </a:t>
            </a:r>
            <a:r>
              <a:rPr lang="en-US" altLang="en-US" sz="3200" i="1" dirty="0"/>
              <a:t>Funding Needed (continued)</a:t>
            </a:r>
            <a:endParaRPr lang="en-US" sz="3200" i="1" dirty="0"/>
          </a:p>
        </p:txBody>
      </p:sp>
      <p:pic>
        <p:nvPicPr>
          <p:cNvPr id="4" name="Picture 5">
            <a:extLst>
              <a:ext uri="{FF2B5EF4-FFF2-40B4-BE49-F238E27FC236}">
                <a16:creationId xmlns:a16="http://schemas.microsoft.com/office/drawing/2014/main" id="{CB709BAD-6CFB-44CB-091B-AA34F39916A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71403" y="2804809"/>
            <a:ext cx="2986890" cy="117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8E489DBE-9974-665D-FB11-6A5D6729C44F}"/>
              </a:ext>
            </a:extLst>
          </p:cNvPr>
          <p:cNvSpPr txBox="1"/>
          <p:nvPr/>
        </p:nvSpPr>
        <p:spPr>
          <a:xfrm>
            <a:off x="517793" y="1159192"/>
            <a:ext cx="8119431" cy="4832092"/>
          </a:xfrm>
          <a:prstGeom prst="rect">
            <a:avLst/>
          </a:prstGeom>
          <a:noFill/>
        </p:spPr>
        <p:txBody>
          <a:bodyPr wrap="square">
            <a:spAutoFit/>
          </a:bodyPr>
          <a:lstStyle/>
          <a:p>
            <a:pPr marL="285750" indent="-285750">
              <a:buFont typeface="Arial" panose="020B0604020202020204" pitchFamily="34" charset="0"/>
              <a:buChar char="•"/>
              <a:defRPr/>
            </a:pPr>
            <a:r>
              <a:rPr lang="en-US" sz="2200" dirty="0"/>
              <a:t>Location Factors</a:t>
            </a:r>
          </a:p>
          <a:p>
            <a:pPr marL="742950" lvl="1" indent="-285750">
              <a:buFont typeface="Arial" panose="020B0604020202020204" pitchFamily="34" charset="0"/>
              <a:buChar char="•"/>
              <a:defRPr/>
            </a:pPr>
            <a:r>
              <a:rPr lang="en-US" sz="2200" dirty="0"/>
              <a:t>Benchmark Calculation</a:t>
            </a:r>
          </a:p>
          <a:p>
            <a:pPr marL="1200150" lvl="2" indent="-285750">
              <a:buFont typeface="Arial" panose="020B0604020202020204" pitchFamily="34" charset="0"/>
              <a:buChar char="•"/>
              <a:defRPr/>
            </a:pPr>
            <a:r>
              <a:rPr lang="en-US" sz="2200" dirty="0"/>
              <a:t>Premiums</a:t>
            </a:r>
          </a:p>
          <a:p>
            <a:pPr marL="1200150" lvl="2" indent="-285750">
              <a:buFont typeface="Arial" panose="020B0604020202020204" pitchFamily="34" charset="0"/>
              <a:buChar char="•"/>
              <a:defRPr/>
            </a:pPr>
            <a:r>
              <a:rPr lang="en-US" sz="2200" dirty="0"/>
              <a:t>Cost shares</a:t>
            </a:r>
          </a:p>
          <a:p>
            <a:pPr marL="1200150" lvl="2" indent="-285750">
              <a:buFont typeface="Arial" panose="020B0604020202020204" pitchFamily="34" charset="0"/>
              <a:buChar char="•"/>
              <a:defRPr/>
            </a:pPr>
            <a:r>
              <a:rPr lang="en-US" sz="2200" dirty="0"/>
              <a:t>Population characteristics</a:t>
            </a:r>
          </a:p>
          <a:p>
            <a:pPr marL="742950" lvl="1" indent="-285750">
              <a:buFont typeface="Arial" panose="020B0604020202020204" pitchFamily="34" charset="0"/>
              <a:buChar char="•"/>
              <a:defRPr/>
            </a:pPr>
            <a:r>
              <a:rPr lang="en-US" sz="2200" dirty="0"/>
              <a:t>Adjustments for site economic factors</a:t>
            </a:r>
          </a:p>
          <a:p>
            <a:pPr marL="1200150" lvl="2" indent="-285750">
              <a:buFont typeface="Arial" panose="020B0604020202020204" pitchFamily="34" charset="0"/>
              <a:buChar char="•"/>
              <a:defRPr/>
            </a:pPr>
            <a:r>
              <a:rPr lang="en-US" sz="2200" dirty="0"/>
              <a:t>AK vs. lower 48 states</a:t>
            </a:r>
          </a:p>
          <a:p>
            <a:pPr marL="1200150" lvl="2" indent="-285750">
              <a:buFont typeface="Arial" panose="020B0604020202020204" pitchFamily="34" charset="0"/>
              <a:buChar char="•"/>
              <a:defRPr/>
            </a:pPr>
            <a:r>
              <a:rPr lang="en-US" sz="2200" dirty="0"/>
              <a:t>Internal economies of scale</a:t>
            </a:r>
          </a:p>
          <a:p>
            <a:pPr marL="1200150" lvl="2" indent="-285750">
              <a:buFont typeface="Arial" panose="020B0604020202020204" pitchFamily="34" charset="0"/>
              <a:buChar char="•"/>
              <a:defRPr/>
            </a:pPr>
            <a:r>
              <a:rPr lang="en-US" sz="2200" dirty="0"/>
              <a:t>External health care price index</a:t>
            </a:r>
          </a:p>
          <a:p>
            <a:pPr marL="742950" lvl="1" indent="-285750">
              <a:buFont typeface="Arial" panose="020B0604020202020204" pitchFamily="34" charset="0"/>
              <a:buChar char="•"/>
              <a:defRPr/>
            </a:pPr>
            <a:r>
              <a:rPr lang="en-US" sz="2200" dirty="0"/>
              <a:t>Adjustments for Area health factors</a:t>
            </a:r>
          </a:p>
          <a:p>
            <a:pPr marL="1200150" lvl="2" indent="-285750">
              <a:buFont typeface="Arial" panose="020B0604020202020204" pitchFamily="34" charset="0"/>
              <a:buChar char="•"/>
              <a:defRPr/>
            </a:pPr>
            <a:r>
              <a:rPr lang="en-US" sz="2200" dirty="0"/>
              <a:t>Poverty</a:t>
            </a:r>
          </a:p>
          <a:p>
            <a:pPr marL="1200150" lvl="2" indent="-285750">
              <a:buFont typeface="Arial" panose="020B0604020202020204" pitchFamily="34" charset="0"/>
              <a:buChar char="•"/>
              <a:defRPr/>
            </a:pPr>
            <a:r>
              <a:rPr lang="en-US" sz="2200" dirty="0"/>
              <a:t>Birth rates</a:t>
            </a:r>
          </a:p>
          <a:p>
            <a:pPr marL="1200150" lvl="2" indent="-285750">
              <a:buFont typeface="Arial" panose="020B0604020202020204" pitchFamily="34" charset="0"/>
              <a:buChar char="•"/>
              <a:defRPr/>
            </a:pPr>
            <a:r>
              <a:rPr lang="en-US" sz="2200" dirty="0"/>
              <a:t>Life expectancy</a:t>
            </a:r>
          </a:p>
          <a:p>
            <a:pPr marL="1200150" lvl="2" indent="-285750">
              <a:buFont typeface="Arial" panose="020B0604020202020204" pitchFamily="34" charset="0"/>
              <a:buChar char="•"/>
              <a:defRPr/>
            </a:pPr>
            <a:r>
              <a:rPr lang="en-US" sz="2200" dirty="0"/>
              <a:t>Disease rates</a:t>
            </a:r>
          </a:p>
        </p:txBody>
      </p:sp>
    </p:spTree>
    <p:extLst>
      <p:ext uri="{BB962C8B-B14F-4D97-AF65-F5344CB8AC3E}">
        <p14:creationId xmlns:p14="http://schemas.microsoft.com/office/powerpoint/2010/main" val="1298593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1DBEB-11CA-25DF-6DC5-F11C35150E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3985E8-12F8-390A-C7E9-7E286B668795}"/>
              </a:ext>
            </a:extLst>
          </p:cNvPr>
          <p:cNvSpPr>
            <a:spLocks noGrp="1"/>
          </p:cNvSpPr>
          <p:nvPr>
            <p:ph type="title"/>
          </p:nvPr>
        </p:nvSpPr>
        <p:spPr>
          <a:xfrm>
            <a:off x="667688" y="435829"/>
            <a:ext cx="9657412" cy="535531"/>
          </a:xfrm>
        </p:spPr>
        <p:txBody>
          <a:bodyPr/>
          <a:lstStyle/>
          <a:p>
            <a:r>
              <a:rPr lang="en-US" altLang="en-US" sz="3200" dirty="0"/>
              <a:t>LNF </a:t>
            </a:r>
            <a:r>
              <a:rPr lang="en-US" altLang="en-US" sz="3200" i="1" dirty="0"/>
              <a:t>Funding Available</a:t>
            </a:r>
            <a:endParaRPr lang="en-US" sz="3200" i="1" dirty="0"/>
          </a:p>
        </p:txBody>
      </p:sp>
      <p:sp>
        <p:nvSpPr>
          <p:cNvPr id="6" name="TextBox 5">
            <a:extLst>
              <a:ext uri="{FF2B5EF4-FFF2-40B4-BE49-F238E27FC236}">
                <a16:creationId xmlns:a16="http://schemas.microsoft.com/office/drawing/2014/main" id="{99CBB7C0-D3E9-A32D-3C22-0105C165DF1B}"/>
              </a:ext>
            </a:extLst>
          </p:cNvPr>
          <p:cNvSpPr txBox="1"/>
          <p:nvPr/>
        </p:nvSpPr>
        <p:spPr>
          <a:xfrm>
            <a:off x="517794" y="1159191"/>
            <a:ext cx="7722824" cy="5170646"/>
          </a:xfrm>
          <a:prstGeom prst="rect">
            <a:avLst/>
          </a:prstGeom>
          <a:noFill/>
        </p:spPr>
        <p:txBody>
          <a:bodyPr wrap="square">
            <a:spAutoFit/>
          </a:bodyPr>
          <a:lstStyle/>
          <a:p>
            <a:pPr marL="285750" indent="-285750">
              <a:buFont typeface="Arial" panose="020B0604020202020204" pitchFamily="34" charset="0"/>
              <a:buChar char="•"/>
              <a:defRPr/>
            </a:pPr>
            <a:r>
              <a:rPr lang="en-US" sz="2200" dirty="0"/>
              <a:t>IHS Funds/Resources</a:t>
            </a:r>
          </a:p>
          <a:p>
            <a:pPr marL="285750" indent="-285750">
              <a:buFont typeface="Arial" panose="020B0604020202020204" pitchFamily="34" charset="0"/>
              <a:buChar char="•"/>
              <a:defRPr/>
            </a:pPr>
            <a:r>
              <a:rPr lang="en-US" sz="2200" dirty="0"/>
              <a:t>Non-Medical Spending</a:t>
            </a:r>
          </a:p>
          <a:p>
            <a:pPr marL="742950" lvl="1" indent="-285750">
              <a:buFont typeface="Arial" panose="020B0604020202020204" pitchFamily="34" charset="0"/>
              <a:buChar char="•"/>
              <a:defRPr/>
            </a:pPr>
            <a:r>
              <a:rPr lang="en-US" sz="2200" dirty="0"/>
              <a:t>Facility and administrative costs</a:t>
            </a:r>
          </a:p>
          <a:p>
            <a:pPr marL="285750" indent="-285750">
              <a:buFont typeface="Arial" panose="020B0604020202020204" pitchFamily="34" charset="0"/>
              <a:buChar char="•"/>
              <a:defRPr/>
            </a:pPr>
            <a:r>
              <a:rPr lang="en-US" sz="2200" dirty="0"/>
              <a:t>Alternate Resources</a:t>
            </a:r>
          </a:p>
          <a:p>
            <a:pPr marL="742950" lvl="1" indent="-285750">
              <a:buFont typeface="Arial" panose="020B0604020202020204" pitchFamily="34" charset="0"/>
              <a:buChar char="•"/>
              <a:defRPr/>
            </a:pPr>
            <a:r>
              <a:rPr lang="en-US" sz="2200" dirty="0"/>
              <a:t>The health resources available to an organization provided by the Indian tribe, private insurance, and any State/Local government programs</a:t>
            </a:r>
          </a:p>
          <a:p>
            <a:pPr marL="1200150" lvl="2" indent="-285750">
              <a:buFont typeface="Arial" panose="020B0604020202020204" pitchFamily="34" charset="0"/>
              <a:buChar char="•"/>
              <a:defRPr/>
            </a:pPr>
            <a:r>
              <a:rPr lang="en-US" sz="2200" dirty="0"/>
              <a:t>This has historically been difficult to calculate -  25% has been used in the past as a placeholder.</a:t>
            </a:r>
          </a:p>
          <a:p>
            <a:pPr marL="1200150" lvl="2" indent="-285750">
              <a:buFont typeface="Arial" panose="020B0604020202020204" pitchFamily="34" charset="0"/>
              <a:buChar char="•"/>
              <a:defRPr/>
            </a:pPr>
            <a:r>
              <a:rPr lang="en-US" sz="2200" dirty="0"/>
              <a:t>This was changed to site-specific coverage value (percent) based on IHS site level coverage data. For sites with missing or outdated enrollment data, the State average was used. For sites whose coverage value exceeds the State average, the value was capped at the State average. </a:t>
            </a:r>
          </a:p>
        </p:txBody>
      </p:sp>
      <p:pic>
        <p:nvPicPr>
          <p:cNvPr id="2" name="Picture 4">
            <a:extLst>
              <a:ext uri="{FF2B5EF4-FFF2-40B4-BE49-F238E27FC236}">
                <a16:creationId xmlns:a16="http://schemas.microsoft.com/office/drawing/2014/main" id="{C225618D-52E8-B7F7-93C9-9A2211FB6F5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01653" y="2826038"/>
            <a:ext cx="2572553" cy="1369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6092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85396A-4C55-829D-875B-134E91FF7C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D4ECB35-0312-F894-AD02-A6E141C38B2F}"/>
              </a:ext>
            </a:extLst>
          </p:cNvPr>
          <p:cNvSpPr>
            <a:spLocks noGrp="1"/>
          </p:cNvSpPr>
          <p:nvPr>
            <p:ph type="title"/>
          </p:nvPr>
        </p:nvSpPr>
        <p:spPr>
          <a:xfrm>
            <a:off x="667688" y="435829"/>
            <a:ext cx="9657412" cy="535531"/>
          </a:xfrm>
        </p:spPr>
        <p:txBody>
          <a:bodyPr/>
          <a:lstStyle/>
          <a:p>
            <a:r>
              <a:rPr lang="en-US" sz="3200" dirty="0"/>
              <a:t>Final Results</a:t>
            </a:r>
          </a:p>
        </p:txBody>
      </p:sp>
      <p:sp>
        <p:nvSpPr>
          <p:cNvPr id="5" name="TextBox 4">
            <a:extLst>
              <a:ext uri="{FF2B5EF4-FFF2-40B4-BE49-F238E27FC236}">
                <a16:creationId xmlns:a16="http://schemas.microsoft.com/office/drawing/2014/main" id="{A3FF3FE4-6A82-0942-E50A-ADB02CC43201}"/>
              </a:ext>
            </a:extLst>
          </p:cNvPr>
          <p:cNvSpPr txBox="1"/>
          <p:nvPr/>
        </p:nvSpPr>
        <p:spPr>
          <a:xfrm>
            <a:off x="667688" y="1618158"/>
            <a:ext cx="9258510" cy="1938992"/>
          </a:xfrm>
          <a:prstGeom prst="rect">
            <a:avLst/>
          </a:prstGeom>
          <a:noFill/>
        </p:spPr>
        <p:txBody>
          <a:bodyPr wrap="square">
            <a:spAutoFit/>
          </a:bodyPr>
          <a:lstStyle/>
          <a:p>
            <a:pPr marL="342900" indent="-342900">
              <a:buFont typeface="Arial" panose="020B0604020202020204" pitchFamily="34" charset="0"/>
              <a:buChar char="•"/>
              <a:defRPr/>
            </a:pPr>
            <a:r>
              <a:rPr lang="en-US" sz="2400" dirty="0"/>
              <a:t>In 2018, the cutoff was drawn at 34.84%</a:t>
            </a:r>
          </a:p>
          <a:p>
            <a:pPr marL="800100" lvl="1" indent="-342900">
              <a:buFont typeface="Arial" panose="020B0604020202020204" pitchFamily="34" charset="0"/>
              <a:buChar char="•"/>
              <a:defRPr/>
            </a:pPr>
            <a:r>
              <a:rPr lang="en-US" sz="2400" dirty="0"/>
              <a:t>Nationally, 40 Tribes had LNF scores below this amount</a:t>
            </a:r>
          </a:p>
          <a:p>
            <a:pPr marL="342900" indent="-342900">
              <a:buFont typeface="Arial" panose="020B0604020202020204" pitchFamily="34" charset="0"/>
              <a:buChar char="•"/>
              <a:defRPr/>
            </a:pPr>
            <a:r>
              <a:rPr lang="en-US" sz="2400" dirty="0"/>
              <a:t>Of the $71.3 million, Bemidji Area Tribes received $6.6 million (9.3%)</a:t>
            </a:r>
          </a:p>
          <a:p>
            <a:pPr marL="342900" indent="-342900">
              <a:buFont typeface="Arial" panose="020B0604020202020204" pitchFamily="34" charset="0"/>
              <a:buChar char="•"/>
              <a:defRPr/>
            </a:pPr>
            <a:r>
              <a:rPr lang="en-US" sz="2400" dirty="0"/>
              <a:t>Tribes in 8/12 IHS Areas received IHCIF funds</a:t>
            </a:r>
          </a:p>
          <a:p>
            <a:pPr marL="800100" lvl="1" indent="-342900">
              <a:buFont typeface="Arial" panose="020B0604020202020204" pitchFamily="34" charset="0"/>
              <a:buChar char="•"/>
              <a:defRPr/>
            </a:pPr>
            <a:r>
              <a:rPr lang="en-US" sz="2400" dirty="0"/>
              <a:t>9 of the 40 recipient Tribes were in the Bemidji Area</a:t>
            </a:r>
          </a:p>
        </p:txBody>
      </p:sp>
    </p:spTree>
    <p:extLst>
      <p:ext uri="{BB962C8B-B14F-4D97-AF65-F5344CB8AC3E}">
        <p14:creationId xmlns:p14="http://schemas.microsoft.com/office/powerpoint/2010/main" val="840705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4EB1E-96E3-F85E-82AB-38B3096E723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884BBE0-9F18-E801-1296-C267C94E7CBF}"/>
              </a:ext>
            </a:extLst>
          </p:cNvPr>
          <p:cNvSpPr>
            <a:spLocks noGrp="1"/>
          </p:cNvSpPr>
          <p:nvPr>
            <p:ph type="title"/>
          </p:nvPr>
        </p:nvSpPr>
        <p:spPr>
          <a:xfrm>
            <a:off x="667688" y="435829"/>
            <a:ext cx="9657412" cy="535531"/>
          </a:xfrm>
        </p:spPr>
        <p:txBody>
          <a:bodyPr/>
          <a:lstStyle/>
          <a:p>
            <a:r>
              <a:rPr lang="en-US" sz="3200" dirty="0"/>
              <a:t>Final Notes</a:t>
            </a:r>
          </a:p>
        </p:txBody>
      </p:sp>
      <p:sp>
        <p:nvSpPr>
          <p:cNvPr id="5" name="TextBox 4">
            <a:extLst>
              <a:ext uri="{FF2B5EF4-FFF2-40B4-BE49-F238E27FC236}">
                <a16:creationId xmlns:a16="http://schemas.microsoft.com/office/drawing/2014/main" id="{EE5C6986-CBCD-965B-D0FD-461B11D8D3E8}"/>
              </a:ext>
            </a:extLst>
          </p:cNvPr>
          <p:cNvSpPr txBox="1"/>
          <p:nvPr/>
        </p:nvSpPr>
        <p:spPr>
          <a:xfrm>
            <a:off x="667688" y="1618158"/>
            <a:ext cx="9258510" cy="3416320"/>
          </a:xfrm>
          <a:prstGeom prst="rect">
            <a:avLst/>
          </a:prstGeom>
          <a:noFill/>
        </p:spPr>
        <p:txBody>
          <a:bodyPr wrap="square">
            <a:spAutoFit/>
          </a:bodyPr>
          <a:lstStyle/>
          <a:p>
            <a:pPr marL="285750" indent="-285750">
              <a:buFont typeface="Arial" panose="020B0604020202020204" pitchFamily="34" charset="0"/>
              <a:buChar char="•"/>
              <a:defRPr/>
            </a:pPr>
            <a:r>
              <a:rPr lang="en-US" sz="2400" dirty="0"/>
              <a:t>There has been no LNF-related funding in either since 2018</a:t>
            </a:r>
          </a:p>
          <a:p>
            <a:pPr marL="285750" indent="-285750">
              <a:buFont typeface="Arial" panose="020B0604020202020204" pitchFamily="34" charset="0"/>
              <a:buChar char="•"/>
              <a:defRPr/>
            </a:pPr>
            <a:r>
              <a:rPr lang="en-US" sz="2400" dirty="0"/>
              <a:t>When funding is attached to an appropriations bill, the IHS Director will convene another LNF workgroup</a:t>
            </a:r>
          </a:p>
          <a:p>
            <a:pPr marL="742950" lvl="1" indent="-285750">
              <a:buFont typeface="Arial" panose="020B0604020202020204" pitchFamily="34" charset="0"/>
              <a:buChar char="•"/>
              <a:defRPr/>
            </a:pPr>
            <a:r>
              <a:rPr lang="en-US" sz="2400" dirty="0"/>
              <a:t>IHS and Tribal representation</a:t>
            </a:r>
          </a:p>
          <a:p>
            <a:pPr marL="1200150" lvl="2" indent="-285750">
              <a:buFont typeface="Arial" panose="020B0604020202020204" pitchFamily="34" charset="0"/>
              <a:buChar char="•"/>
              <a:defRPr/>
            </a:pPr>
            <a:r>
              <a:rPr lang="en-US" sz="2400" dirty="0"/>
              <a:t>In 2018, 2 Tribal and 2 Federal representatives from each Area </a:t>
            </a:r>
          </a:p>
          <a:p>
            <a:pPr marL="1200150" lvl="2" indent="-285750">
              <a:buFont typeface="Arial" panose="020B0604020202020204" pitchFamily="34" charset="0"/>
              <a:buChar char="•"/>
              <a:defRPr/>
            </a:pPr>
            <a:r>
              <a:rPr lang="en-US" sz="2400" dirty="0"/>
              <a:t>Area Director will make announcement if/when the workgroup reconvenes</a:t>
            </a:r>
          </a:p>
          <a:p>
            <a:pPr marL="742950" lvl="1" indent="-285750">
              <a:buFont typeface="Arial" panose="020B0604020202020204" pitchFamily="34" charset="0"/>
              <a:buChar char="•"/>
              <a:defRPr/>
            </a:pPr>
            <a:r>
              <a:rPr lang="en-US" sz="2400" dirty="0"/>
              <a:t>Outstanding issues:</a:t>
            </a:r>
          </a:p>
          <a:p>
            <a:pPr marL="1200150" lvl="2" indent="-285750">
              <a:buFont typeface="Arial" panose="020B0604020202020204" pitchFamily="34" charset="0"/>
              <a:buChar char="•"/>
              <a:defRPr/>
            </a:pPr>
            <a:r>
              <a:rPr lang="en-US" sz="2400" dirty="0"/>
              <a:t>Fractionalization of users</a:t>
            </a:r>
          </a:p>
        </p:txBody>
      </p:sp>
    </p:spTree>
    <p:extLst>
      <p:ext uri="{BB962C8B-B14F-4D97-AF65-F5344CB8AC3E}">
        <p14:creationId xmlns:p14="http://schemas.microsoft.com/office/powerpoint/2010/main" val="3314076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6302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3068F58-CED4-5412-0635-1D3722091487}"/>
              </a:ext>
            </a:extLst>
          </p:cNvPr>
          <p:cNvSpPr>
            <a:spLocks noGrp="1"/>
          </p:cNvSpPr>
          <p:nvPr>
            <p:ph type="title"/>
          </p:nvPr>
        </p:nvSpPr>
        <p:spPr>
          <a:xfrm>
            <a:off x="667688" y="435829"/>
            <a:ext cx="9657412" cy="535531"/>
          </a:xfrm>
        </p:spPr>
        <p:txBody>
          <a:bodyPr/>
          <a:lstStyle/>
          <a:p>
            <a:r>
              <a:rPr lang="en-US" altLang="en-US" sz="3200" dirty="0"/>
              <a:t>25 US Code § 1621 Indian Health Care Improvement Fund</a:t>
            </a:r>
            <a:endParaRPr lang="en-US" sz="3200" dirty="0"/>
          </a:p>
        </p:txBody>
      </p:sp>
      <p:sp>
        <p:nvSpPr>
          <p:cNvPr id="5" name="TextBox 4">
            <a:extLst>
              <a:ext uri="{FF2B5EF4-FFF2-40B4-BE49-F238E27FC236}">
                <a16:creationId xmlns:a16="http://schemas.microsoft.com/office/drawing/2014/main" id="{963ED799-E51C-C5B9-9C30-A034819541D6}"/>
              </a:ext>
            </a:extLst>
          </p:cNvPr>
          <p:cNvSpPr txBox="1"/>
          <p:nvPr/>
        </p:nvSpPr>
        <p:spPr>
          <a:xfrm>
            <a:off x="667687" y="1169597"/>
            <a:ext cx="10018673" cy="4524315"/>
          </a:xfrm>
          <a:prstGeom prst="rect">
            <a:avLst/>
          </a:prstGeom>
          <a:noFill/>
        </p:spPr>
        <p:txBody>
          <a:bodyPr wrap="square">
            <a:spAutoFit/>
          </a:bodyPr>
          <a:lstStyle/>
          <a:p>
            <a:pPr marL="0" indent="0">
              <a:buFont typeface="Georgia" panose="02040502050405020303" pitchFamily="18" charset="0"/>
              <a:buNone/>
              <a:defRPr/>
            </a:pPr>
            <a:r>
              <a:rPr lang="en-US" sz="2400" dirty="0"/>
              <a:t>§ 1621 Indian Health Care Improvement Fund Summary</a:t>
            </a:r>
          </a:p>
          <a:p>
            <a:pPr marL="0" indent="0">
              <a:buFont typeface="Georgia" panose="02040502050405020303" pitchFamily="18" charset="0"/>
              <a:buNone/>
              <a:defRPr/>
            </a:pPr>
            <a:r>
              <a:rPr lang="en-US" sz="2400" dirty="0"/>
              <a:t>The IHCIF is a means by which the HHS Secretary, acting through IHS, is authorized to expend funds, directly or under the authority of the Indian Self-Determination and Education Act, for the purpose of…</a:t>
            </a:r>
          </a:p>
          <a:p>
            <a:pPr marL="385763" indent="-385763">
              <a:buFont typeface="Georgia" panose="02040502050405020303" pitchFamily="18" charset="0"/>
              <a:buAutoNum type="arabicParenBoth"/>
              <a:defRPr/>
            </a:pPr>
            <a:r>
              <a:rPr lang="en-US" sz="2400" dirty="0"/>
              <a:t>Eliminating the deficiencies in health status and health resources of all Indian Tribes;</a:t>
            </a:r>
          </a:p>
          <a:p>
            <a:pPr marL="385763" indent="-385763">
              <a:buFont typeface="Georgia" panose="02040502050405020303" pitchFamily="18" charset="0"/>
              <a:buAutoNum type="arabicParenBoth"/>
              <a:defRPr/>
            </a:pPr>
            <a:r>
              <a:rPr lang="en-US" sz="2400" dirty="0"/>
              <a:t>Eliminating backlogs of the provision of  health care services to Indians;</a:t>
            </a:r>
          </a:p>
          <a:p>
            <a:pPr marL="385763" indent="-385763">
              <a:buFont typeface="Georgia" panose="02040502050405020303" pitchFamily="18" charset="0"/>
              <a:buAutoNum type="arabicParenBoth"/>
              <a:defRPr/>
            </a:pPr>
            <a:r>
              <a:rPr lang="en-US" sz="2400" dirty="0"/>
              <a:t>Meeting the health needs of Indians in an efficient and equitable manner, including the use of telehealth and telemedicine when appropriate;</a:t>
            </a:r>
          </a:p>
          <a:p>
            <a:pPr marL="385763" indent="-385763">
              <a:buFont typeface="Georgia" panose="02040502050405020303" pitchFamily="18" charset="0"/>
              <a:buAutoNum type="arabicParenBoth"/>
              <a:defRPr/>
            </a:pPr>
            <a:r>
              <a:rPr lang="en-US" sz="2400" dirty="0"/>
              <a:t>eliminating inequities in funding for both direct care and CHS programs; and</a:t>
            </a:r>
          </a:p>
          <a:p>
            <a:pPr marL="385763" indent="-385763">
              <a:buFont typeface="Georgia" panose="02040502050405020303" pitchFamily="18" charset="0"/>
              <a:buAutoNum type="arabicParenBoth"/>
              <a:defRPr/>
            </a:pPr>
            <a:r>
              <a:rPr lang="en-US" sz="2400" dirty="0"/>
              <a:t>Augmenting the ability of the IHS to meet a variety of responsibilities including (next page)</a:t>
            </a:r>
          </a:p>
        </p:txBody>
      </p:sp>
    </p:spTree>
    <p:extLst>
      <p:ext uri="{BB962C8B-B14F-4D97-AF65-F5344CB8AC3E}">
        <p14:creationId xmlns:p14="http://schemas.microsoft.com/office/powerpoint/2010/main" val="4054226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1DDF9F-176A-1C92-FE92-21DF95F989C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C11E3EF-5FF3-D0F2-8682-B751AD86B68B}"/>
              </a:ext>
            </a:extLst>
          </p:cNvPr>
          <p:cNvSpPr>
            <a:spLocks noGrp="1"/>
          </p:cNvSpPr>
          <p:nvPr>
            <p:ph type="title"/>
          </p:nvPr>
        </p:nvSpPr>
        <p:spPr>
          <a:xfrm>
            <a:off x="667688" y="435829"/>
            <a:ext cx="9657412" cy="535531"/>
          </a:xfrm>
        </p:spPr>
        <p:txBody>
          <a:bodyPr/>
          <a:lstStyle/>
          <a:p>
            <a:r>
              <a:rPr lang="en-US" altLang="en-US" sz="3200" dirty="0"/>
              <a:t>25 US Code § 1621 Indian Health Care Improvement Fund</a:t>
            </a:r>
            <a:endParaRPr lang="en-US" sz="3200" dirty="0"/>
          </a:p>
        </p:txBody>
      </p:sp>
      <p:sp>
        <p:nvSpPr>
          <p:cNvPr id="4" name="TextBox 3">
            <a:extLst>
              <a:ext uri="{FF2B5EF4-FFF2-40B4-BE49-F238E27FC236}">
                <a16:creationId xmlns:a16="http://schemas.microsoft.com/office/drawing/2014/main" id="{0FA4EA7D-232A-2558-F352-A69CE77E8AAB}"/>
              </a:ext>
            </a:extLst>
          </p:cNvPr>
          <p:cNvSpPr txBox="1"/>
          <p:nvPr/>
        </p:nvSpPr>
        <p:spPr>
          <a:xfrm>
            <a:off x="667687" y="1351508"/>
            <a:ext cx="8872919" cy="3785652"/>
          </a:xfrm>
          <a:prstGeom prst="rect">
            <a:avLst/>
          </a:prstGeom>
          <a:noFill/>
        </p:spPr>
        <p:txBody>
          <a:bodyPr wrap="square">
            <a:spAutoFit/>
          </a:bodyPr>
          <a:lstStyle/>
          <a:p>
            <a:pPr>
              <a:defRPr/>
            </a:pPr>
            <a:r>
              <a:rPr lang="en-US" sz="2400" dirty="0"/>
              <a:t>Clinical care (inpatient and outpatient)</a:t>
            </a:r>
          </a:p>
          <a:p>
            <a:pPr>
              <a:defRPr/>
            </a:pPr>
            <a:r>
              <a:rPr lang="en-US" sz="2400" dirty="0"/>
              <a:t>Primary, secondary, tertiary care</a:t>
            </a:r>
          </a:p>
          <a:p>
            <a:pPr>
              <a:defRPr/>
            </a:pPr>
            <a:r>
              <a:rPr lang="en-US" sz="2400" dirty="0"/>
              <a:t>Preventative health</a:t>
            </a:r>
          </a:p>
          <a:p>
            <a:pPr>
              <a:defRPr/>
            </a:pPr>
            <a:r>
              <a:rPr lang="en-US" sz="2400" dirty="0"/>
              <a:t>Dental care</a:t>
            </a:r>
          </a:p>
          <a:p>
            <a:pPr>
              <a:defRPr/>
            </a:pPr>
            <a:r>
              <a:rPr lang="en-US" sz="2400" dirty="0"/>
              <a:t>Mental health</a:t>
            </a:r>
          </a:p>
          <a:p>
            <a:pPr>
              <a:defRPr/>
            </a:pPr>
            <a:r>
              <a:rPr lang="en-US" sz="2400" dirty="0"/>
              <a:t>Emergency medical services</a:t>
            </a:r>
          </a:p>
          <a:p>
            <a:pPr>
              <a:defRPr/>
            </a:pPr>
            <a:r>
              <a:rPr lang="en-US" sz="2400" dirty="0"/>
              <a:t>Treatment, rehabilitation, and control of alcoholism and drug abuse</a:t>
            </a:r>
          </a:p>
          <a:p>
            <a:pPr>
              <a:defRPr/>
            </a:pPr>
            <a:r>
              <a:rPr lang="en-US" sz="2400" dirty="0"/>
              <a:t>Injury prevention programs</a:t>
            </a:r>
          </a:p>
          <a:p>
            <a:pPr>
              <a:defRPr/>
            </a:pPr>
            <a:r>
              <a:rPr lang="en-US" sz="2400" dirty="0"/>
              <a:t>Home health care and CHR</a:t>
            </a:r>
          </a:p>
          <a:p>
            <a:pPr>
              <a:defRPr/>
            </a:pPr>
            <a:r>
              <a:rPr lang="en-US" sz="2400" dirty="0"/>
              <a:t>M&amp;I</a:t>
            </a:r>
          </a:p>
        </p:txBody>
      </p:sp>
    </p:spTree>
    <p:extLst>
      <p:ext uri="{BB962C8B-B14F-4D97-AF65-F5344CB8AC3E}">
        <p14:creationId xmlns:p14="http://schemas.microsoft.com/office/powerpoint/2010/main" val="152854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CABC2-2FBB-EF99-E7BC-FE6E04245F7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D9E1797-4E81-A9E1-F256-E9658A0EE50C}"/>
              </a:ext>
            </a:extLst>
          </p:cNvPr>
          <p:cNvSpPr>
            <a:spLocks noGrp="1"/>
          </p:cNvSpPr>
          <p:nvPr>
            <p:ph type="title"/>
          </p:nvPr>
        </p:nvSpPr>
        <p:spPr>
          <a:xfrm>
            <a:off x="667688" y="435829"/>
            <a:ext cx="9657412" cy="535531"/>
          </a:xfrm>
        </p:spPr>
        <p:txBody>
          <a:bodyPr/>
          <a:lstStyle/>
          <a:p>
            <a:r>
              <a:rPr lang="en-US" altLang="en-US" sz="3200" dirty="0"/>
              <a:t>25 US Code § 1621 Indian Health Care Improvement Fund</a:t>
            </a:r>
            <a:endParaRPr lang="en-US" sz="3200" dirty="0"/>
          </a:p>
        </p:txBody>
      </p:sp>
      <p:pic>
        <p:nvPicPr>
          <p:cNvPr id="5" name="Picture 4">
            <a:extLst>
              <a:ext uri="{FF2B5EF4-FFF2-40B4-BE49-F238E27FC236}">
                <a16:creationId xmlns:a16="http://schemas.microsoft.com/office/drawing/2014/main" id="{3E8B652F-E115-2893-974B-317B3EAB93C8}"/>
              </a:ext>
            </a:extLst>
          </p:cNvPr>
          <p:cNvPicPr>
            <a:picLocks noChangeAspect="1"/>
          </p:cNvPicPr>
          <p:nvPr/>
        </p:nvPicPr>
        <p:blipFill>
          <a:blip r:embed="rId2"/>
          <a:stretch>
            <a:fillRect/>
          </a:stretch>
        </p:blipFill>
        <p:spPr>
          <a:xfrm>
            <a:off x="2651393" y="1128729"/>
            <a:ext cx="6757011" cy="4796962"/>
          </a:xfrm>
          <a:prstGeom prst="rect">
            <a:avLst/>
          </a:prstGeom>
        </p:spPr>
      </p:pic>
    </p:spTree>
    <p:extLst>
      <p:ext uri="{BB962C8B-B14F-4D97-AF65-F5344CB8AC3E}">
        <p14:creationId xmlns:p14="http://schemas.microsoft.com/office/powerpoint/2010/main" val="821650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5BCA2-1CF5-F9B3-2F5C-67062DC92DB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ABD7B6E-1593-1A1E-3D68-EAB8F866D61E}"/>
              </a:ext>
            </a:extLst>
          </p:cNvPr>
          <p:cNvSpPr>
            <a:spLocks noGrp="1"/>
          </p:cNvSpPr>
          <p:nvPr>
            <p:ph type="title"/>
          </p:nvPr>
        </p:nvSpPr>
        <p:spPr>
          <a:xfrm>
            <a:off x="667688" y="435829"/>
            <a:ext cx="9657412" cy="535531"/>
          </a:xfrm>
        </p:spPr>
        <p:txBody>
          <a:bodyPr/>
          <a:lstStyle/>
          <a:p>
            <a:r>
              <a:rPr lang="en-US" altLang="en-US" sz="3200" dirty="0"/>
              <a:t>25 US Code § 1621 Indian Health Care Improvement Fund</a:t>
            </a:r>
            <a:endParaRPr lang="en-US" sz="3200" dirty="0"/>
          </a:p>
        </p:txBody>
      </p:sp>
      <p:sp>
        <p:nvSpPr>
          <p:cNvPr id="4" name="TextBox 3">
            <a:extLst>
              <a:ext uri="{FF2B5EF4-FFF2-40B4-BE49-F238E27FC236}">
                <a16:creationId xmlns:a16="http://schemas.microsoft.com/office/drawing/2014/main" id="{830C9DA1-071C-C382-3AE5-3CDB8527538A}"/>
              </a:ext>
            </a:extLst>
          </p:cNvPr>
          <p:cNvSpPr txBox="1"/>
          <p:nvPr/>
        </p:nvSpPr>
        <p:spPr>
          <a:xfrm>
            <a:off x="667687" y="1351508"/>
            <a:ext cx="8872919" cy="3785652"/>
          </a:xfrm>
          <a:prstGeom prst="rect">
            <a:avLst/>
          </a:prstGeom>
          <a:noFill/>
        </p:spPr>
        <p:txBody>
          <a:bodyPr wrap="square">
            <a:spAutoFit/>
          </a:bodyPr>
          <a:lstStyle/>
          <a:p>
            <a:pPr marL="342900" indent="-342900">
              <a:buFont typeface="Arial" panose="020B0604020202020204" pitchFamily="34" charset="0"/>
              <a:buChar char="•"/>
            </a:pPr>
            <a:r>
              <a:rPr lang="en-US" altLang="en-US" sz="2400" dirty="0"/>
              <a:t>No offset or limitation </a:t>
            </a:r>
          </a:p>
          <a:p>
            <a:pPr marL="800100" lvl="1" indent="-342900">
              <a:buFont typeface="Arial" panose="020B0604020202020204" pitchFamily="34" charset="0"/>
              <a:buChar char="•"/>
            </a:pPr>
            <a:r>
              <a:rPr lang="en-US" altLang="en-US" sz="2400" dirty="0"/>
              <a:t>Funds appropriated under the IHCIF will not offset or limit other appropriations</a:t>
            </a:r>
          </a:p>
          <a:p>
            <a:pPr marL="342900" indent="-342900">
              <a:buFont typeface="Arial" panose="020B0604020202020204" pitchFamily="34" charset="0"/>
              <a:buChar char="•"/>
            </a:pPr>
            <a:r>
              <a:rPr lang="en-US" altLang="en-US" sz="2400" dirty="0"/>
              <a:t>Funds are allocated directly to Service Units and Tribal Organizations</a:t>
            </a:r>
          </a:p>
          <a:p>
            <a:pPr marL="342900" indent="-342900">
              <a:buFont typeface="Arial" panose="020B0604020202020204" pitchFamily="34" charset="0"/>
              <a:buChar char="•"/>
            </a:pPr>
            <a:r>
              <a:rPr lang="en-US" altLang="en-US" sz="2400" dirty="0"/>
              <a:t>Apportionment of funds will be determined by the IHS in consultation with (and active participation of) affected Indian Tribes and Tribal organizations</a:t>
            </a:r>
          </a:p>
          <a:p>
            <a:pPr marL="800100" lvl="1" indent="-342900">
              <a:buFont typeface="Arial" panose="020B0604020202020204" pitchFamily="34" charset="0"/>
              <a:buChar char="•"/>
            </a:pPr>
            <a:r>
              <a:rPr lang="en-US" altLang="en-US" sz="2400" dirty="0"/>
              <a:t>Historically, apportionment has been on the basis of Level of Need Funding (LNF)</a:t>
            </a:r>
          </a:p>
        </p:txBody>
      </p:sp>
    </p:spTree>
    <p:extLst>
      <p:ext uri="{BB962C8B-B14F-4D97-AF65-F5344CB8AC3E}">
        <p14:creationId xmlns:p14="http://schemas.microsoft.com/office/powerpoint/2010/main" val="2675176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FDFC6-222B-B79E-43E5-613CF0A4B60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1292572-9EB3-A675-5038-1DB76FB6C822}"/>
              </a:ext>
            </a:extLst>
          </p:cNvPr>
          <p:cNvSpPr>
            <a:spLocks noGrp="1"/>
          </p:cNvSpPr>
          <p:nvPr>
            <p:ph type="title"/>
          </p:nvPr>
        </p:nvSpPr>
        <p:spPr>
          <a:xfrm>
            <a:off x="667688" y="435829"/>
            <a:ext cx="9657412" cy="535531"/>
          </a:xfrm>
        </p:spPr>
        <p:txBody>
          <a:bodyPr/>
          <a:lstStyle/>
          <a:p>
            <a:r>
              <a:rPr lang="en-US" altLang="en-US" sz="3200" dirty="0"/>
              <a:t>25 US Code § 1621 Indian Health Care Improvement Fund</a:t>
            </a:r>
            <a:endParaRPr lang="en-US" sz="3200" dirty="0"/>
          </a:p>
        </p:txBody>
      </p:sp>
      <p:sp>
        <p:nvSpPr>
          <p:cNvPr id="4" name="TextBox 3">
            <a:extLst>
              <a:ext uri="{FF2B5EF4-FFF2-40B4-BE49-F238E27FC236}">
                <a16:creationId xmlns:a16="http://schemas.microsoft.com/office/drawing/2014/main" id="{922DAFD7-5668-885B-FDD0-12873EDF2B31}"/>
              </a:ext>
            </a:extLst>
          </p:cNvPr>
          <p:cNvSpPr txBox="1"/>
          <p:nvPr/>
        </p:nvSpPr>
        <p:spPr>
          <a:xfrm>
            <a:off x="667687" y="1351508"/>
            <a:ext cx="8872919" cy="2308324"/>
          </a:xfrm>
          <a:prstGeom prst="rect">
            <a:avLst/>
          </a:prstGeom>
          <a:noFill/>
        </p:spPr>
        <p:txBody>
          <a:bodyPr wrap="square">
            <a:spAutoFit/>
          </a:bodyPr>
          <a:lstStyle/>
          <a:p>
            <a:pPr marL="342900" indent="-342900">
              <a:buFont typeface="Arial" panose="020B0604020202020204" pitchFamily="34" charset="0"/>
              <a:buChar char="•"/>
              <a:defRPr/>
            </a:pPr>
            <a:r>
              <a:rPr lang="en-US" sz="2400" dirty="0"/>
              <a:t>2018 Omnibus Spending Bill included $5.5 billion for IHS</a:t>
            </a:r>
          </a:p>
          <a:p>
            <a:pPr marL="800100" lvl="1" indent="-342900">
              <a:buFont typeface="Arial" panose="020B0604020202020204" pitchFamily="34" charset="0"/>
              <a:buChar char="•"/>
              <a:defRPr/>
            </a:pPr>
            <a:r>
              <a:rPr lang="en-US" sz="2400" dirty="0"/>
              <a:t>An increase of $498 million over 2017 enacted level</a:t>
            </a:r>
          </a:p>
          <a:p>
            <a:pPr marL="342900" indent="-342900">
              <a:buFont typeface="Arial" panose="020B0604020202020204" pitchFamily="34" charset="0"/>
              <a:buChar char="•"/>
              <a:defRPr/>
            </a:pPr>
            <a:r>
              <a:rPr lang="en-US" sz="2400" dirty="0"/>
              <a:t>Of this, $72 million has been earmarked for the Indian Health Care Improvement Fund (IHCIF)</a:t>
            </a:r>
          </a:p>
          <a:p>
            <a:pPr marL="342900" indent="-342900">
              <a:buFont typeface="Arial" panose="020B0604020202020204" pitchFamily="34" charset="0"/>
              <a:buChar char="•"/>
              <a:defRPr/>
            </a:pPr>
            <a:r>
              <a:rPr lang="en-US" sz="2400" dirty="0"/>
              <a:t>The methodology to calculate health care resource deficiencies is specified in 25 US Code § 1621</a:t>
            </a:r>
          </a:p>
        </p:txBody>
      </p:sp>
    </p:spTree>
    <p:extLst>
      <p:ext uri="{BB962C8B-B14F-4D97-AF65-F5344CB8AC3E}">
        <p14:creationId xmlns:p14="http://schemas.microsoft.com/office/powerpoint/2010/main" val="723760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F7AD9-8138-8074-5F7D-015BB317E05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065094C-EEF0-9CE3-DE02-8395CA070CA2}"/>
              </a:ext>
            </a:extLst>
          </p:cNvPr>
          <p:cNvSpPr>
            <a:spLocks noGrp="1"/>
          </p:cNvSpPr>
          <p:nvPr>
            <p:ph type="title"/>
          </p:nvPr>
        </p:nvSpPr>
        <p:spPr>
          <a:xfrm>
            <a:off x="667688" y="435829"/>
            <a:ext cx="9657412" cy="978729"/>
          </a:xfrm>
        </p:spPr>
        <p:txBody>
          <a:bodyPr/>
          <a:lstStyle/>
          <a:p>
            <a:r>
              <a:rPr lang="en-US" altLang="en-US" sz="3200" dirty="0"/>
              <a:t>25 US Code § 1621 Indian Health Care Improvement Fund: Enacted Amounts</a:t>
            </a:r>
            <a:endParaRPr lang="en-US" sz="3200" dirty="0"/>
          </a:p>
        </p:txBody>
      </p:sp>
      <p:graphicFrame>
        <p:nvGraphicFramePr>
          <p:cNvPr id="6" name="Table 5">
            <a:extLst>
              <a:ext uri="{FF2B5EF4-FFF2-40B4-BE49-F238E27FC236}">
                <a16:creationId xmlns:a16="http://schemas.microsoft.com/office/drawing/2014/main" id="{001FCBDF-9785-1FCC-3964-7CD3C8A28D76}"/>
              </a:ext>
            </a:extLst>
          </p:cNvPr>
          <p:cNvGraphicFramePr>
            <a:graphicFrameLocks noGrp="1"/>
          </p:cNvGraphicFramePr>
          <p:nvPr>
            <p:extLst>
              <p:ext uri="{D42A27DB-BD31-4B8C-83A1-F6EECF244321}">
                <p14:modId xmlns:p14="http://schemas.microsoft.com/office/powerpoint/2010/main" val="1776994361"/>
              </p:ext>
            </p:extLst>
          </p:nvPr>
        </p:nvGraphicFramePr>
        <p:xfrm>
          <a:off x="2153185" y="1551316"/>
          <a:ext cx="6395904" cy="4530855"/>
        </p:xfrm>
        <a:graphic>
          <a:graphicData uri="http://schemas.openxmlformats.org/drawingml/2006/table">
            <a:tbl>
              <a:tblPr firstRow="1" bandRow="1">
                <a:tableStyleId>{5C22544A-7EE6-4342-B048-85BDC9FD1C3A}</a:tableStyleId>
              </a:tblPr>
              <a:tblGrid>
                <a:gridCol w="1140858">
                  <a:extLst>
                    <a:ext uri="{9D8B030D-6E8A-4147-A177-3AD203B41FA5}">
                      <a16:colId xmlns:a16="http://schemas.microsoft.com/office/drawing/2014/main" val="3714122347"/>
                    </a:ext>
                  </a:extLst>
                </a:gridCol>
                <a:gridCol w="1861851">
                  <a:extLst>
                    <a:ext uri="{9D8B030D-6E8A-4147-A177-3AD203B41FA5}">
                      <a16:colId xmlns:a16="http://schemas.microsoft.com/office/drawing/2014/main" val="2230919177"/>
                    </a:ext>
                  </a:extLst>
                </a:gridCol>
                <a:gridCol w="385590">
                  <a:extLst>
                    <a:ext uri="{9D8B030D-6E8A-4147-A177-3AD203B41FA5}">
                      <a16:colId xmlns:a16="http://schemas.microsoft.com/office/drawing/2014/main" val="1901704237"/>
                    </a:ext>
                  </a:extLst>
                </a:gridCol>
                <a:gridCol w="1178805">
                  <a:extLst>
                    <a:ext uri="{9D8B030D-6E8A-4147-A177-3AD203B41FA5}">
                      <a16:colId xmlns:a16="http://schemas.microsoft.com/office/drawing/2014/main" val="1565693899"/>
                    </a:ext>
                  </a:extLst>
                </a:gridCol>
                <a:gridCol w="1828800">
                  <a:extLst>
                    <a:ext uri="{9D8B030D-6E8A-4147-A177-3AD203B41FA5}">
                      <a16:colId xmlns:a16="http://schemas.microsoft.com/office/drawing/2014/main" val="996817544"/>
                    </a:ext>
                  </a:extLst>
                </a:gridCol>
              </a:tblGrid>
              <a:tr h="0">
                <a:tc>
                  <a:txBody>
                    <a:bodyPr/>
                    <a:lstStyle/>
                    <a:p>
                      <a:pPr algn="l" fontAlgn="b">
                        <a:buNone/>
                      </a:pPr>
                      <a:r>
                        <a:rPr lang="en-US" sz="1600" b="1" i="0" u="none" strike="noStrike" dirty="0">
                          <a:solidFill>
                            <a:srgbClr val="FFFFFF"/>
                          </a:solidFill>
                          <a:effectLst/>
                          <a:latin typeface="Aptos Narrow" panose="020B0004020202020204" pitchFamily="34" charset="0"/>
                        </a:rPr>
                        <a:t>Fiscal Year</a:t>
                      </a:r>
                    </a:p>
                  </a:txBody>
                  <a:tcPr marL="9525" marR="9525" marT="9525" marB="0" anchor="b"/>
                </a:tc>
                <a:tc>
                  <a:txBody>
                    <a:bodyPr/>
                    <a:lstStyle/>
                    <a:p>
                      <a:pPr algn="l" fontAlgn="b">
                        <a:buNone/>
                      </a:pPr>
                      <a:r>
                        <a:rPr lang="en-US" sz="1600" b="1" i="0" u="none" strike="noStrike" dirty="0">
                          <a:solidFill>
                            <a:srgbClr val="FFFFFF"/>
                          </a:solidFill>
                          <a:effectLst/>
                          <a:latin typeface="Aptos Narrow" panose="020B0004020202020204" pitchFamily="34" charset="0"/>
                        </a:rPr>
                        <a:t>Enacted Amount</a:t>
                      </a:r>
                    </a:p>
                  </a:txBody>
                  <a:tcPr marL="9525" marR="9525" marT="9525" marB="0" anchor="b"/>
                </a:tc>
                <a:tc>
                  <a:txBody>
                    <a:bodyPr/>
                    <a:lstStyle/>
                    <a:p>
                      <a:pPr algn="l" fontAlgn="b">
                        <a:buNone/>
                      </a:pPr>
                      <a:r>
                        <a:rPr lang="en-US" sz="1600" b="1" i="0" u="none" strike="noStrike" dirty="0">
                          <a:solidFill>
                            <a:srgbClr val="FFFFFF"/>
                          </a:solidFill>
                          <a:effectLst/>
                          <a:latin typeface="Aptos Narrow" panose="020B0004020202020204" pitchFamily="34" charset="0"/>
                        </a:rPr>
                        <a:t> </a:t>
                      </a:r>
                    </a:p>
                  </a:txBody>
                  <a:tcPr marL="9525" marR="9525" marT="9525" marB="0" anchor="b"/>
                </a:tc>
                <a:tc>
                  <a:txBody>
                    <a:bodyPr/>
                    <a:lstStyle/>
                    <a:p>
                      <a:pPr algn="l" fontAlgn="b">
                        <a:buNone/>
                      </a:pPr>
                      <a:r>
                        <a:rPr lang="en-US" sz="1600" b="1" i="0" u="none" strike="noStrike">
                          <a:solidFill>
                            <a:srgbClr val="FFFFFF"/>
                          </a:solidFill>
                          <a:effectLst/>
                          <a:latin typeface="Aptos Narrow" panose="020B0004020202020204" pitchFamily="34" charset="0"/>
                        </a:rPr>
                        <a:t>Fiscal Year</a:t>
                      </a:r>
                    </a:p>
                  </a:txBody>
                  <a:tcPr marL="9525" marR="9525" marT="9525" marB="0" anchor="b"/>
                </a:tc>
                <a:tc>
                  <a:txBody>
                    <a:bodyPr/>
                    <a:lstStyle/>
                    <a:p>
                      <a:pPr algn="l" fontAlgn="b">
                        <a:buNone/>
                      </a:pPr>
                      <a:r>
                        <a:rPr lang="en-US" sz="1600" b="1" i="0" u="none" strike="noStrike">
                          <a:solidFill>
                            <a:srgbClr val="FFFFFF"/>
                          </a:solidFill>
                          <a:effectLst/>
                          <a:latin typeface="Aptos Narrow" panose="020B0004020202020204" pitchFamily="34" charset="0"/>
                        </a:rPr>
                        <a:t>Enacted Amount</a:t>
                      </a:r>
                    </a:p>
                  </a:txBody>
                  <a:tcPr marL="9525" marR="9525" marT="9525" marB="0" anchor="b"/>
                </a:tc>
                <a:extLst>
                  <a:ext uri="{0D108BD9-81ED-4DB2-BD59-A6C34878D82A}">
                    <a16:rowId xmlns:a16="http://schemas.microsoft.com/office/drawing/2014/main" val="1702195497"/>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2000</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10,000,000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2014</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516686679"/>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2001</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30,000,000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2015</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3240463957"/>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2002</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23,000,000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2016</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38047540"/>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2003</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26,212,000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2017</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2158278458"/>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2004</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2018</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72,000,000 </a:t>
                      </a:r>
                    </a:p>
                  </a:txBody>
                  <a:tcPr marL="9525" marR="9525" marT="9525" marB="0" anchor="b"/>
                </a:tc>
                <a:extLst>
                  <a:ext uri="{0D108BD9-81ED-4DB2-BD59-A6C34878D82A}">
                    <a16:rowId xmlns:a16="http://schemas.microsoft.com/office/drawing/2014/main" val="830416689"/>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2005</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11,094,000 </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2019</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1391511661"/>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2006</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2020</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3986054686"/>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2007</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FY 2021</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2896244467"/>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2008</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13,782,000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FY 2022</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305862782"/>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2009</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15,000,000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FY 2023</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1675430756"/>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2010</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45,543,000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2024</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1608664011"/>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2011</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2025</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3107826418"/>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2012</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11,981,000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FY 2026</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extLst>
                  <a:ext uri="{0D108BD9-81ED-4DB2-BD59-A6C34878D82A}">
                    <a16:rowId xmlns:a16="http://schemas.microsoft.com/office/drawing/2014/main" val="2815264129"/>
                  </a:ext>
                </a:extLst>
              </a:tr>
              <a:tr h="305535">
                <a:tc>
                  <a:txBody>
                    <a:bodyPr/>
                    <a:lstStyle/>
                    <a:p>
                      <a:pPr algn="l" fontAlgn="b">
                        <a:buNone/>
                      </a:pPr>
                      <a:r>
                        <a:rPr lang="en-US" sz="1600" b="0" i="0" u="none" strike="noStrike">
                          <a:solidFill>
                            <a:srgbClr val="000000"/>
                          </a:solidFill>
                          <a:effectLst/>
                          <a:latin typeface="Aptos Narrow" panose="020B0004020202020204" pitchFamily="34" charset="0"/>
                        </a:rPr>
                        <a:t>FY 2013</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                                -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a:solidFill>
                            <a:srgbClr val="000000"/>
                          </a:solidFill>
                          <a:effectLst/>
                          <a:latin typeface="Aptos Narrow" panose="020B0004020202020204" pitchFamily="34" charset="0"/>
                        </a:rPr>
                        <a:t> </a:t>
                      </a:r>
                    </a:p>
                  </a:txBody>
                  <a:tcPr marL="9525" marR="9525" marT="9525" marB="0" anchor="b"/>
                </a:tc>
                <a:tc>
                  <a:txBody>
                    <a:bodyPr/>
                    <a:lstStyle/>
                    <a:p>
                      <a:pPr algn="l" fontAlgn="b">
                        <a:buNone/>
                      </a:pPr>
                      <a:r>
                        <a:rPr lang="en-US" sz="1600" b="0" i="0" u="none" strike="noStrike" dirty="0">
                          <a:solidFill>
                            <a:srgbClr val="000000"/>
                          </a:solidFill>
                          <a:effectLst/>
                          <a:latin typeface="Aptos Narrow" panose="020B0004020202020204" pitchFamily="34" charset="0"/>
                        </a:rPr>
                        <a:t> </a:t>
                      </a:r>
                    </a:p>
                  </a:txBody>
                  <a:tcPr marL="9525" marR="9525" marT="9525" marB="0" anchor="b"/>
                </a:tc>
                <a:extLst>
                  <a:ext uri="{0D108BD9-81ED-4DB2-BD59-A6C34878D82A}">
                    <a16:rowId xmlns:a16="http://schemas.microsoft.com/office/drawing/2014/main" val="914659919"/>
                  </a:ext>
                </a:extLst>
              </a:tr>
            </a:tbl>
          </a:graphicData>
        </a:graphic>
      </p:graphicFrame>
    </p:spTree>
    <p:extLst>
      <p:ext uri="{BB962C8B-B14F-4D97-AF65-F5344CB8AC3E}">
        <p14:creationId xmlns:p14="http://schemas.microsoft.com/office/powerpoint/2010/main" val="3018091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48028-C597-84F4-1E37-A01D7DDAB3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AD38953-4B00-B1DC-71FC-3422ED5A4A14}"/>
              </a:ext>
            </a:extLst>
          </p:cNvPr>
          <p:cNvSpPr>
            <a:spLocks noGrp="1"/>
          </p:cNvSpPr>
          <p:nvPr>
            <p:ph type="title"/>
          </p:nvPr>
        </p:nvSpPr>
        <p:spPr>
          <a:xfrm>
            <a:off x="667688" y="435829"/>
            <a:ext cx="9657412" cy="535531"/>
          </a:xfrm>
        </p:spPr>
        <p:txBody>
          <a:bodyPr/>
          <a:lstStyle/>
          <a:p>
            <a:r>
              <a:rPr lang="en-US" altLang="en-US" sz="3200" dirty="0"/>
              <a:t>LNF</a:t>
            </a:r>
            <a:endParaRPr lang="en-US" sz="3200" dirty="0"/>
          </a:p>
        </p:txBody>
      </p:sp>
      <p:sp>
        <p:nvSpPr>
          <p:cNvPr id="5" name="TextBox 4">
            <a:extLst>
              <a:ext uri="{FF2B5EF4-FFF2-40B4-BE49-F238E27FC236}">
                <a16:creationId xmlns:a16="http://schemas.microsoft.com/office/drawing/2014/main" id="{8746DF9B-2BE7-CBA4-5714-52C0E0E84C76}"/>
              </a:ext>
            </a:extLst>
          </p:cNvPr>
          <p:cNvSpPr txBox="1"/>
          <p:nvPr/>
        </p:nvSpPr>
        <p:spPr>
          <a:xfrm>
            <a:off x="667688" y="1611861"/>
            <a:ext cx="7403335" cy="2677656"/>
          </a:xfrm>
          <a:prstGeom prst="rect">
            <a:avLst/>
          </a:prstGeom>
          <a:noFill/>
        </p:spPr>
        <p:txBody>
          <a:bodyPr wrap="square">
            <a:spAutoFit/>
          </a:bodyPr>
          <a:lstStyle/>
          <a:p>
            <a:pPr marL="285750" indent="-285750">
              <a:buFont typeface="Arial" panose="020B0604020202020204" pitchFamily="34" charset="0"/>
              <a:buChar char="•"/>
            </a:pPr>
            <a:r>
              <a:rPr lang="en-US" altLang="en-US" sz="2400" dirty="0"/>
              <a:t>LNF calculates resource needs compared to the cost of a benchmark level of care.</a:t>
            </a:r>
          </a:p>
          <a:p>
            <a:pPr marL="742950" lvl="1" indent="-285750">
              <a:buFont typeface="Arial" panose="020B0604020202020204" pitchFamily="34" charset="0"/>
              <a:buChar char="•"/>
            </a:pPr>
            <a:r>
              <a:rPr lang="en-US" altLang="en-US" sz="2400" dirty="0"/>
              <a:t>Historically, this benchmark has been Federal employee health insurance</a:t>
            </a:r>
          </a:p>
          <a:p>
            <a:pPr marL="285750" indent="-285750">
              <a:buFont typeface="Arial" panose="020B0604020202020204" pitchFamily="34" charset="0"/>
              <a:buChar char="•"/>
            </a:pPr>
            <a:r>
              <a:rPr lang="en-US" altLang="en-US" sz="2400" dirty="0"/>
              <a:t>LNF serves two primary purposes</a:t>
            </a:r>
          </a:p>
          <a:p>
            <a:pPr marL="742950" lvl="1" indent="-285750">
              <a:buFont typeface="Arial" panose="020B0604020202020204" pitchFamily="34" charset="0"/>
              <a:buChar char="•"/>
            </a:pPr>
            <a:r>
              <a:rPr lang="en-US" altLang="en-US" sz="2400" dirty="0"/>
              <a:t>A benchmark to help justify IHS budget requests</a:t>
            </a:r>
          </a:p>
          <a:p>
            <a:pPr marL="742950" lvl="1" indent="-285750">
              <a:buFont typeface="Arial" panose="020B0604020202020204" pitchFamily="34" charset="0"/>
              <a:buChar char="•"/>
            </a:pPr>
            <a:r>
              <a:rPr lang="en-US" altLang="en-US" sz="2400" dirty="0"/>
              <a:t>To assist in the allocation of IHCIF funding </a:t>
            </a:r>
          </a:p>
        </p:txBody>
      </p:sp>
    </p:spTree>
    <p:extLst>
      <p:ext uri="{BB962C8B-B14F-4D97-AF65-F5344CB8AC3E}">
        <p14:creationId xmlns:p14="http://schemas.microsoft.com/office/powerpoint/2010/main" val="3090253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4DB78-4177-24D0-58FB-72CDBCFBB76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2C59ECC-925A-0DF8-F74E-36F595BF938B}"/>
              </a:ext>
            </a:extLst>
          </p:cNvPr>
          <p:cNvSpPr>
            <a:spLocks noGrp="1"/>
          </p:cNvSpPr>
          <p:nvPr>
            <p:ph type="title"/>
          </p:nvPr>
        </p:nvSpPr>
        <p:spPr>
          <a:xfrm>
            <a:off x="667688" y="435829"/>
            <a:ext cx="9657412" cy="535531"/>
          </a:xfrm>
        </p:spPr>
        <p:txBody>
          <a:bodyPr/>
          <a:lstStyle/>
          <a:p>
            <a:r>
              <a:rPr lang="en-US" altLang="en-US" sz="3200" dirty="0"/>
              <a:t>LNF Methodology</a:t>
            </a:r>
            <a:endParaRPr lang="en-US" sz="3200" dirty="0"/>
          </a:p>
        </p:txBody>
      </p:sp>
      <p:sp>
        <p:nvSpPr>
          <p:cNvPr id="5" name="TextBox 4">
            <a:extLst>
              <a:ext uri="{FF2B5EF4-FFF2-40B4-BE49-F238E27FC236}">
                <a16:creationId xmlns:a16="http://schemas.microsoft.com/office/drawing/2014/main" id="{9C14072B-8FCC-75B6-6D88-8D344E245E85}"/>
              </a:ext>
            </a:extLst>
          </p:cNvPr>
          <p:cNvSpPr txBox="1"/>
          <p:nvPr/>
        </p:nvSpPr>
        <p:spPr>
          <a:xfrm>
            <a:off x="667688" y="1611861"/>
            <a:ext cx="7403335" cy="3785652"/>
          </a:xfrm>
          <a:prstGeom prst="rect">
            <a:avLst/>
          </a:prstGeom>
          <a:noFill/>
        </p:spPr>
        <p:txBody>
          <a:bodyPr wrap="square">
            <a:spAutoFit/>
          </a:bodyPr>
          <a:lstStyle/>
          <a:p>
            <a:pPr marL="385763" indent="-385763">
              <a:buFont typeface="+mj-lt"/>
              <a:buAutoNum type="arabicPeriod"/>
              <a:defRPr/>
            </a:pPr>
            <a:r>
              <a:rPr lang="en-US" sz="2400" dirty="0"/>
              <a:t>Rank order all potential recipient sites by LNF score</a:t>
            </a:r>
          </a:p>
          <a:p>
            <a:pPr marL="800100" lvl="1" indent="-342900">
              <a:buFont typeface="Arial" panose="020B0604020202020204" pitchFamily="34" charset="0"/>
              <a:buChar char="•"/>
              <a:defRPr/>
            </a:pPr>
            <a:r>
              <a:rPr lang="en-US" sz="2400" dirty="0"/>
              <a:t>	Lowest LNF scores: greatest resource 	deficiency</a:t>
            </a:r>
          </a:p>
          <a:p>
            <a:pPr marL="385763" indent="-385763">
              <a:buFont typeface="Georgia" panose="02040502050405020303" pitchFamily="18" charset="0"/>
              <a:buAutoNum type="arabicPeriod" startAt="2"/>
              <a:defRPr/>
            </a:pPr>
            <a:r>
              <a:rPr lang="en-US" sz="2400" dirty="0"/>
              <a:t>Set a qualifying “cut-off” LNF score</a:t>
            </a:r>
          </a:p>
          <a:p>
            <a:pPr marL="800100" lvl="1" indent="-342900">
              <a:buFont typeface="Arial" panose="020B0604020202020204" pitchFamily="34" charset="0"/>
              <a:buChar char="•"/>
              <a:defRPr/>
            </a:pPr>
            <a:r>
              <a:rPr lang="en-US" sz="2400" dirty="0"/>
              <a:t>	determines the degree that funds are narrowly 	targeted among a few sites or spread out more 	broadly</a:t>
            </a:r>
          </a:p>
          <a:p>
            <a:pPr marL="1714500" lvl="3" indent="-342900">
              <a:buFont typeface="Arial" panose="020B0604020202020204" pitchFamily="34" charset="0"/>
              <a:buChar char="•"/>
              <a:defRPr/>
            </a:pPr>
            <a:r>
              <a:rPr lang="en-US" sz="2400" dirty="0"/>
              <a:t>	lowest 1/5 of sites, 1/2 of sites, etc.</a:t>
            </a:r>
          </a:p>
          <a:p>
            <a:pPr marL="385763" indent="-385763">
              <a:buFont typeface="Georgia" panose="02040502050405020303" pitchFamily="18" charset="0"/>
              <a:buAutoNum type="arabicPeriod" startAt="3"/>
              <a:defRPr/>
            </a:pPr>
            <a:r>
              <a:rPr lang="en-US" sz="2400" dirty="0"/>
              <a:t>Calculate dollar allocation for each qualifying recipient site</a:t>
            </a:r>
          </a:p>
        </p:txBody>
      </p:sp>
    </p:spTree>
    <p:extLst>
      <p:ext uri="{BB962C8B-B14F-4D97-AF65-F5344CB8AC3E}">
        <p14:creationId xmlns:p14="http://schemas.microsoft.com/office/powerpoint/2010/main" val="3928923580"/>
      </p:ext>
    </p:extLst>
  </p:cSld>
  <p:clrMapOvr>
    <a:masterClrMapping/>
  </p:clrMapOvr>
</p:sld>
</file>

<file path=ppt/theme/theme1.xml><?xml version="1.0" encoding="utf-8"?>
<a:theme xmlns:a="http://schemas.openxmlformats.org/drawingml/2006/main" name="IHS v2">
  <a:themeElements>
    <a:clrScheme name="IHS v2">
      <a:dk1>
        <a:srgbClr val="000000"/>
      </a:dk1>
      <a:lt1>
        <a:sysClr val="window" lastClr="FFFFFF"/>
      </a:lt1>
      <a:dk2>
        <a:srgbClr val="3B5529"/>
      </a:dk2>
      <a:lt2>
        <a:srgbClr val="CDDEEE"/>
      </a:lt2>
      <a:accent1>
        <a:srgbClr val="0F4C76"/>
      </a:accent1>
      <a:accent2>
        <a:srgbClr val="A1AE72"/>
      </a:accent2>
      <a:accent3>
        <a:srgbClr val="713E28"/>
      </a:accent3>
      <a:accent4>
        <a:srgbClr val="D4C566"/>
      </a:accent4>
      <a:accent5>
        <a:srgbClr val="D3A445"/>
      </a:accent5>
      <a:accent6>
        <a:srgbClr val="3B5529"/>
      </a:accent6>
      <a:hlink>
        <a:srgbClr val="0070C0"/>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HS v2" id="{77346667-6128-4F32-9973-036F49212C19}" vid="{BE8F743D-F692-429F-95FF-0E8373C9F9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bc21fa3-ccbb-4a9d-997e-63ad3efcd67d">
      <Terms xmlns="http://schemas.microsoft.com/office/infopath/2007/PartnerControls"/>
    </lcf76f155ced4ddcb4097134ff3c332f>
    <TaxCatchAll xmlns="b98e110e-c8b0-4e38-b6c6-c2289704d4a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206C046F7035E41A8A84A82CB334762" ma:contentTypeVersion="17" ma:contentTypeDescription="Create a new document." ma:contentTypeScope="" ma:versionID="6fa468fb6906dc44cbe3e2266ff52840">
  <xsd:schema xmlns:xsd="http://www.w3.org/2001/XMLSchema" xmlns:xs="http://www.w3.org/2001/XMLSchema" xmlns:p="http://schemas.microsoft.com/office/2006/metadata/properties" xmlns:ns2="5bc21fa3-ccbb-4a9d-997e-63ad3efcd67d" xmlns:ns3="b98e110e-c8b0-4e38-b6c6-c2289704d4a8" targetNamespace="http://schemas.microsoft.com/office/2006/metadata/properties" ma:root="true" ma:fieldsID="c9b702927d01d688312f4a9ae522c112" ns2:_="" ns3:_="">
    <xsd:import namespace="5bc21fa3-ccbb-4a9d-997e-63ad3efcd67d"/>
    <xsd:import namespace="b98e110e-c8b0-4e38-b6c6-c2289704d4a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21fa3-ccbb-4a9d-997e-63ad3efcd6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e6e16c1e-28d8-4414-9b47-254ba86d2249"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8e110e-c8b0-4e38-b6c6-c2289704d4a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46bfae41-7b12-4fdb-bb12-40f7a39a708b}" ma:internalName="TaxCatchAll" ma:showField="CatchAllData" ma:web="b98e110e-c8b0-4e38-b6c6-c2289704d4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53B0F5-D91F-4D8F-9875-37146285654D}">
  <ds:schemaRefs>
    <ds:schemaRef ds:uri="http://schemas.microsoft.com/sharepoint/v3/contenttype/forms"/>
  </ds:schemaRefs>
</ds:datastoreItem>
</file>

<file path=customXml/itemProps2.xml><?xml version="1.0" encoding="utf-8"?>
<ds:datastoreItem xmlns:ds="http://schemas.openxmlformats.org/officeDocument/2006/customXml" ds:itemID="{442BA395-7330-4826-ACC0-C500A001C101}">
  <ds:schemaRefs>
    <ds:schemaRef ds:uri="http://schemas.microsoft.com/office/2006/metadata/properties"/>
    <ds:schemaRef ds:uri="http://www.w3.org/XML/1998/namespace"/>
    <ds:schemaRef ds:uri="http://purl.org/dc/terms/"/>
    <ds:schemaRef ds:uri="http://purl.org/dc/dcmitype/"/>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b98e110e-c8b0-4e38-b6c6-c2289704d4a8"/>
    <ds:schemaRef ds:uri="5bc21fa3-ccbb-4a9d-997e-63ad3efcd67d"/>
  </ds:schemaRefs>
</ds:datastoreItem>
</file>

<file path=customXml/itemProps3.xml><?xml version="1.0" encoding="utf-8"?>
<ds:datastoreItem xmlns:ds="http://schemas.openxmlformats.org/officeDocument/2006/customXml" ds:itemID="{B5B183A5-72A5-49F4-9FE5-FCF719B03244}">
  <ds:schemaRefs>
    <ds:schemaRef ds:uri="5bc21fa3-ccbb-4a9d-997e-63ad3efcd67d"/>
    <ds:schemaRef ds:uri="b98e110e-c8b0-4e38-b6c6-c2289704d4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IHS v2</Template>
  <TotalTime>50</TotalTime>
  <Words>1013</Words>
  <Application>Microsoft Office PowerPoint</Application>
  <PresentationFormat>Widescreen</PresentationFormat>
  <Paragraphs>172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 Narrow</vt:lpstr>
      <vt:lpstr>Arial</vt:lpstr>
      <vt:lpstr>Calibri</vt:lpstr>
      <vt:lpstr>Calibri Light</vt:lpstr>
      <vt:lpstr>Georgia</vt:lpstr>
      <vt:lpstr>IHS v2</vt:lpstr>
      <vt:lpstr>Indian Health Care Improvement Fund/Level of Need Funded</vt:lpstr>
      <vt:lpstr>25 US Code § 1621 Indian Health Care Improvement Fund</vt:lpstr>
      <vt:lpstr>25 US Code § 1621 Indian Health Care Improvement Fund</vt:lpstr>
      <vt:lpstr>25 US Code § 1621 Indian Health Care Improvement Fund</vt:lpstr>
      <vt:lpstr>25 US Code § 1621 Indian Health Care Improvement Fund</vt:lpstr>
      <vt:lpstr>25 US Code § 1621 Indian Health Care Improvement Fund</vt:lpstr>
      <vt:lpstr>25 US Code § 1621 Indian Health Care Improvement Fund: Enacted Amounts</vt:lpstr>
      <vt:lpstr>LNF</vt:lpstr>
      <vt:lpstr>LNF Methodology</vt:lpstr>
      <vt:lpstr>LNF Conceptual Framework</vt:lpstr>
      <vt:lpstr>LNF Funding Needed</vt:lpstr>
      <vt:lpstr>LNF Funding Needed (continued)</vt:lpstr>
      <vt:lpstr>LNF Funding Available</vt:lpstr>
      <vt:lpstr>Final Results</vt:lpstr>
      <vt:lpstr>Final Notes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Marissa McDonald</dc:creator>
  <cp:lastModifiedBy>Douglas, Jason (IHS/BEM/AO)</cp:lastModifiedBy>
  <cp:revision>10</cp:revision>
  <dcterms:created xsi:type="dcterms:W3CDTF">2023-10-24T03:51:06Z</dcterms:created>
  <dcterms:modified xsi:type="dcterms:W3CDTF">2026-05-06T12:31:35Z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0x0101008206C046F7035E41A8A84A82CB334762</vt:lpwstr>
  </property>
  <property fmtid="{D5CDD505-2E9C-101B-9397-08002B2CF9AE}" pid="3" name="MediaServiceImageTags">
    <vt:lpwstr/>
  </property>
</Properties>
</file>