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147309867" r:id="rId2"/>
    <p:sldId id="2147309852" r:id="rId3"/>
    <p:sldId id="2147309884" r:id="rId4"/>
    <p:sldId id="2147309853" r:id="rId5"/>
    <p:sldId id="2147309885" r:id="rId6"/>
    <p:sldId id="2147309886" r:id="rId7"/>
    <p:sldId id="2147309887" r:id="rId8"/>
    <p:sldId id="2147309888" r:id="rId9"/>
    <p:sldId id="2147309890" r:id="rId10"/>
    <p:sldId id="2147309891" r:id="rId11"/>
    <p:sldId id="2147309892" r:id="rId12"/>
    <p:sldId id="2147309893" r:id="rId13"/>
    <p:sldId id="2147309894" r:id="rId14"/>
    <p:sldId id="2147309895" r:id="rId15"/>
    <p:sldId id="2147309896" r:id="rId16"/>
    <p:sldId id="2147309897" r:id="rId17"/>
    <p:sldId id="2147309898" r:id="rId18"/>
    <p:sldId id="2147309899" r:id="rId19"/>
    <p:sldId id="2147309900" r:id="rId20"/>
    <p:sldId id="2147309901" r:id="rId21"/>
    <p:sldId id="2147309902" r:id="rId22"/>
    <p:sldId id="2147309903" r:id="rId23"/>
    <p:sldId id="2147309904" r:id="rId24"/>
    <p:sldId id="2147309905" r:id="rId25"/>
    <p:sldId id="2147309906" r:id="rId26"/>
    <p:sldId id="2147309907" r:id="rId27"/>
    <p:sldId id="2147309908" r:id="rId28"/>
    <p:sldId id="2147309909" r:id="rId29"/>
    <p:sldId id="2147309910" r:id="rId30"/>
    <p:sldId id="2147309911" r:id="rId31"/>
    <p:sldId id="2147309912" r:id="rId32"/>
    <p:sldId id="2147309913" r:id="rId33"/>
    <p:sldId id="2147309914" r:id="rId34"/>
    <p:sldId id="2147309915" r:id="rId35"/>
    <p:sldId id="2147309916" r:id="rId36"/>
    <p:sldId id="2147309917" r:id="rId37"/>
    <p:sldId id="2147309918" r:id="rId38"/>
    <p:sldId id="2147309919" r:id="rId39"/>
    <p:sldId id="2147309883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AD2FC-9F82-1FB5-9387-F92A79BAEC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580B94-F57F-B496-6EAF-7D5AA32416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9A9DD-82C8-59EF-42DC-B4568BBF8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D942-D358-4ED9-9671-0E73CBC2880F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3B3CE-79AA-6CCB-789E-24B343B18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CE8AF-901F-4BD7-D0D8-57BC28FD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C03D-7277-4404-B825-431BF6E9B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62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9AB70-5D4A-A064-F678-113E335FE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EB949D-D25F-783C-A734-8A928AB85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71529-D217-DFF8-2874-3CFCF6D37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D942-D358-4ED9-9671-0E73CBC2880F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0DE4B-CA96-F3B5-90C7-B580ED8B3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A7879-763C-E958-9629-C462EC0E1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C03D-7277-4404-B825-431BF6E9B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62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8FAF71-667E-C45C-217D-DC69B977A7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1A8323-2958-A1DA-6EA0-81D0F4031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4BA39-976E-D636-8DAE-078B546DB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D942-D358-4ED9-9671-0E73CBC2880F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BD2F9-84D6-373E-1EB0-25F9155B7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1EEEB-EC6A-E5BE-81FB-2A004FF1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C03D-7277-4404-B825-431BF6E9B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57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ffici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E7FEE2-4885-DF19-652A-33ADE1CD34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"/>
          <a:stretch/>
        </p:blipFill>
        <p:spPr>
          <a:xfrm>
            <a:off x="0" y="6359691"/>
            <a:ext cx="12192000" cy="4983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A147E4-3DDD-BEB1-0BE2-FECBC4EC7F86}"/>
              </a:ext>
            </a:extLst>
          </p:cNvPr>
          <p:cNvSpPr/>
          <p:nvPr/>
        </p:nvSpPr>
        <p:spPr>
          <a:xfrm>
            <a:off x="0" y="6359690"/>
            <a:ext cx="12192000" cy="498309"/>
          </a:xfrm>
          <a:prstGeom prst="rect">
            <a:avLst/>
          </a:prstGeom>
          <a:solidFill>
            <a:schemeClr val="accent1">
              <a:alpha val="59000"/>
            </a:schemeClr>
          </a:solidFill>
          <a:ln>
            <a:solidFill>
              <a:schemeClr val="accent1">
                <a:alpha val="59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7D7D5401-8135-33C9-AB1C-62251A08F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08375"/>
            <a:ext cx="10515600" cy="23948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BB7ECA-6E0B-CF1B-AC2A-A6B0BFECDCE0}"/>
              </a:ext>
            </a:extLst>
          </p:cNvPr>
          <p:cNvSpPr/>
          <p:nvPr/>
        </p:nvSpPr>
        <p:spPr>
          <a:xfrm>
            <a:off x="0" y="3829677"/>
            <a:ext cx="12192000" cy="253193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699BC98-FC16-D652-4283-B12E86A37AB5}"/>
              </a:ext>
            </a:extLst>
          </p:cNvPr>
          <p:cNvSpPr txBox="1">
            <a:spLocks/>
          </p:cNvSpPr>
          <p:nvPr/>
        </p:nvSpPr>
        <p:spPr>
          <a:xfrm>
            <a:off x="838200" y="4495298"/>
            <a:ext cx="9258300" cy="10895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+mn-lt"/>
              </a:rPr>
              <a:t>Indian Health Service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Jason Douglas, Bemidji Area Statistician</a:t>
            </a:r>
            <a:endParaRPr lang="en-US" sz="4000" dirty="0">
              <a:solidFill>
                <a:schemeClr val="bg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29D19B-E506-6CA9-70F5-EBA353951C5F}"/>
              </a:ext>
            </a:extLst>
          </p:cNvPr>
          <p:cNvGrpSpPr>
            <a:grpSpLocks noChangeAspect="1"/>
          </p:cNvGrpSpPr>
          <p:nvPr/>
        </p:nvGrpSpPr>
        <p:grpSpPr>
          <a:xfrm>
            <a:off x="8203082" y="4622901"/>
            <a:ext cx="2994688" cy="1506471"/>
            <a:chOff x="7279583" y="5264225"/>
            <a:chExt cx="2480431" cy="1247776"/>
          </a:xfrm>
        </p:grpSpPr>
        <p:pic>
          <p:nvPicPr>
            <p:cNvPr id="15" name="Picture 14" descr="A logo with a black background&#10;&#10;Description automatically generated">
              <a:extLst>
                <a:ext uri="{FF2B5EF4-FFF2-40B4-BE49-F238E27FC236}">
                  <a16:creationId xmlns:a16="http://schemas.microsoft.com/office/drawing/2014/main" id="{D4EF4272-74C4-CF16-320A-800CA0A24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583" y="5264225"/>
              <a:ext cx="1247776" cy="1247776"/>
            </a:xfrm>
            <a:prstGeom prst="rect">
              <a:avLst/>
            </a:prstGeom>
          </p:spPr>
        </p:pic>
        <p:pic>
          <p:nvPicPr>
            <p:cNvPr id="16" name="Picture 15" descr="A logo with a sign and text&#10;&#10;Description automatically generated with medium confidence">
              <a:extLst>
                <a:ext uri="{FF2B5EF4-FFF2-40B4-BE49-F238E27FC236}">
                  <a16:creationId xmlns:a16="http://schemas.microsoft.com/office/drawing/2014/main" id="{0F381467-45B9-5203-6446-E2B146538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8989" y="5264225"/>
              <a:ext cx="1251025" cy="1247776"/>
            </a:xfrm>
            <a:prstGeom prst="rect">
              <a:avLst/>
            </a:prstGeom>
          </p:spPr>
        </p:pic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9459611-B7D8-AC92-6148-BA54C571A6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159300"/>
            <a:ext cx="3088167" cy="5143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84535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dy Slide (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E7FEE2-4885-DF19-652A-33ADE1CD34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"/>
          <a:stretch/>
        </p:blipFill>
        <p:spPr>
          <a:xfrm>
            <a:off x="0" y="6359691"/>
            <a:ext cx="12192000" cy="4983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A147E4-3DDD-BEB1-0BE2-FECBC4EC7F86}"/>
              </a:ext>
            </a:extLst>
          </p:cNvPr>
          <p:cNvSpPr/>
          <p:nvPr/>
        </p:nvSpPr>
        <p:spPr>
          <a:xfrm>
            <a:off x="0" y="6359690"/>
            <a:ext cx="12192000" cy="498309"/>
          </a:xfrm>
          <a:prstGeom prst="rect">
            <a:avLst/>
          </a:prstGeom>
          <a:solidFill>
            <a:schemeClr val="accent1">
              <a:alpha val="59000"/>
            </a:schemeClr>
          </a:solidFill>
          <a:ln>
            <a:solidFill>
              <a:schemeClr val="accent1">
                <a:alpha val="59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0085190-BC41-B2FB-F789-A0F962A6F19D}"/>
              </a:ext>
            </a:extLst>
          </p:cNvPr>
          <p:cNvSpPr>
            <a:spLocks noGrp="1"/>
          </p:cNvSpPr>
          <p:nvPr/>
        </p:nvSpPr>
        <p:spPr>
          <a:xfrm>
            <a:off x="10654380" y="6422943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B582AC-5695-48DB-B28C-201892CC33C9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65446BA-1134-C4AB-5E71-5989B3354A6A}"/>
              </a:ext>
            </a:extLst>
          </p:cNvPr>
          <p:cNvGrpSpPr>
            <a:grpSpLocks noChangeAspect="1"/>
          </p:cNvGrpSpPr>
          <p:nvPr/>
        </p:nvGrpSpPr>
        <p:grpSpPr>
          <a:xfrm>
            <a:off x="10434258" y="221225"/>
            <a:ext cx="1532147" cy="777240"/>
            <a:chOff x="7526755" y="4455620"/>
            <a:chExt cx="3477899" cy="1764296"/>
          </a:xfrm>
        </p:grpSpPr>
        <p:pic>
          <p:nvPicPr>
            <p:cNvPr id="10" name="Picture 9" descr="IHS Logo.">
              <a:extLst>
                <a:ext uri="{FF2B5EF4-FFF2-40B4-BE49-F238E27FC236}">
                  <a16:creationId xmlns:a16="http://schemas.microsoft.com/office/drawing/2014/main" id="{1E8765CA-4F31-E492-C58E-64A613F12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4478" y="4455620"/>
              <a:ext cx="1750176" cy="1740801"/>
            </a:xfrm>
            <a:prstGeom prst="rect">
              <a:avLst/>
            </a:prstGeom>
          </p:spPr>
        </p:pic>
        <p:pic>
          <p:nvPicPr>
            <p:cNvPr id="13" name="Picture 12" descr="HHS Logo.">
              <a:extLst>
                <a:ext uri="{FF2B5EF4-FFF2-40B4-BE49-F238E27FC236}">
                  <a16:creationId xmlns:a16="http://schemas.microsoft.com/office/drawing/2014/main" id="{368F5885-6A78-51F9-BB3F-EA84F2689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755" y="4455620"/>
              <a:ext cx="1842403" cy="1764296"/>
            </a:xfrm>
            <a:prstGeom prst="rect">
              <a:avLst/>
            </a:prstGeom>
          </p:spPr>
        </p:pic>
      </p:grp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0201B874-2F6D-5E68-7BD4-09D81751EC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7688" y="1164697"/>
            <a:ext cx="10856624" cy="341632"/>
          </a:xfrm>
        </p:spPr>
        <p:txBody>
          <a:bodyPr anchor="t" anchorCtr="0">
            <a:spAutoFit/>
          </a:bodyPr>
          <a:lstStyle>
            <a:lvl1pPr marL="0" indent="0"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7D7D5401-8135-33C9-AB1C-62251A08F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88" y="435829"/>
            <a:ext cx="9657412" cy="711934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8805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dy Slide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F37C91DF-7EDE-538A-768A-4E07C89F87DD}"/>
              </a:ext>
            </a:extLst>
          </p:cNvPr>
          <p:cNvSpPr txBox="1">
            <a:spLocks/>
          </p:cNvSpPr>
          <p:nvPr/>
        </p:nvSpPr>
        <p:spPr>
          <a:xfrm>
            <a:off x="667688" y="421788"/>
            <a:ext cx="10686112" cy="7717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26634830-4EFB-F178-B076-AF502B85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88" y="435829"/>
            <a:ext cx="9657412" cy="711934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8D88DF-2067-D37E-B56A-8D9B9FE9503A}"/>
              </a:ext>
            </a:extLst>
          </p:cNvPr>
          <p:cNvGrpSpPr>
            <a:grpSpLocks noChangeAspect="1"/>
          </p:cNvGrpSpPr>
          <p:nvPr/>
        </p:nvGrpSpPr>
        <p:grpSpPr>
          <a:xfrm>
            <a:off x="10434258" y="221225"/>
            <a:ext cx="1532147" cy="777240"/>
            <a:chOff x="7526755" y="4455620"/>
            <a:chExt cx="3477899" cy="1764296"/>
          </a:xfrm>
        </p:grpSpPr>
        <p:pic>
          <p:nvPicPr>
            <p:cNvPr id="10" name="Picture 9" descr="IHS Logo.">
              <a:extLst>
                <a:ext uri="{FF2B5EF4-FFF2-40B4-BE49-F238E27FC236}">
                  <a16:creationId xmlns:a16="http://schemas.microsoft.com/office/drawing/2014/main" id="{031D52DF-F072-425C-41FE-91A477E03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4478" y="4455620"/>
              <a:ext cx="1750176" cy="1740801"/>
            </a:xfrm>
            <a:prstGeom prst="rect">
              <a:avLst/>
            </a:prstGeom>
          </p:spPr>
        </p:pic>
        <p:pic>
          <p:nvPicPr>
            <p:cNvPr id="13" name="Picture 12" descr="HHS Logo.">
              <a:extLst>
                <a:ext uri="{FF2B5EF4-FFF2-40B4-BE49-F238E27FC236}">
                  <a16:creationId xmlns:a16="http://schemas.microsoft.com/office/drawing/2014/main" id="{536D35E4-3330-3C01-0155-5AB180F2B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755" y="4455620"/>
              <a:ext cx="1842403" cy="1764296"/>
            </a:xfrm>
            <a:prstGeom prst="rect">
              <a:avLst/>
            </a:prstGeom>
          </p:spPr>
        </p:pic>
      </p:grp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C6B7ED6D-A205-2F9A-D9CC-B268391B8E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7688" y="1164697"/>
            <a:ext cx="10856624" cy="341632"/>
          </a:xfrm>
        </p:spPr>
        <p:txBody>
          <a:bodyPr anchor="t" anchorCtr="0">
            <a:spAutoFit/>
          </a:bodyPr>
          <a:lstStyle>
            <a:lvl1pPr marL="0" indent="0"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697592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7AC6EB-DAA0-2CE6-56D6-46D41CBF9F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"/>
          <a:stretch/>
        </p:blipFill>
        <p:spPr>
          <a:xfrm>
            <a:off x="0" y="6359691"/>
            <a:ext cx="12192000" cy="4983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1358E4B-E18E-BA58-3063-F405DBF8EBC4}"/>
              </a:ext>
            </a:extLst>
          </p:cNvPr>
          <p:cNvSpPr/>
          <p:nvPr/>
        </p:nvSpPr>
        <p:spPr>
          <a:xfrm>
            <a:off x="0" y="6359690"/>
            <a:ext cx="12192000" cy="498309"/>
          </a:xfrm>
          <a:prstGeom prst="rect">
            <a:avLst/>
          </a:prstGeom>
          <a:solidFill>
            <a:schemeClr val="accent1">
              <a:alpha val="59000"/>
            </a:schemeClr>
          </a:solidFill>
          <a:ln>
            <a:solidFill>
              <a:schemeClr val="accent1">
                <a:alpha val="59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2EDA25-33C8-6DC5-0A19-E541D32F25E8}"/>
              </a:ext>
            </a:extLst>
          </p:cNvPr>
          <p:cNvSpPr/>
          <p:nvPr/>
        </p:nvSpPr>
        <p:spPr>
          <a:xfrm>
            <a:off x="0" y="0"/>
            <a:ext cx="12192000" cy="636161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ogo with a sign and text&#10;&#10;Description automatically generated with medium confidence">
            <a:extLst>
              <a:ext uri="{FF2B5EF4-FFF2-40B4-BE49-F238E27FC236}">
                <a16:creationId xmlns:a16="http://schemas.microsoft.com/office/drawing/2014/main" id="{558E5AB0-0C5C-CDE1-30C6-C6D3084C5A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036" y="1714500"/>
            <a:ext cx="343792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43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E8B01-8140-580A-358E-576F2BB32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815FE-4D98-E4F7-CA1E-D00FC5AE2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533AF-0DA6-EF99-C9BE-678B6A932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D942-D358-4ED9-9671-0E73CBC2880F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062A9-B107-9EB6-96BE-B4E711CC6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8931D-D627-1D5B-6E92-8F4DF5ADE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C03D-7277-4404-B825-431BF6E9B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06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3B7E5-46F0-1845-8B9B-EEEE5C15D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82F7DB-CA17-563C-C6F7-A12B28C76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F87BC-947B-DF42-A134-0A208B546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D942-D358-4ED9-9671-0E73CBC2880F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4E77B-C59A-B775-69C1-E5ADA5838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721E5-85ED-82BD-8571-CAC9E2626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C03D-7277-4404-B825-431BF6E9B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55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F722D-1997-1565-DCAD-82528777D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98469-D87C-626F-AEC3-5F49233949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563F16-C248-6302-8DE4-DA2100C322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664D1D-6A52-94F2-2D9A-4C263E22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D942-D358-4ED9-9671-0E73CBC2880F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6E6F91-2609-3A3C-51BC-E6661A560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DECD3-F1D3-8323-A189-45D670BFB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C03D-7277-4404-B825-431BF6E9B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08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256EC-C3E6-9212-2C48-07DD7EC26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E476FF-F354-CB11-E140-FA2FC5917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54681-8664-A5D7-D538-198F16820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CFA50-7CC1-7C95-4E0E-C66C3DC4A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B59392-7D55-44BA-034E-93D7706A06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183F46-5154-0DA6-8A5E-FAD4439C3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D942-D358-4ED9-9671-0E73CBC2880F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1401E9-147A-2C0F-000F-83316F44B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AD8B25-2F1A-F56E-BBFE-1E3C6D3C3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C03D-7277-4404-B825-431BF6E9B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47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FC7CB-94F2-3FBC-A65D-37E9668AD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573B44-8A98-365D-EC41-A5B211311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D942-D358-4ED9-9671-0E73CBC2880F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BACB90-2757-FA2A-D77A-61E7C050D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8CFD62-9937-1819-EF84-A3995B859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C03D-7277-4404-B825-431BF6E9B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61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854DE2-320B-DCC5-20D3-50841352B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D942-D358-4ED9-9671-0E73CBC2880F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950446-697F-3E31-C55A-57C13239C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80EB17-9B09-3B01-5BDB-471682AE9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C03D-7277-4404-B825-431BF6E9B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61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2DAD6-1C13-5785-1C95-7ABA7D4A8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396AE-BA85-4BC7-29A4-FCCF260EC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57C87-2600-F33C-8B50-F1252E63E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B1BD03-8FE4-1BCE-C646-01AA75BD6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D942-D358-4ED9-9671-0E73CBC2880F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791310-80B1-F96C-DE78-7C1B2539A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DFA8A3-4D9E-DB4F-44A1-8D8CEDE9A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C03D-7277-4404-B825-431BF6E9B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21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1B8C2-DE48-5A9B-8FDE-9D7138D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2F9DC1-56A7-4426-53C9-6C630E3587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C8D7E4-1E36-6C4E-E761-A306C69F0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F1686D-2202-8ADA-4437-DED8145C8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D942-D358-4ED9-9671-0E73CBC2880F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C0148-E28F-1787-B975-D1D1AACA5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F77544-DCD7-1D75-34C3-72851B7C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C03D-7277-4404-B825-431BF6E9B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D1AF25-4275-9296-3C6F-1C25983B3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51620F-39B9-52E5-A83B-142DF036F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79C95-4596-DBB2-C2F5-38AB001F0B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5FD942-D358-4ED9-9671-0E73CBC2880F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F2949-AE9C-9393-B395-9B2599C2C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BEFB4-F78E-9190-48BB-1882825962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5DC03D-7277-4404-B825-431BF6E9B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5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NPIRSHD@ihs.gov" TargetMode="Externa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917C4D-87FD-130F-2D2E-B1AFDEC6F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Exports and HQ User Population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A7105C-3DA0-8AFA-E976-85E9F50521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May 6th, 2026</a:t>
            </a:r>
          </a:p>
        </p:txBody>
      </p:sp>
    </p:spTree>
    <p:extLst>
      <p:ext uri="{BB962C8B-B14F-4D97-AF65-F5344CB8AC3E}">
        <p14:creationId xmlns:p14="http://schemas.microsoft.com/office/powerpoint/2010/main" val="3261894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85F4E-B49C-4BFE-8CA2-F8B45F582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Non-RPMS Export Process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763FC-F511-401C-8BD8-1B51FC83DD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0785BF6C-405A-4045-B427-09942F1AD69A}"/>
              </a:ext>
            </a:extLst>
          </p:cNvPr>
          <p:cNvSpPr txBox="1">
            <a:spLocks/>
          </p:cNvSpPr>
          <p:nvPr/>
        </p:nvSpPr>
        <p:spPr>
          <a:xfrm>
            <a:off x="667687" y="1523263"/>
            <a:ext cx="1085662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/>
              <a:t>More complex</a:t>
            </a:r>
          </a:p>
          <a:p>
            <a:r>
              <a:rPr lang="en-US" altLang="en-US" sz="2400" dirty="0"/>
              <a:t>Could involve the work of a database administrator </a:t>
            </a:r>
          </a:p>
          <a:p>
            <a:r>
              <a:rPr lang="en-US" altLang="en-US" sz="2400" dirty="0"/>
              <a:t>Transform data in your database into something that can be processed by the NDW</a:t>
            </a:r>
          </a:p>
          <a:p>
            <a:pPr lvl="1"/>
            <a:r>
              <a:rPr lang="en-US" altLang="en-US" dirty="0"/>
              <a:t>HL7 format preferred, pipe-delimited required at a minimum</a:t>
            </a:r>
          </a:p>
          <a:p>
            <a:pPr marL="457200" lvl="1" indent="0">
              <a:buNone/>
            </a:pPr>
            <a:endParaRPr lang="en-US" altLang="en-US" dirty="0"/>
          </a:p>
        </p:txBody>
      </p:sp>
      <p:pic>
        <p:nvPicPr>
          <p:cNvPr id="5" name="Picture 3" descr="export1.bmp">
            <a:extLst>
              <a:ext uri="{FF2B5EF4-FFF2-40B4-BE49-F238E27FC236}">
                <a16:creationId xmlns:a16="http://schemas.microsoft.com/office/drawing/2014/main" id="{21639E49-DD48-4BA6-9765-5F7513D2D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442" y="3698932"/>
            <a:ext cx="7924800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82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4A884-7A25-45E1-8129-D8EA63EB6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9EC45-E803-4FE7-9B7E-4996FD0C9F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5B479E7-CB35-494D-A054-0DCAC5585437}"/>
              </a:ext>
            </a:extLst>
          </p:cNvPr>
          <p:cNvSpPr txBox="1">
            <a:spLocks/>
          </p:cNvSpPr>
          <p:nvPr/>
        </p:nvSpPr>
        <p:spPr>
          <a:xfrm>
            <a:off x="667687" y="1523263"/>
            <a:ext cx="1085662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/>
              <a:t>Exports are transmitted to the National Data Warehouse</a:t>
            </a:r>
          </a:p>
          <a:p>
            <a:r>
              <a:rPr lang="en-US" altLang="en-US"/>
              <a:t>The ASO and any other specified points of contact will receive acknowledgement and post-load reports when the file is received and processed.</a:t>
            </a:r>
          </a:p>
          <a:p>
            <a:pPr lvl="1"/>
            <a:r>
              <a:rPr lang="en-US" altLang="en-US"/>
              <a:t>Email </a:t>
            </a:r>
            <a:r>
              <a:rPr lang="en-US" altLang="en-US">
                <a:hlinkClick r:id="rId2"/>
              </a:rPr>
              <a:t>NPIRSHD@ihs.gov</a:t>
            </a:r>
            <a:r>
              <a:rPr lang="en-US" altLang="en-US"/>
              <a:t> to make changes to recipient lists.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9475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D2635-5C92-4BB8-8F19-89653E89B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C9A65-F9B3-4718-B9E5-B54812A79B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C03C33-C4C8-4315-B178-275E4D49E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766" y="3001925"/>
            <a:ext cx="848518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01BD16A7-37FE-4F6D-AE78-87C9D889C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9325" y="2205037"/>
            <a:ext cx="366712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797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51660-CF01-4F4D-A69D-7DA81138F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is User Population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0CDC5-4F84-49E4-B8C8-C5A8BCEF73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8A8C19-EF84-43E8-8140-790C044C35ED}"/>
              </a:ext>
            </a:extLst>
          </p:cNvPr>
          <p:cNvSpPr txBox="1">
            <a:spLocks/>
          </p:cNvSpPr>
          <p:nvPr/>
        </p:nvSpPr>
        <p:spPr>
          <a:xfrm>
            <a:off x="667689" y="1523263"/>
            <a:ext cx="1085662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An “estimate” of users</a:t>
            </a:r>
          </a:p>
          <a:p>
            <a:pPr lvl="1"/>
            <a:r>
              <a:rPr lang="en-US" altLang="en-US" dirty="0"/>
              <a:t>No such thing as an “absolute” count of users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“</a:t>
            </a:r>
            <a:r>
              <a:rPr lang="en-US" altLang="en-US" dirty="0" err="1"/>
              <a:t>Unduplication</a:t>
            </a:r>
            <a:r>
              <a:rPr lang="en-US" altLang="en-US" dirty="0"/>
              <a:t>”</a:t>
            </a:r>
          </a:p>
          <a:p>
            <a:pPr lvl="1">
              <a:buFont typeface="Georgia" panose="02040502050405020303" pitchFamily="18" charset="0"/>
              <a:buNone/>
            </a:pPr>
            <a:endParaRPr lang="en-US" altLang="en-US" dirty="0"/>
          </a:p>
          <a:p>
            <a:pPr lvl="1">
              <a:buFont typeface="Georgia" panose="02040502050405020303" pitchFamily="18" charset="0"/>
              <a:buNone/>
            </a:pPr>
            <a:endParaRPr lang="en-US" altLang="en-US" dirty="0"/>
          </a:p>
          <a:p>
            <a:pPr lvl="1"/>
            <a:endParaRPr lang="en-US" alt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3C17DF4-8FA4-4147-97BF-677284C522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959651"/>
              </p:ext>
            </p:extLst>
          </p:nvPr>
        </p:nvGraphicFramePr>
        <p:xfrm>
          <a:off x="933893" y="2589028"/>
          <a:ext cx="8305802" cy="1965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0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2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88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113">
                <a:tc>
                  <a:txBody>
                    <a:bodyPr/>
                    <a:lstStyle/>
                    <a:p>
                      <a:r>
                        <a:rPr lang="en-US" sz="1800" dirty="0"/>
                        <a:t>L Name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 Name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DOB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Sex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SSN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Residence</a:t>
                      </a: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053">
                <a:tc>
                  <a:txBody>
                    <a:bodyPr/>
                    <a:lstStyle/>
                    <a:p>
                      <a:r>
                        <a:rPr lang="en-US" sz="1800" dirty="0"/>
                        <a:t>Smith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Pat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12/28/1977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--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111-11-1111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Traverse</a:t>
                      </a:r>
                      <a:r>
                        <a:rPr lang="en-US" sz="1800" baseline="0" dirty="0"/>
                        <a:t> City</a:t>
                      </a:r>
                      <a:endParaRPr lang="en-US" sz="1800" dirty="0"/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053">
                <a:tc>
                  <a:txBody>
                    <a:bodyPr/>
                    <a:lstStyle/>
                    <a:p>
                      <a:r>
                        <a:rPr lang="en-US" sz="1800" dirty="0"/>
                        <a:t>Smith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Patricia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12/28/1977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111-11-1111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Charlevoix</a:t>
                      </a: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053">
                <a:tc>
                  <a:txBody>
                    <a:bodyPr/>
                    <a:lstStyle/>
                    <a:p>
                      <a:r>
                        <a:rPr lang="en-US" sz="1800" dirty="0"/>
                        <a:t>Smith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Patrick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10/10/1986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222-22-2222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Traverse</a:t>
                      </a:r>
                      <a:r>
                        <a:rPr lang="en-US" sz="1800" baseline="0" dirty="0"/>
                        <a:t> City</a:t>
                      </a:r>
                      <a:endParaRPr lang="en-US" sz="1800" dirty="0"/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053">
                <a:tc>
                  <a:txBody>
                    <a:bodyPr/>
                    <a:lstStyle/>
                    <a:p>
                      <a:r>
                        <a:rPr lang="en-US" sz="1800" dirty="0" err="1"/>
                        <a:t>Smythe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--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--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Traverse</a:t>
                      </a:r>
                      <a:r>
                        <a:rPr lang="en-US" sz="1800" baseline="0" dirty="0"/>
                        <a:t> City</a:t>
                      </a:r>
                      <a:endParaRPr lang="en-US" sz="1800" dirty="0"/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145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F060B-5C65-4C7B-A9CA-B9876B672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Unduplication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8AAAC-42FF-43AE-A79F-577D983D3A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11B6456-29EE-4073-94E2-3CB39383EECF}"/>
              </a:ext>
            </a:extLst>
          </p:cNvPr>
          <p:cNvSpPr txBox="1">
            <a:spLocks/>
          </p:cNvSpPr>
          <p:nvPr/>
        </p:nvSpPr>
        <p:spPr>
          <a:xfrm>
            <a:off x="667686" y="1523263"/>
            <a:ext cx="10856625" cy="46537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/>
          </a:p>
          <a:p>
            <a:r>
              <a:rPr lang="en-US" altLang="en-US"/>
              <a:t>The initial step in this logic excludes registration records that do not have a valid:</a:t>
            </a:r>
          </a:p>
          <a:p>
            <a:pPr lvl="1"/>
            <a:r>
              <a:rPr lang="en-US" altLang="en-US"/>
              <a:t>chart facility code, chart number, first or middle name, or last name</a:t>
            </a:r>
          </a:p>
          <a:p>
            <a:r>
              <a:rPr lang="en-US" altLang="en-US"/>
              <a:t>Next, registration records are grouped by area (Bemidji, Aberdeen, etc.)</a:t>
            </a:r>
          </a:p>
          <a:p>
            <a:r>
              <a:rPr lang="en-US" altLang="en-US"/>
              <a:t>Records are unduplicated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98441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7BF97-F658-44FC-9ECB-8E31DF51A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FABD9-6F35-42FE-9B6E-D784E08B27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EAA0C09-0CCA-482A-8D98-D024C95A5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7032" y="1788042"/>
            <a:ext cx="8258175" cy="439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60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DB280-B88F-4724-8A2C-76248C44C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Unuplication</a:t>
            </a:r>
            <a:r>
              <a:rPr lang="en-US" dirty="0"/>
              <a:t>, cont.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DDCE8-FDB7-4376-9064-F2A0A58381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B4A442-EFC1-4F08-92B8-A66D6D7499E1}"/>
              </a:ext>
            </a:extLst>
          </p:cNvPr>
          <p:cNvSpPr txBox="1">
            <a:spLocks/>
          </p:cNvSpPr>
          <p:nvPr/>
        </p:nvSpPr>
        <p:spPr>
          <a:xfrm>
            <a:off x="628650" y="1523263"/>
            <a:ext cx="10856624" cy="46537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/>
              <a:t>Unduplication is performed separately for each area.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/>
              <a:t>The logic checks to see if the following fields for each given registrant match those on an existing registrant: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/>
              <a:t>ASUFAC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/>
              <a:t>Chart Number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/>
              <a:t>Gender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/>
              <a:t>first 6 characters of the ‘First Name,’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/>
              <a:t>first 8 characters of the ‘Last Name’ 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/>
              <a:t>additional close match on ‘Date of Birth’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/>
              <a:t>If there is not an exact match on ‘name,’ an exact match on date of birth is sufficient.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053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60934-EBF5-4382-8B7B-0DC62C343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Verification of AI/AN Status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4E0A9-83DC-4183-AD01-BE5723858B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9BD91A-6027-4664-A2AA-E5FAB81B1A11}"/>
              </a:ext>
            </a:extLst>
          </p:cNvPr>
          <p:cNvSpPr txBox="1">
            <a:spLocks/>
          </p:cNvSpPr>
          <p:nvPr/>
        </p:nvSpPr>
        <p:spPr>
          <a:xfrm>
            <a:off x="628650" y="1523263"/>
            <a:ext cx="10895662" cy="46537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An Indian Registrant is defined as an individual who’s most current registration identifies the individual as:</a:t>
            </a:r>
          </a:p>
          <a:p>
            <a:pPr lvl="1"/>
            <a:r>
              <a:rPr lang="en-US" altLang="en-US" dirty="0"/>
              <a:t>A member of a federally recognized tribe (Indian Indicator = ‘Y’) based on Tribe Code</a:t>
            </a:r>
          </a:p>
          <a:p>
            <a:pPr lvl="1"/>
            <a:r>
              <a:rPr lang="en-US" altLang="en-US" dirty="0"/>
              <a:t>Has a beneficiary classification code of ‘01’ or…</a:t>
            </a:r>
          </a:p>
          <a:p>
            <a:pPr lvl="1"/>
            <a:r>
              <a:rPr lang="en-US" altLang="en-US" dirty="0"/>
              <a:t>Has a blood quantum code of  ‘1,’ ‘2,’ ‘3,’ or ‘4’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8F1446-48B0-4B18-BE54-C714160BE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311" y="4021536"/>
            <a:ext cx="8297433" cy="24006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856FD2-200D-4682-BE6B-B5961010A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311" y="4150192"/>
            <a:ext cx="8335538" cy="18004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67723B-D2E5-4F01-A0D1-4176785B1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6653" y="4326378"/>
            <a:ext cx="8268854" cy="1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27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6B2B2-68F9-4E23-8C3F-6919DBA9B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914D0-8E10-47E7-B4A0-6151C432AF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2303047-8A9A-4BF7-9034-96B9DED82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6900" y="923071"/>
            <a:ext cx="74676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89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69265-68B3-4E6A-8606-0313FE66E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Verification of “Active” status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60FD2-7168-4B2C-81FF-9C88D8B24C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34ECE10-6B4D-4003-83B6-BDFA6EFE0820}"/>
              </a:ext>
            </a:extLst>
          </p:cNvPr>
          <p:cNvSpPr txBox="1">
            <a:spLocks/>
          </p:cNvSpPr>
          <p:nvPr/>
        </p:nvSpPr>
        <p:spPr>
          <a:xfrm>
            <a:off x="628650" y="1523263"/>
            <a:ext cx="10895662" cy="46537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/>
              <a:t>Does the registrant have at least one ‘workload-reportable’ encounter record with a date within the last three-fiscal-year period preceding the User Pop end date?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/>
              <a:t>Direct outpatient encounter 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 dirty="0"/>
              <a:t>‘Clinic code’ has a value found in the Standard Code Book with ‘Workload report flag’ = ‘Y’; and 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 dirty="0"/>
              <a:t>‘Provider code’ has a value found in the Standard Code Book with ‘Provider status’ = ‘A’ and ‘Reporting workload flag’ = ‘Y’; and 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 dirty="0"/>
              <a:t>‘Location of encounter’ has a valid APC Facility Code in the Standard Code Book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/>
              <a:t>Direct inpatient encounter 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 dirty="0"/>
              <a:t>Same as criteria as direct outpatient encounters</a:t>
            </a:r>
          </a:p>
        </p:txBody>
      </p:sp>
    </p:spTree>
    <p:extLst>
      <p:ext uri="{BB962C8B-B14F-4D97-AF65-F5344CB8AC3E}">
        <p14:creationId xmlns:p14="http://schemas.microsoft.com/office/powerpoint/2010/main" val="2460365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067C68-C92C-D829-9CAC-581EACC038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4B51663-C762-C4E5-453E-2E4920EB9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Main Topics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439A63-05AE-4E22-A25E-7D416E05F37D}"/>
              </a:ext>
            </a:extLst>
          </p:cNvPr>
          <p:cNvSpPr/>
          <p:nvPr/>
        </p:nvSpPr>
        <p:spPr>
          <a:xfrm>
            <a:off x="667687" y="1536174"/>
            <a:ext cx="108566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buClr>
                <a:srgbClr val="0000CC"/>
              </a:buClr>
            </a:pPr>
            <a:r>
              <a:rPr lang="en-US" altLang="en-US" sz="3600" dirty="0"/>
              <a:t>This presentation is essentially a HQ User Population </a:t>
            </a:r>
            <a:r>
              <a:rPr lang="en-US" altLang="en-US" sz="3600" i="1" dirty="0"/>
              <a:t>101</a:t>
            </a:r>
          </a:p>
          <a:p>
            <a:pPr marL="1066800" lvl="1" indent="-609600">
              <a:buClr>
                <a:srgbClr val="0000CC"/>
              </a:buClr>
            </a:pPr>
            <a:r>
              <a:rPr lang="en-US" altLang="en-US" sz="3200" dirty="0"/>
              <a:t>Why is it used?</a:t>
            </a:r>
          </a:p>
          <a:p>
            <a:pPr marL="1066800" lvl="1" indent="-609600">
              <a:buClr>
                <a:srgbClr val="0000CC"/>
              </a:buClr>
            </a:pPr>
            <a:r>
              <a:rPr lang="en-US" altLang="en-US" sz="3200" dirty="0"/>
              <a:t>How is it collected?</a:t>
            </a:r>
          </a:p>
          <a:p>
            <a:pPr marL="1066800" lvl="1" indent="-609600">
              <a:buClr>
                <a:srgbClr val="0000CC"/>
              </a:buClr>
            </a:pPr>
            <a:r>
              <a:rPr lang="en-US" altLang="en-US" sz="3200" dirty="0"/>
              <a:t>How is it calculated?</a:t>
            </a:r>
          </a:p>
        </p:txBody>
      </p:sp>
    </p:spTree>
    <p:extLst>
      <p:ext uri="{BB962C8B-B14F-4D97-AF65-F5344CB8AC3E}">
        <p14:creationId xmlns:p14="http://schemas.microsoft.com/office/powerpoint/2010/main" val="3849633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3F973-E23B-46D3-BD04-A77812BED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/>
              <a:t>Active</a:t>
            </a:r>
            <a:r>
              <a:rPr lang="en-US" altLang="en-US" dirty="0"/>
              <a:t> status, cont.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6A516-D932-454E-B5E9-6FB95FF9A8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2E8467-1F4D-4BBB-9086-7E380FA9454C}"/>
              </a:ext>
            </a:extLst>
          </p:cNvPr>
          <p:cNvSpPr txBox="1">
            <a:spLocks/>
          </p:cNvSpPr>
          <p:nvPr/>
        </p:nvSpPr>
        <p:spPr>
          <a:xfrm>
            <a:off x="628650" y="1523263"/>
            <a:ext cx="10895662" cy="46537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/>
              <a:t>CHS outpatient encounter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/>
              <a:t>‘CHS provider type’ = ‘ 01’ (Hospital - GM&amp;S), ‘05’ (Physician), ‘06’ (Optometrist), ‘07’ (Dentist), ‘12’ (Pharmacy), ‘16’ (All Other), ‘17’ (Chiropractor), ‘18’ (NHSC - PNP), ‘19’ (NHSC - CNW)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/>
              <a:t>CHS inpatient encounter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/>
              <a:t>‘CHS provider type’ = ‘01’ (Hospital - GM&amp;S), ‘03’ (Hospital – Psychiatric), ‘04’ (Nursing Home) 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/>
              <a:t>Dental encounter 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/>
              <a:t>None of the ‘ADA codes = ‘9130’ (Cancelled Appointment), or ‘9140’ (Broken Appointment - No Show) 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/>
              <a:t>First ‘ADA code’ must not be blank </a:t>
            </a:r>
          </a:p>
          <a:p>
            <a:pPr marL="658368" lvl="1" indent="-246888">
              <a:buFont typeface="Georgia"/>
              <a:buChar char="▫"/>
              <a:defRPr/>
            </a:pPr>
            <a:endParaRPr lang="en-US"/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endParaRPr lang="en-US"/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endParaRPr lang="en-US"/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827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4AE52-8AAE-4EAC-9827-99919CDD3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33302-7F30-4C5E-9ED5-F85C7AFB97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C2A3073-4D86-422A-A631-21FD71AF0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6683" y="653256"/>
            <a:ext cx="6858000" cy="555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90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46C81-7157-4D27-B16A-2D94406F8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B8C825-8F52-42A0-817F-8A7DE0437F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3B9DAAB-58E9-4774-85F8-4D4A00229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3725" y="1316771"/>
            <a:ext cx="846137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9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2E393-8BD7-4C47-AEBD-7B66E7EF1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Community of Residence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B26D98-D1B2-4997-8B81-D4FDA5D6A3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B0532C1-AE05-404B-8264-ADA90F9C7063}"/>
              </a:ext>
            </a:extLst>
          </p:cNvPr>
          <p:cNvSpPr txBox="1">
            <a:spLocks/>
          </p:cNvSpPr>
          <p:nvPr/>
        </p:nvSpPr>
        <p:spPr>
          <a:xfrm>
            <a:off x="628650" y="1523263"/>
            <a:ext cx="10856624" cy="46537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/>
              <a:t>Patients are not assigned to a Tribe for user population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/>
              <a:t>Patients’ most recent community of residence is used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/>
              <a:t>User population tables: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/>
              <a:t>Users by Service Unit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/>
              <a:t>Users by County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/>
              <a:t>Users by County x Community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/>
              <a:t>Users by County x Tribe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/>
              <a:t>CHSDA split agreements are used for shared counties.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537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4AC9C-AAF4-4B4D-B38F-531E6DAE3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Shared PRCDA Counties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B278C-0EFB-4537-BFF6-98134EA826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0CB8D8-A99E-4564-919C-611F9EDA5417}"/>
              </a:ext>
            </a:extLst>
          </p:cNvPr>
          <p:cNvSpPr txBox="1">
            <a:spLocks/>
          </p:cNvSpPr>
          <p:nvPr/>
        </p:nvSpPr>
        <p:spPr>
          <a:xfrm>
            <a:off x="628650" y="1523263"/>
            <a:ext cx="10895662" cy="46537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/>
              <a:t>Area Policy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 dirty="0"/>
              <a:t>Affected tribes come to an agreement with the area’s assistance (data).  If no agreement, the Area Director makes a decision.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 dirty="0"/>
              <a:t>As a result, there is a variety of methods for dividing the users in a shared county.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/>
              <a:t>When a shared CHSDA county is between tribes in different service units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 dirty="0"/>
              <a:t>Community splits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/>
              <a:t>When a shared CHSDA county is between tribes in the same service unit (with one exception)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 dirty="0"/>
              <a:t>Straight percent split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 dirty="0"/>
              <a:t>Percent split based on tribe of membership</a:t>
            </a:r>
          </a:p>
        </p:txBody>
      </p:sp>
    </p:spTree>
    <p:extLst>
      <p:ext uri="{BB962C8B-B14F-4D97-AF65-F5344CB8AC3E}">
        <p14:creationId xmlns:p14="http://schemas.microsoft.com/office/powerpoint/2010/main" val="2461749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7AB1F-82E7-494F-80D9-EB52E306F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Split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51311-ECC2-4DE6-996F-B783277D15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5AA9679-8CDE-4739-9F96-DBEC469A2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24405"/>
            <a:ext cx="4787515" cy="530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2393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3C41B-B21B-40A4-880E-73AB0FFFF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Community Spit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999628-2D20-415E-9BB2-4686BACD8C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 descr="BELTSMALL.JPG">
            <a:extLst>
              <a:ext uri="{FF2B5EF4-FFF2-40B4-BE49-F238E27FC236}">
                <a16:creationId xmlns:a16="http://schemas.microsoft.com/office/drawing/2014/main" id="{BBA5D830-E174-41BE-A483-DC2FADB8F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1613646"/>
            <a:ext cx="4932768" cy="524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50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A9514-0D1D-45E8-83C0-512EF10C5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Percent Split Example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305DD-0A90-4487-AB52-5D5CB92F07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F1D020-414F-4FAA-B6E9-2627CBE3C273}"/>
              </a:ext>
            </a:extLst>
          </p:cNvPr>
          <p:cNvSpPr txBox="1">
            <a:spLocks/>
          </p:cNvSpPr>
          <p:nvPr/>
        </p:nvSpPr>
        <p:spPr>
          <a:xfrm>
            <a:off x="628650" y="1506329"/>
            <a:ext cx="10895662" cy="46706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/>
              <a:t>County X: 400 Active Users</a:t>
            </a:r>
          </a:p>
          <a:p>
            <a:endParaRPr lang="en-US" altLang="en-US"/>
          </a:p>
          <a:p>
            <a:r>
              <a:rPr lang="en-US" altLang="en-US"/>
              <a:t>Tribe A: 25% of County X = 100 Users</a:t>
            </a:r>
          </a:p>
          <a:p>
            <a:r>
              <a:rPr lang="en-US" altLang="en-US"/>
              <a:t>Tribe B: 75% of County X = 300 Users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7185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44EBF-0B0C-4AD7-8822-02475FEF2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“Relative” Percent Split by Tribe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1F95FF-9715-48D2-A95E-438436DD14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930E9640-9D40-4F41-BDF2-D0B0D3FB5CB6}"/>
              </a:ext>
            </a:extLst>
          </p:cNvPr>
          <p:cNvSpPr txBox="1">
            <a:spLocks/>
          </p:cNvSpPr>
          <p:nvPr/>
        </p:nvSpPr>
        <p:spPr>
          <a:xfrm>
            <a:off x="667688" y="1523263"/>
            <a:ext cx="10856624" cy="1981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EXAMPLE</a:t>
            </a:r>
          </a:p>
          <a:p>
            <a:pPr lvl="1"/>
            <a:r>
              <a:rPr lang="en-US" altLang="en-US" dirty="0"/>
              <a:t>There are 500 active AI/AN in a county shared (X) between two tribes (A &amp; B)</a:t>
            </a:r>
          </a:p>
          <a:p>
            <a:pPr lvl="1"/>
            <a:r>
              <a:rPr lang="en-US" altLang="en-US" dirty="0"/>
              <a:t>Tribe A has 75 members in X County and Tribe B has 125 members in X County</a:t>
            </a:r>
          </a:p>
          <a:p>
            <a:pPr lvl="1"/>
            <a:r>
              <a:rPr lang="en-US" altLang="en-US" dirty="0"/>
              <a:t>There are an additional 300 AI/AN patients who are not tribe A or B members.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A74A1462-FA66-4B5C-AA7F-CC38C4B7D6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8624031"/>
              </p:ext>
            </p:extLst>
          </p:nvPr>
        </p:nvGraphicFramePr>
        <p:xfrm>
          <a:off x="1620819" y="3921162"/>
          <a:ext cx="8077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7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9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003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Users</a:t>
                      </a: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Final Count</a:t>
                      </a:r>
                    </a:p>
                  </a:txBody>
                  <a:tcPr marL="44873" marR="4487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Tribe A Members</a:t>
                      </a: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</a:t>
                      </a: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75/200 = 37.5%</a:t>
                      </a: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 + (.375</a:t>
                      </a:r>
                      <a:r>
                        <a:rPr lang="en-US" baseline="0" dirty="0"/>
                        <a:t> * 300 = 113) = 188</a:t>
                      </a:r>
                      <a:endParaRPr lang="en-US" dirty="0"/>
                    </a:p>
                  </a:txBody>
                  <a:tcPr marL="44873" marR="4487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Tribe B</a:t>
                      </a:r>
                      <a:r>
                        <a:rPr lang="en-US" baseline="0" dirty="0"/>
                        <a:t> Members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125</a:t>
                      </a: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125/200 = 62.5%</a:t>
                      </a: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125 + (.625 * 300 = 187 = 312</a:t>
                      </a:r>
                    </a:p>
                  </a:txBody>
                  <a:tcPr marL="44873" marR="4487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“Other” Members</a:t>
                      </a: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</a:t>
                      </a: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4873" marR="4487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</a:t>
                      </a: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</a:t>
                      </a:r>
                    </a:p>
                  </a:txBody>
                  <a:tcPr marL="44873" marR="4487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24308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CA4EB-21A8-4787-93FC-E94CBBC10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Split 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5D611-9D06-413A-AECE-7C364D21AD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BCF925-D615-4DB1-B67C-408D14BAC3AD}"/>
              </a:ext>
            </a:extLst>
          </p:cNvPr>
          <p:cNvSpPr txBox="1">
            <a:spLocks/>
          </p:cNvSpPr>
          <p:nvPr/>
        </p:nvSpPr>
        <p:spPr>
          <a:xfrm>
            <a:off x="628650" y="1506329"/>
            <a:ext cx="10895662" cy="46706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/>
              <a:t>Hybrid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/>
              <a:t>County is shared by 3 tribes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/>
              <a:t>Tribe A gets credit for their own members only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/>
              <a:t>Tribes B and C get credit for their own members and then a relative portion of the “other” users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/>
              <a:t>Another Hybrid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/>
              <a:t>County is shared by 3 tribes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/>
              <a:t>Tribe A gets credit for their own members only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/>
              <a:t>Tribes B and C get credit for their own members and a fixed percentage of the remaining users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392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067C68-C92C-D829-9CAC-581EACC038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4B51663-C762-C4E5-453E-2E4920EB9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Main Topics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439A63-05AE-4E22-A25E-7D416E05F37D}"/>
              </a:ext>
            </a:extLst>
          </p:cNvPr>
          <p:cNvSpPr/>
          <p:nvPr/>
        </p:nvSpPr>
        <p:spPr>
          <a:xfrm>
            <a:off x="667687" y="1536174"/>
            <a:ext cx="108566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buClr>
                <a:srgbClr val="0000CC"/>
              </a:buClr>
            </a:pPr>
            <a:r>
              <a:rPr lang="en-US" altLang="en-US" sz="3600" dirty="0"/>
              <a:t>This presentation is essentially a HQ User Population </a:t>
            </a:r>
            <a:r>
              <a:rPr lang="en-US" altLang="en-US" sz="3600" i="1" dirty="0"/>
              <a:t>101</a:t>
            </a:r>
          </a:p>
          <a:p>
            <a:pPr marL="1066800" lvl="1" indent="-609600">
              <a:buClr>
                <a:srgbClr val="0000CC"/>
              </a:buClr>
            </a:pPr>
            <a:r>
              <a:rPr lang="en-US" altLang="en-US" sz="3200" dirty="0"/>
              <a:t>Why is it used?</a:t>
            </a:r>
          </a:p>
          <a:p>
            <a:pPr marL="1066800" lvl="1" indent="-609600">
              <a:buClr>
                <a:srgbClr val="0000CC"/>
              </a:buClr>
            </a:pPr>
            <a:r>
              <a:rPr lang="en-US" altLang="en-US" sz="3200" dirty="0"/>
              <a:t>How is it collected?</a:t>
            </a:r>
          </a:p>
          <a:p>
            <a:pPr marL="1066800" lvl="1" indent="-609600">
              <a:buClr>
                <a:srgbClr val="0000CC"/>
              </a:buClr>
            </a:pPr>
            <a:r>
              <a:rPr lang="en-US" altLang="en-US" sz="3200" dirty="0"/>
              <a:t>How is it calculated?</a:t>
            </a:r>
          </a:p>
        </p:txBody>
      </p:sp>
    </p:spTree>
    <p:extLst>
      <p:ext uri="{BB962C8B-B14F-4D97-AF65-F5344CB8AC3E}">
        <p14:creationId xmlns:p14="http://schemas.microsoft.com/office/powerpoint/2010/main" val="11467831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AE19C-7090-4E58-A271-2AEACFC0F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4F52C-B9DD-4563-88C4-DF94FAB786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hippewa County.JPG">
            <a:extLst>
              <a:ext uri="{FF2B5EF4-FFF2-40B4-BE49-F238E27FC236}">
                <a16:creationId xmlns:a16="http://schemas.microsoft.com/office/drawing/2014/main" id="{5814B87F-FC01-4633-A6B3-C128C315E7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53925" y="1523263"/>
            <a:ext cx="6484938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43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4F2F5-13BB-41D7-BEAC-5589591CC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Population Report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AB996-5DC0-4A18-9B9C-B559ED6767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B296EB-9E57-477C-8271-6ED73EB1D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88" y="1523263"/>
            <a:ext cx="10375144" cy="494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400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06047-3F1E-45A0-8ADF-DC8CB34E4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FD6B1-8533-4C03-9001-66D5834572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100E64-EFD2-4F7A-8584-CFB32631E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89" y="1523263"/>
            <a:ext cx="10132990" cy="518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628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CD33B-EA60-42AC-B16F-B4767B112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Maximizing User Population - PRCDAs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5A2D7-4E34-4317-AFA7-ABEB041D15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83CC4A-73CC-4C8F-B6EF-7C2E0228F830}"/>
              </a:ext>
            </a:extLst>
          </p:cNvPr>
          <p:cNvSpPr txBox="1">
            <a:spLocks/>
          </p:cNvSpPr>
          <p:nvPr/>
        </p:nvSpPr>
        <p:spPr>
          <a:xfrm>
            <a:off x="628650" y="1523263"/>
            <a:ext cx="10895662" cy="46537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For many tribes, PRCDA splits have the biggest impact on User Population.</a:t>
            </a:r>
          </a:p>
          <a:p>
            <a:r>
              <a:rPr lang="en-US" altLang="en-US" dirty="0"/>
              <a:t>Many of these splits were agreed upon in the early 2000s and may be out of date</a:t>
            </a:r>
          </a:p>
          <a:p>
            <a:pPr lvl="1"/>
            <a:r>
              <a:rPr lang="en-US" altLang="en-US" dirty="0"/>
              <a:t>a re-evaluation of encounters may show patterns of usage that justify a change in CHSDA user allocation.</a:t>
            </a:r>
          </a:p>
          <a:p>
            <a:r>
              <a:rPr lang="en-US" altLang="en-US" dirty="0"/>
              <a:t>For some tribes, current PRCDA designations may not accurately represent the geographic region in which their patients reside.</a:t>
            </a:r>
          </a:p>
        </p:txBody>
      </p:sp>
    </p:spTree>
    <p:extLst>
      <p:ext uri="{BB962C8B-B14F-4D97-AF65-F5344CB8AC3E}">
        <p14:creationId xmlns:p14="http://schemas.microsoft.com/office/powerpoint/2010/main" val="3278614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44209-A5F3-49EF-9D07-AF871CDCB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PRCDA </a:t>
            </a:r>
            <a:r>
              <a:rPr lang="en-US" altLang="en-US" dirty="0" err="1"/>
              <a:t>Redesignation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886A0-7681-4495-8F39-F4659D0BFB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E063418-1E19-4519-B1F8-AA3C7C1CCC63}"/>
              </a:ext>
            </a:extLst>
          </p:cNvPr>
          <p:cNvSpPr txBox="1">
            <a:spLocks/>
          </p:cNvSpPr>
          <p:nvPr/>
        </p:nvSpPr>
        <p:spPr>
          <a:xfrm>
            <a:off x="628650" y="1523263"/>
            <a:ext cx="10895662" cy="46537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3887" indent="-514350">
              <a:buFont typeface="Georgia" panose="02040502050405020303" pitchFamily="18" charset="0"/>
              <a:buAutoNum type="arabicPeriod"/>
              <a:defRPr/>
            </a:pPr>
            <a:r>
              <a:rPr lang="en-US"/>
              <a:t>The Tribe submits a request to the Bemidji Area IHS Director, providing the following information as stated in the IHS Manual (pages 9- 12) Redesignation of CHSDAs:</a:t>
            </a:r>
          </a:p>
          <a:p>
            <a:pPr marL="915987" lvl="1" indent="-514350">
              <a:buFont typeface="+mj-lt"/>
              <a:buAutoNum type="alphaLcPeriod"/>
              <a:defRPr/>
            </a:pPr>
            <a:r>
              <a:rPr lang="en-US"/>
              <a:t>The estimated number of Indian people who will be included and/or excluded for eligibility for CHS/PRC;</a:t>
            </a:r>
          </a:p>
          <a:p>
            <a:pPr marL="915987" lvl="1" indent="-514350">
              <a:buFont typeface="+mj-lt"/>
              <a:buAutoNum type="alphaLcPeriod"/>
              <a:defRPr/>
            </a:pPr>
            <a:r>
              <a:rPr lang="en-US"/>
              <a:t>Tribal governing body’s designation of the categories of Indian people to be included or excluded from eligibility for CHS/PRC;</a:t>
            </a:r>
          </a:p>
          <a:p>
            <a:pPr marL="915987" lvl="1" indent="-514350">
              <a:buFont typeface="+mj-lt"/>
              <a:buAutoNum type="alphaLcPeriod"/>
              <a:defRPr/>
            </a:pPr>
            <a:r>
              <a:rPr lang="en-US"/>
              <a:t>The estimated costs of including additional Indian people in the CHSDA as determined in accordance with the IHS resource allocation guidelines currently in effect;</a:t>
            </a:r>
          </a:p>
          <a:p>
            <a:pPr marL="915987" lvl="1" indent="-514350">
              <a:buFont typeface="+mj-lt"/>
              <a:buAutoNum type="alphaLcPeriod"/>
              <a:defRPr/>
            </a:pPr>
            <a:r>
              <a:rPr lang="en-US"/>
              <a:t>The impact of the change in the CHSDA on the level of CHS/PRC being provided to eligible Indian people in the original CHSDA, and,</a:t>
            </a:r>
          </a:p>
          <a:p>
            <a:pPr marL="915987" lvl="1" indent="-514350">
              <a:buFont typeface="+mj-lt"/>
              <a:buAutoNum type="alphaLcPeriod"/>
              <a:defRPr/>
            </a:pPr>
            <a:r>
              <a:rPr lang="en-US"/>
              <a:t>The justification for the change in the CHSDA.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1083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9B8DA-579F-40EB-8DA8-769CF5975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PRCDA </a:t>
            </a:r>
            <a:r>
              <a:rPr lang="en-US" dirty="0" err="1"/>
              <a:t>Redesignation</a:t>
            </a:r>
            <a:r>
              <a:rPr lang="en-US" dirty="0"/>
              <a:t>, cont.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C0F87-2FB5-4BCF-B596-6E0B9EA25C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77B4F42-4975-46AE-AF24-872E736A4D20}"/>
              </a:ext>
            </a:extLst>
          </p:cNvPr>
          <p:cNvSpPr txBox="1">
            <a:spLocks/>
          </p:cNvSpPr>
          <p:nvPr/>
        </p:nvSpPr>
        <p:spPr>
          <a:xfrm>
            <a:off x="628650" y="1523263"/>
            <a:ext cx="10895662" cy="46537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3887" indent="-514350">
              <a:buFont typeface="Georgia" panose="02040502050405020303" pitchFamily="18" charset="0"/>
              <a:buAutoNum type="arabicPeriod" startAt="2"/>
              <a:defRPr/>
            </a:pPr>
            <a:r>
              <a:rPr lang="en-US"/>
              <a:t>The Area Director analyzes the proposal and makes a recommendation of acceptance or rejection</a:t>
            </a:r>
          </a:p>
          <a:p>
            <a:pPr marL="623887" indent="-514350">
              <a:buFont typeface="Georgia" panose="02040502050405020303" pitchFamily="18" charset="0"/>
              <a:buAutoNum type="arabicPeriod" startAt="2"/>
              <a:defRPr/>
            </a:pPr>
            <a:r>
              <a:rPr lang="en-US"/>
              <a:t>The request and recommendation of acceptance or rejection of the Area Director is submitted to the IHS Director through the Headquarters Chief, CHS Branch, for action;</a:t>
            </a:r>
          </a:p>
          <a:p>
            <a:pPr marL="623887" indent="-514350">
              <a:buFont typeface="Georgia" panose="02040502050405020303" pitchFamily="18" charset="0"/>
              <a:buAutoNum type="arabicPeriod" startAt="2"/>
              <a:defRPr/>
            </a:pPr>
            <a:r>
              <a:rPr lang="en-US"/>
              <a:t>If recommended, the IHS consults with the Tribe and publishes a notice with requests for comments in the Federal Register;</a:t>
            </a:r>
          </a:p>
          <a:p>
            <a:pPr marL="623887" indent="-514350">
              <a:buFont typeface="Georgia" panose="02040502050405020303" pitchFamily="18" charset="0"/>
              <a:buAutoNum type="arabicPeriod" startAt="2"/>
              <a:defRPr/>
            </a:pPr>
            <a:r>
              <a:rPr lang="en-US"/>
              <a:t>After a 30-day comment period and review of comments and if recommended, the IHS publishes a final notice in the Federal Register.</a:t>
            </a:r>
          </a:p>
          <a:p>
            <a:pPr marL="623887" indent="-514350">
              <a:buFont typeface="Georgia" panose="02040502050405020303" pitchFamily="18" charset="0"/>
              <a:buAutoNum type="arabicPeriod" startAt="2"/>
              <a:defRPr/>
            </a:pPr>
            <a:r>
              <a:rPr lang="en-US"/>
              <a:t>The change is effective on the date of the final notice in the Federal Register.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5181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5AE03-2CC2-4B71-B1B0-DD93D90D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Maximizing User Pop - Community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30352-D907-4807-A945-61A980012E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6CB2107-FD91-4389-BF1F-E96E66677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2900" y="1976031"/>
            <a:ext cx="7905750" cy="395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775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AF203-C512-4CB9-BC73-853C0D59A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Maximizing User Pop – Community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DCC38-1912-4264-9FAB-3C4765928D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FB0C76C-0B87-4C88-B486-4A331D562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552048"/>
            <a:ext cx="5368962" cy="523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252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8B46E-4B8D-4AB0-A3BE-3AD2E5E99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Maximizing User Pop - Community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F1A750-6F20-44E6-9D0C-619BC871FC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0AEC17-0016-431E-A63C-A40A7737E709}"/>
              </a:ext>
            </a:extLst>
          </p:cNvPr>
          <p:cNvSpPr txBox="1"/>
          <p:nvPr/>
        </p:nvSpPr>
        <p:spPr>
          <a:xfrm>
            <a:off x="548640" y="2460269"/>
            <a:ext cx="44644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IHS</a:t>
            </a:r>
          </a:p>
          <a:p>
            <a:endParaRPr lang="en-US" dirty="0"/>
          </a:p>
          <a:p>
            <a:r>
              <a:rPr lang="en-US" dirty="0"/>
              <a:t>REG</a:t>
            </a:r>
          </a:p>
          <a:p>
            <a:endParaRPr lang="en-US" dirty="0"/>
          </a:p>
          <a:p>
            <a:r>
              <a:rPr lang="en-US" dirty="0"/>
              <a:t>PTRG</a:t>
            </a:r>
          </a:p>
          <a:p>
            <a:endParaRPr lang="en-US" dirty="0"/>
          </a:p>
          <a:p>
            <a:r>
              <a:rPr lang="en-US" dirty="0"/>
              <a:t>RPT</a:t>
            </a:r>
          </a:p>
          <a:p>
            <a:endParaRPr lang="en-US" dirty="0"/>
          </a:p>
          <a:p>
            <a:r>
              <a:rPr lang="en-US" dirty="0"/>
              <a:t>BCC (Blank Community Code)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6225B0-A2BD-47A9-BEEA-0A015666C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539" y="2460269"/>
            <a:ext cx="6620799" cy="33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929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302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C929801-D116-620D-0F01-A0EC8D366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HQ User Population Definition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CC08E04-F4B5-CE03-0EAF-0024BCB2F2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DD229C4-F097-4F02-8608-80E7335A4989}"/>
              </a:ext>
            </a:extLst>
          </p:cNvPr>
          <p:cNvSpPr txBox="1">
            <a:spLocks/>
          </p:cNvSpPr>
          <p:nvPr/>
        </p:nvSpPr>
        <p:spPr>
          <a:xfrm>
            <a:off x="667688" y="2030819"/>
            <a:ext cx="10856624" cy="41461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 An </a:t>
            </a:r>
            <a:r>
              <a:rPr lang="en-US" altLang="en-US" u="sng" dirty="0"/>
              <a:t>estimate</a:t>
            </a:r>
            <a:r>
              <a:rPr lang="en-US" altLang="en-US" dirty="0"/>
              <a:t> of the number of Indian registrants, residing within an </a:t>
            </a:r>
            <a:r>
              <a:rPr lang="en-US" altLang="en-US" u="sng" dirty="0"/>
              <a:t>IHS service delivery area (PRCDA)</a:t>
            </a:r>
            <a:r>
              <a:rPr lang="en-US" altLang="en-US" dirty="0"/>
              <a:t> with at least one workload-reportable direct or contract, inpatient, ambulatory care, or dental </a:t>
            </a:r>
            <a:r>
              <a:rPr lang="en-US" altLang="en-US" u="sng" dirty="0"/>
              <a:t>encounter</a:t>
            </a:r>
            <a:r>
              <a:rPr lang="en-US" altLang="en-US" dirty="0"/>
              <a:t> during the last three years. </a:t>
            </a:r>
          </a:p>
          <a:p>
            <a:r>
              <a:rPr lang="en-US" altLang="en-US" dirty="0"/>
              <a:t>Produced annually after the end of each fiscal year</a:t>
            </a:r>
          </a:p>
          <a:p>
            <a:r>
              <a:rPr lang="en-US" altLang="en-US" dirty="0"/>
              <a:t>Used for IHS Headquarters Distributions (HQ Shares)</a:t>
            </a:r>
          </a:p>
        </p:txBody>
      </p:sp>
    </p:spTree>
    <p:extLst>
      <p:ext uri="{BB962C8B-B14F-4D97-AF65-F5344CB8AC3E}">
        <p14:creationId xmlns:p14="http://schemas.microsoft.com/office/powerpoint/2010/main" val="45442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B6F74-B295-408C-9BE6-8FF6FFC14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HQ User Population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5B3522-57CE-4FCA-A36E-09ED86F7BB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89B8349-5F34-4721-B3AB-DDE8EF1AD1AD}"/>
              </a:ext>
            </a:extLst>
          </p:cNvPr>
          <p:cNvSpPr txBox="1">
            <a:spLocks/>
          </p:cNvSpPr>
          <p:nvPr/>
        </p:nvSpPr>
        <p:spPr>
          <a:xfrm>
            <a:off x="667688" y="1523263"/>
            <a:ext cx="10856624" cy="46537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/>
              <a:t>HQ User Population was first developed as a method for counting users – that’s it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/>
              <a:t>State Departments of Health tabulate vital statistics (births, deaths) by county.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/>
              <a:t>As a result, keeping track of AI/AN users by county in order to merge with State records was a fairly effective and uniform method for tracking population change.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/>
              <a:t>However, HQ User Population is used for much more than just tracking population growth these 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05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FD16F-B800-4BC6-96BB-C19C8F983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HQ User Population Application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87093-54EB-40EB-BE37-DCBFA9B051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8527667-AFEE-4539-83A1-4197E135B4C3}"/>
              </a:ext>
            </a:extLst>
          </p:cNvPr>
          <p:cNvSpPr txBox="1">
            <a:spLocks/>
          </p:cNvSpPr>
          <p:nvPr/>
        </p:nvSpPr>
        <p:spPr>
          <a:xfrm>
            <a:off x="667688" y="1523263"/>
            <a:ext cx="10856624" cy="46537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/>
              <a:t>Headquarters User Population is used for at the Headquarters level:</a:t>
            </a:r>
          </a:p>
          <a:p>
            <a:pPr lvl="1"/>
            <a:r>
              <a:rPr lang="en-US" altLang="en-US" dirty="0"/>
              <a:t>IHCIF</a:t>
            </a:r>
          </a:p>
          <a:p>
            <a:pPr lvl="2"/>
            <a:r>
              <a:rPr lang="en-US" altLang="en-US" dirty="0"/>
              <a:t>Distributed by Level of Need</a:t>
            </a:r>
          </a:p>
          <a:p>
            <a:pPr lvl="2"/>
            <a:r>
              <a:rPr lang="en-US" altLang="en-US" dirty="0"/>
              <a:t>HQ User Population </a:t>
            </a:r>
            <a:r>
              <a:rPr lang="en-US" altLang="en-US" dirty="0">
                <a:sym typeface="Wingdings" panose="05000000000000000000" pitchFamily="2" charset="2"/>
              </a:rPr>
              <a:t>is a major factor in a Tribe’s LNF</a:t>
            </a:r>
          </a:p>
          <a:p>
            <a:pPr lvl="1"/>
            <a:r>
              <a:rPr lang="en-US" altLang="en-US" dirty="0">
                <a:sym typeface="Wingdings" panose="05000000000000000000" pitchFamily="2" charset="2"/>
              </a:rPr>
              <a:t>Headquarters Shares</a:t>
            </a:r>
          </a:p>
          <a:p>
            <a:pPr lvl="1"/>
            <a:r>
              <a:rPr lang="en-US" altLang="en-US" dirty="0">
                <a:sym typeface="Wingdings" panose="05000000000000000000" pitchFamily="2" charset="2"/>
              </a:rPr>
              <a:t>Congressional Increases</a:t>
            </a:r>
          </a:p>
          <a:p>
            <a:pPr lvl="1"/>
            <a:r>
              <a:rPr lang="en-US" altLang="en-US" dirty="0">
                <a:sym typeface="Wingdings" panose="05000000000000000000" pitchFamily="2" charset="2"/>
              </a:rPr>
              <a:t>Facility Planning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6021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5523-E5C7-438A-B39F-1329DE362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User Population Data Collected?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54FD50-F147-43DD-894D-5DE81E2118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9E44B59-27AE-413B-8EC6-9AE31A331275}"/>
              </a:ext>
            </a:extLst>
          </p:cNvPr>
          <p:cNvSpPr txBox="1">
            <a:spLocks/>
          </p:cNvSpPr>
          <p:nvPr/>
        </p:nvSpPr>
        <p:spPr>
          <a:xfrm>
            <a:off x="667687" y="1523263"/>
            <a:ext cx="10856623" cy="46537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/>
              <a:t>Through EXPORTS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/>
              <a:t>From RPMS – HL7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/>
              <a:t>NDW (GDW Option under DATA menu)</a:t>
            </a:r>
          </a:p>
          <a:p>
            <a:pPr marL="923544" lvl="2" indent="-219456">
              <a:buFont typeface="Wingdings 2"/>
              <a:buChar char=""/>
              <a:defRPr/>
            </a:pPr>
            <a:r>
              <a:rPr lang="en-US"/>
              <a:t>Patient Care Component</a:t>
            </a:r>
          </a:p>
          <a:p>
            <a:pPr marL="923544" lvl="2" indent="-219456">
              <a:buFont typeface="Wingdings 2"/>
              <a:buChar char=""/>
              <a:defRPr/>
            </a:pPr>
            <a:r>
              <a:rPr lang="en-US"/>
              <a:t>Patient Registration</a:t>
            </a:r>
          </a:p>
          <a:p>
            <a:pPr marL="923544" lvl="2" indent="-219456">
              <a:buFont typeface="Wingdings 2"/>
              <a:buChar char=""/>
              <a:defRPr/>
            </a:pPr>
            <a:r>
              <a:rPr lang="en-US"/>
              <a:t>Dental Encounters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/>
              <a:t>CHS (PRC)&amp; CHR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/>
              <a:t>BHS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/>
              <a:t>From commercial packages – HL7 or SFF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/>
              <a:t>Registration File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/>
              <a:t>Encounter File(s)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/>
              <a:t>Deadline of the end of October each year for submitting exports for that user population cycle.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88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49F85-251C-455D-84AD-2EC2112D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RPMS NDW Export Process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4A46A4-DCEB-4763-96E5-0231C7B10D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dw1.JPG">
            <a:extLst>
              <a:ext uri="{FF2B5EF4-FFF2-40B4-BE49-F238E27FC236}">
                <a16:creationId xmlns:a16="http://schemas.microsoft.com/office/drawing/2014/main" id="{87B91769-DD62-47AF-8478-192F8BA15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336800"/>
            <a:ext cx="4343400" cy="2184400"/>
          </a:xfrm>
          <a:prstGeom prst="rect">
            <a:avLst/>
          </a:prstGeom>
        </p:spPr>
      </p:pic>
      <p:pic>
        <p:nvPicPr>
          <p:cNvPr id="5" name="Picture 4" descr="gdw4.JPG">
            <a:extLst>
              <a:ext uri="{FF2B5EF4-FFF2-40B4-BE49-F238E27FC236}">
                <a16:creationId xmlns:a16="http://schemas.microsoft.com/office/drawing/2014/main" id="{3111B218-D884-4A80-A4E0-6EB09EC79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319" y="1678721"/>
            <a:ext cx="526415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gdw5.JPG">
            <a:extLst>
              <a:ext uri="{FF2B5EF4-FFF2-40B4-BE49-F238E27FC236}">
                <a16:creationId xmlns:a16="http://schemas.microsoft.com/office/drawing/2014/main" id="{88BA1EA7-B372-4911-9A5F-78D80BCAD0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121" y="2967037"/>
            <a:ext cx="55626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04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AC798-6A72-468E-B59B-583218C43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HL7 Format Example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9B072-3E1F-4F66-8C94-D2427895A4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31277F-7250-4B49-86FF-F42913803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287" y="2215073"/>
            <a:ext cx="9183425" cy="359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77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1650</Words>
  <Application>Microsoft Office PowerPoint</Application>
  <PresentationFormat>Widescreen</PresentationFormat>
  <Paragraphs>220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Aptos</vt:lpstr>
      <vt:lpstr>Aptos Display</vt:lpstr>
      <vt:lpstr>Arial</vt:lpstr>
      <vt:lpstr>Georgia</vt:lpstr>
      <vt:lpstr>Wingdings</vt:lpstr>
      <vt:lpstr>Wingdings 2</vt:lpstr>
      <vt:lpstr>Office Theme</vt:lpstr>
      <vt:lpstr>Exports and HQ User Population</vt:lpstr>
      <vt:lpstr>Main Topics</vt:lpstr>
      <vt:lpstr>Main Topics</vt:lpstr>
      <vt:lpstr>HQ User Population Definition</vt:lpstr>
      <vt:lpstr>Why HQ User Population</vt:lpstr>
      <vt:lpstr>HQ User Population Application</vt:lpstr>
      <vt:lpstr>How are User Population Data Collected?</vt:lpstr>
      <vt:lpstr>RPMS NDW Export Process</vt:lpstr>
      <vt:lpstr>HL7 Format Example</vt:lpstr>
      <vt:lpstr>Non-RPMS Export Process</vt:lpstr>
      <vt:lpstr>PowerPoint Presentation</vt:lpstr>
      <vt:lpstr>PowerPoint Presentation</vt:lpstr>
      <vt:lpstr>What is User Population</vt:lpstr>
      <vt:lpstr>Unduplication</vt:lpstr>
      <vt:lpstr>PowerPoint Presentation</vt:lpstr>
      <vt:lpstr>Unuplication, cont.</vt:lpstr>
      <vt:lpstr>Verification of AI/AN Status</vt:lpstr>
      <vt:lpstr>PowerPoint Presentation</vt:lpstr>
      <vt:lpstr>Verification of “Active” status</vt:lpstr>
      <vt:lpstr>Active status, cont.</vt:lpstr>
      <vt:lpstr>PowerPoint Presentation</vt:lpstr>
      <vt:lpstr>PowerPoint Presentation</vt:lpstr>
      <vt:lpstr>Community of Residence</vt:lpstr>
      <vt:lpstr>Shared PRCDA Counties</vt:lpstr>
      <vt:lpstr>Community Split Example</vt:lpstr>
      <vt:lpstr>Another Community Spit Example</vt:lpstr>
      <vt:lpstr>Percent Split Example</vt:lpstr>
      <vt:lpstr>“Relative” Percent Split by Tribe</vt:lpstr>
      <vt:lpstr>More Split Examples</vt:lpstr>
      <vt:lpstr>Split Example</vt:lpstr>
      <vt:lpstr>User Population Report</vt:lpstr>
      <vt:lpstr>PowerPoint Presentation</vt:lpstr>
      <vt:lpstr>Maximizing User Population - PRCDAs</vt:lpstr>
      <vt:lpstr>PRCDA Redesignation</vt:lpstr>
      <vt:lpstr>PRCDA Redesignation, cont.</vt:lpstr>
      <vt:lpstr>Maximizing User Pop - Community</vt:lpstr>
      <vt:lpstr>Maximizing User Pop – Community</vt:lpstr>
      <vt:lpstr>Maximizing User Pop - Community</vt:lpstr>
      <vt:lpstr>PowerPoint Presentation</vt:lpstr>
    </vt:vector>
  </TitlesOfParts>
  <Company>IHS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Cohen, Marshall (IHS/HQ)</dc:creator>
  <cp:lastModifiedBy>Douglas, Jason (IHS/BEM/AO)</cp:lastModifiedBy>
  <cp:revision>8</cp:revision>
  <dcterms:created xsi:type="dcterms:W3CDTF">2025-03-26T17:26:21Z</dcterms:created>
  <dcterms:modified xsi:type="dcterms:W3CDTF">2026-05-06T12:23:55Z</dcterms:modified>
</cp:coreProperties>
</file>