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37"/>
  </p:notesMasterIdLst>
  <p:handoutMasterIdLst>
    <p:handoutMasterId r:id="rId38"/>
  </p:handoutMasterIdLst>
  <p:sldIdLst>
    <p:sldId id="2147309853" r:id="rId5"/>
    <p:sldId id="2147309854" r:id="rId6"/>
    <p:sldId id="394" r:id="rId7"/>
    <p:sldId id="2147309855" r:id="rId8"/>
    <p:sldId id="2147309856" r:id="rId9"/>
    <p:sldId id="2147309857" r:id="rId10"/>
    <p:sldId id="2147309865" r:id="rId11"/>
    <p:sldId id="342" r:id="rId12"/>
    <p:sldId id="340" r:id="rId13"/>
    <p:sldId id="959" r:id="rId14"/>
    <p:sldId id="961" r:id="rId15"/>
    <p:sldId id="960" r:id="rId16"/>
    <p:sldId id="2147309866" r:id="rId17"/>
    <p:sldId id="2147309862" r:id="rId18"/>
    <p:sldId id="2147309863" r:id="rId19"/>
    <p:sldId id="2147309864" r:id="rId20"/>
    <p:sldId id="2147309858" r:id="rId21"/>
    <p:sldId id="266" r:id="rId22"/>
    <p:sldId id="2147309859" r:id="rId23"/>
    <p:sldId id="2147309860" r:id="rId24"/>
    <p:sldId id="341" r:id="rId25"/>
    <p:sldId id="2147309861" r:id="rId26"/>
    <p:sldId id="343" r:id="rId27"/>
    <p:sldId id="346" r:id="rId28"/>
    <p:sldId id="350" r:id="rId29"/>
    <p:sldId id="351" r:id="rId30"/>
    <p:sldId id="353" r:id="rId31"/>
    <p:sldId id="355" r:id="rId32"/>
    <p:sldId id="356" r:id="rId33"/>
    <p:sldId id="367" r:id="rId34"/>
    <p:sldId id="2147309868" r:id="rId35"/>
    <p:sldId id="21473098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3B4793F-7475-48F2-9AD4-13DB51B986FF}">
          <p14:sldIdLst/>
        </p14:section>
        <p14:section name="Slide Comparisons" id="{EE69305C-974A-43C3-808C-C3106114C6C0}">
          <p14:sldIdLst/>
        </p14:section>
        <p14:section name="Colors" id="{088FD8D8-024A-4B92-BC5F-AAB477DEA797}">
          <p14:sldIdLst/>
        </p14:section>
        <p14:section name="Fonts" id="{87D55054-C174-45AE-8A82-4DCC961CC627}">
          <p14:sldIdLst/>
        </p14:section>
        <p14:section name="Icons" id="{1CD3414E-01F1-4CEC-961E-98B2C874CA28}">
          <p14:sldIdLst/>
        </p14:section>
        <p14:section name="New Masters" id="{F4F79630-DBBD-4785-89A5-73B212917D2E}">
          <p14:sldIdLst>
            <p14:sldId id="2147309853"/>
            <p14:sldId id="2147309854"/>
            <p14:sldId id="394"/>
            <p14:sldId id="2147309855"/>
            <p14:sldId id="2147309856"/>
            <p14:sldId id="2147309857"/>
            <p14:sldId id="2147309865"/>
            <p14:sldId id="342"/>
            <p14:sldId id="340"/>
            <p14:sldId id="959"/>
            <p14:sldId id="961"/>
            <p14:sldId id="960"/>
            <p14:sldId id="2147309866"/>
            <p14:sldId id="2147309862"/>
            <p14:sldId id="2147309863"/>
            <p14:sldId id="2147309864"/>
            <p14:sldId id="2147309858"/>
            <p14:sldId id="266"/>
            <p14:sldId id="2147309859"/>
            <p14:sldId id="2147309860"/>
            <p14:sldId id="341"/>
            <p14:sldId id="2147309861"/>
            <p14:sldId id="343"/>
            <p14:sldId id="346"/>
            <p14:sldId id="350"/>
            <p14:sldId id="351"/>
            <p14:sldId id="353"/>
            <p14:sldId id="355"/>
            <p14:sldId id="356"/>
            <p14:sldId id="367"/>
            <p14:sldId id="2147309868"/>
            <p14:sldId id="21473098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E99F8B-A282-83A1-4185-65D78C0688B8}" name="Sarah Oakes" initials="SO" userId="S::soakes@totemconsultingdc.com::6b2dfbe2-1f65-4e70-a97f-983265a44e8d" providerId="AD"/>
  <p188:author id="{9D83078C-B5DA-D1BD-2D0A-69D64DF91BE6}" name="Danielle Foster" initials="DF" userId="S::DFoster@totemconsultingdc.com::8cf65633-5fc8-4078-aa89-fca4fa9b4f0c" providerId="AD"/>
  <p188:author id="{EDDB0090-5347-6EA4-5C0F-B59DBA3DF29B}" name="Tomas Pouls" initials="TP" userId="S::tpouls@totemconsultingdc.com::dc811ad1-cd6c-4313-893a-3baa7c1e3c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FF5"/>
    <a:srgbClr val="E0EAF4"/>
    <a:srgbClr val="CCDDEA"/>
    <a:srgbClr val="D4C566"/>
    <a:srgbClr val="D3A445"/>
    <a:srgbClr val="DAD17C"/>
    <a:srgbClr val="DCD484"/>
    <a:srgbClr val="FAFFAD"/>
    <a:srgbClr val="FFF29C"/>
    <a:srgbClr val="D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7" autoAdjust="0"/>
  </p:normalViewPr>
  <p:slideViewPr>
    <p:cSldViewPr snapToGrid="0">
      <p:cViewPr varScale="1">
        <p:scale>
          <a:sx n="97" d="100"/>
          <a:sy n="97" d="100"/>
        </p:scale>
        <p:origin x="115"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4DDE4C-F720-54D3-6CFA-98B8A93A47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090AE6-7774-8FC2-C1CA-C2A25A0A19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A9557-4020-40D0-8BE4-56399812BA06}" type="datetimeFigureOut">
              <a:rPr lang="en-US" smtClean="0"/>
              <a:t>5/6/2026</a:t>
            </a:fld>
            <a:endParaRPr lang="en-US"/>
          </a:p>
        </p:txBody>
      </p:sp>
      <p:sp>
        <p:nvSpPr>
          <p:cNvPr id="4" name="Footer Placeholder 3">
            <a:extLst>
              <a:ext uri="{FF2B5EF4-FFF2-40B4-BE49-F238E27FC236}">
                <a16:creationId xmlns:a16="http://schemas.microsoft.com/office/drawing/2014/main" id="{60BBBC5F-6A2A-A353-2BA5-1FEA068C4B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B951DB-A621-E528-1C81-988D9A69C1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E1669F-4835-4A21-80FF-CAB70C2343EB}" type="slidenum">
              <a:rPr lang="en-US" smtClean="0"/>
              <a:t>‹#›</a:t>
            </a:fld>
            <a:endParaRPr lang="en-US"/>
          </a:p>
        </p:txBody>
      </p:sp>
    </p:spTree>
    <p:extLst>
      <p:ext uri="{BB962C8B-B14F-4D97-AF65-F5344CB8AC3E}">
        <p14:creationId xmlns:p14="http://schemas.microsoft.com/office/powerpoint/2010/main" val="292202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A998-E9DF-48FA-924C-D71094BE6FDC}"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006E0-EA18-401E-8109-FF457F66CB30}" type="slidenum">
              <a:rPr lang="en-US" smtClean="0"/>
              <a:t>‹#›</a:t>
            </a:fld>
            <a:endParaRPr lang="en-US"/>
          </a:p>
        </p:txBody>
      </p:sp>
    </p:spTree>
    <p:extLst>
      <p:ext uri="{BB962C8B-B14F-4D97-AF65-F5344CB8AC3E}">
        <p14:creationId xmlns:p14="http://schemas.microsoft.com/office/powerpoint/2010/main" val="122375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57A59-4A42-50FA-CF8E-57AF1C4D8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46ED3-4814-047E-DB39-B27C21CCF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B4472-6AED-CD1C-AA33-CAF59919BFA5}"/>
              </a:ext>
            </a:extLst>
          </p:cNvPr>
          <p:cNvSpPr>
            <a:spLocks noGrp="1"/>
          </p:cNvSpPr>
          <p:nvPr>
            <p:ph type="body" idx="1"/>
          </p:nvPr>
        </p:nvSpPr>
        <p:spPr/>
        <p:txBody>
          <a:bodyPr/>
          <a:lstStyle/>
          <a:p>
            <a:r>
              <a:rPr lang="en-US" dirty="0"/>
              <a:t>Transition from Improvement</a:t>
            </a:r>
            <a:r>
              <a:rPr lang="en-US" baseline="0" dirty="0"/>
              <a:t> to leading QI and the need for leaders who can bring about positive change </a:t>
            </a:r>
            <a:endParaRPr lang="en-US" dirty="0"/>
          </a:p>
        </p:txBody>
      </p:sp>
      <p:sp>
        <p:nvSpPr>
          <p:cNvPr id="4" name="Slide Number Placeholder 3">
            <a:extLst>
              <a:ext uri="{FF2B5EF4-FFF2-40B4-BE49-F238E27FC236}">
                <a16:creationId xmlns:a16="http://schemas.microsoft.com/office/drawing/2014/main" id="{35C53B0D-5292-5BF7-3D32-7B70FBF2A90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DE233-E0CB-42D1-83D8-59BBA776C9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04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62AA3E90-14D3-4A7C-96C4-A4A430D01984}" type="slidenum">
              <a:rPr lang="en-US" b="0" smtClean="0">
                <a:solidFill>
                  <a:prstClr val="black"/>
                </a:solidFill>
              </a:rPr>
              <a:pPr eaLnBrk="1" hangingPunct="1"/>
              <a:t>23</a:t>
            </a:fld>
            <a:endParaRPr lang="en-US" b="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cs typeface="Arial" pitchFamily="34" charset="0"/>
              </a:rPr>
              <a:t>Measures may be some of the first questions we want to answer, or which can be worked on concurrent with tests on a small scale.  At this point, AMI is ready to be given to the team to introduce them to the project.  The questions can be developed at the first meeting.</a:t>
            </a:r>
          </a:p>
        </p:txBody>
      </p:sp>
    </p:spTree>
    <p:extLst>
      <p:ext uri="{BB962C8B-B14F-4D97-AF65-F5344CB8AC3E}">
        <p14:creationId xmlns:p14="http://schemas.microsoft.com/office/powerpoint/2010/main" val="76408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G-B-Ugly</a:t>
            </a:r>
            <a:r>
              <a:rPr lang="en-US" baseline="0" dirty="0"/>
              <a:t> Music</a:t>
            </a:r>
            <a:endParaRPr lang="en-US" dirty="0"/>
          </a:p>
        </p:txBody>
      </p:sp>
      <p:sp>
        <p:nvSpPr>
          <p:cNvPr id="4" name="Slide Number Placeholder 3"/>
          <p:cNvSpPr>
            <a:spLocks noGrp="1"/>
          </p:cNvSpPr>
          <p:nvPr>
            <p:ph type="sldNum" sz="quarter" idx="10"/>
          </p:nvPr>
        </p:nvSpPr>
        <p:spPr/>
        <p:txBody>
          <a:bodyPr/>
          <a:lstStyle/>
          <a:p>
            <a:pPr>
              <a:defRPr/>
            </a:pPr>
            <a:fld id="{98272415-F36F-49B3-9B9F-98A2230A26FC}" type="slidenum">
              <a:rPr lang="en-US" smtClean="0"/>
              <a:pPr>
                <a:defRPr/>
              </a:pPr>
              <a:t>25</a:t>
            </a:fld>
            <a:endParaRPr lang="en-US"/>
          </a:p>
        </p:txBody>
      </p:sp>
    </p:spTree>
    <p:extLst>
      <p:ext uri="{BB962C8B-B14F-4D97-AF65-F5344CB8AC3E}">
        <p14:creationId xmlns:p14="http://schemas.microsoft.com/office/powerpoint/2010/main" val="2584118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35 years of</a:t>
            </a:r>
            <a:r>
              <a:rPr lang="en-US" baseline="0" dirty="0"/>
              <a:t> improving and facilitating improvement…in multiple industries (</a:t>
            </a:r>
            <a:r>
              <a:rPr lang="en-US" baseline="0" dirty="0" err="1"/>
              <a:t>mfg</a:t>
            </a:r>
            <a:r>
              <a:rPr lang="en-US" baseline="0" dirty="0"/>
              <a:t>, </a:t>
            </a:r>
            <a:r>
              <a:rPr lang="en-US" baseline="0" dirty="0" err="1"/>
              <a:t>distr</a:t>
            </a:r>
            <a:r>
              <a:rPr lang="en-US" baseline="0" dirty="0"/>
              <a:t>, computer, healthcare, food) worldwide, I’ve made a LOT of mistakes… (but like Edison) but have also learned a LOT!  Apologize…Opinionated… Energetic… maybe even Intense…</a:t>
            </a:r>
          </a:p>
          <a:p>
            <a:r>
              <a:rPr lang="en-US" baseline="0" dirty="0"/>
              <a:t>Share what I have learned and strategies to turn…..</a:t>
            </a:r>
            <a:endParaRPr lang="en-US" dirty="0"/>
          </a:p>
        </p:txBody>
      </p:sp>
      <p:sp>
        <p:nvSpPr>
          <p:cNvPr id="4" name="Slide Number Placeholder 3"/>
          <p:cNvSpPr>
            <a:spLocks noGrp="1"/>
          </p:cNvSpPr>
          <p:nvPr>
            <p:ph type="sldNum" sz="quarter" idx="10"/>
          </p:nvPr>
        </p:nvSpPr>
        <p:spPr/>
        <p:txBody>
          <a:bodyPr/>
          <a:lstStyle/>
          <a:p>
            <a:pPr>
              <a:defRPr/>
            </a:pPr>
            <a:fld id="{98272415-F36F-49B3-9B9F-98A2230A26FC}" type="slidenum">
              <a:rPr lang="en-US" smtClean="0"/>
              <a:pPr>
                <a:defRPr/>
              </a:pPr>
              <a:t>26</a:t>
            </a:fld>
            <a:endParaRPr lang="en-US"/>
          </a:p>
        </p:txBody>
      </p:sp>
    </p:spTree>
    <p:extLst>
      <p:ext uri="{BB962C8B-B14F-4D97-AF65-F5344CB8AC3E}">
        <p14:creationId xmlns:p14="http://schemas.microsoft.com/office/powerpoint/2010/main" val="244167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a:t>
            </a:r>
            <a:r>
              <a:rPr lang="en-US" baseline="0" dirty="0"/>
              <a:t> 2010 ---- formally ran the </a:t>
            </a:r>
            <a:r>
              <a:rPr lang="en-US" baseline="0" dirty="0" err="1"/>
              <a:t>Juran</a:t>
            </a:r>
            <a:r>
              <a:rPr lang="en-US" baseline="0" dirty="0"/>
              <a:t> Institute &amp; now works with the Institute for Healthcare Improvement (IHI)</a:t>
            </a:r>
          </a:p>
          <a:p>
            <a:r>
              <a:rPr lang="en-US" dirty="0"/>
              <a:t>De ja </a:t>
            </a:r>
            <a:r>
              <a:rPr lang="en-US" dirty="0" err="1"/>
              <a:t>vue</a:t>
            </a:r>
            <a:endParaRPr lang="en-US" dirty="0"/>
          </a:p>
          <a:p>
            <a:r>
              <a:rPr lang="en-US" dirty="0"/>
              <a:t>Cat</a:t>
            </a:r>
            <a:r>
              <a:rPr lang="en-US" baseline="0" dirty="0"/>
              <a:t> teams… 150 </a:t>
            </a:r>
          </a:p>
          <a:p>
            <a:r>
              <a:rPr lang="en-US" baseline="0" dirty="0"/>
              <a:t>Talk later about what I learned on team makeup</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8272415-F36F-49B3-9B9F-98A2230A26FC}" type="slidenum">
              <a:rPr lang="en-US" smtClean="0"/>
              <a:pPr>
                <a:defRPr/>
              </a:pPr>
              <a:t>27</a:t>
            </a:fld>
            <a:endParaRPr lang="en-US"/>
          </a:p>
        </p:txBody>
      </p:sp>
    </p:spTree>
    <p:extLst>
      <p:ext uri="{BB962C8B-B14F-4D97-AF65-F5344CB8AC3E}">
        <p14:creationId xmlns:p14="http://schemas.microsoft.com/office/powerpoint/2010/main" val="169355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a:t>
            </a:r>
            <a:r>
              <a:rPr lang="en-US" baseline="0" dirty="0"/>
              <a:t> herd of elephants</a:t>
            </a:r>
          </a:p>
          <a:p>
            <a:r>
              <a:rPr lang="en-US" baseline="0" dirty="0"/>
              <a:t>2- </a:t>
            </a:r>
            <a:r>
              <a:rPr lang="en-US" baseline="0" dirty="0" err="1"/>
              <a:t>indivi</a:t>
            </a:r>
            <a:r>
              <a:rPr lang="en-US" baseline="0" dirty="0"/>
              <a:t> chooses charter… not aligned with </a:t>
            </a:r>
            <a:r>
              <a:rPr lang="en-US" baseline="0" dirty="0" err="1"/>
              <a:t>strat</a:t>
            </a:r>
            <a:r>
              <a:rPr lang="en-US" baseline="0" dirty="0"/>
              <a:t> </a:t>
            </a:r>
            <a:r>
              <a:rPr lang="en-US" baseline="0" dirty="0" err="1"/>
              <a:t>obj</a:t>
            </a:r>
            <a:r>
              <a:rPr lang="en-US" baseline="0" dirty="0"/>
              <a:t>… changed or dropped with mobility of mgmt. (new boss)</a:t>
            </a:r>
          </a:p>
          <a:p>
            <a:r>
              <a:rPr lang="en-US" baseline="0" dirty="0"/>
              <a:t>3.  Social loafing … real knowledge is not in the room</a:t>
            </a:r>
          </a:p>
          <a:p>
            <a:r>
              <a:rPr lang="en-US" baseline="0" dirty="0"/>
              <a:t>4- born about 1986… Juran </a:t>
            </a:r>
            <a:r>
              <a:rPr lang="en-US" baseline="0" dirty="0" err="1"/>
              <a:t>Impro</a:t>
            </a:r>
            <a:r>
              <a:rPr lang="en-US" baseline="0" dirty="0"/>
              <a:t> Motorola…Marketed GE Jack Welch as Black Belt early 90’s</a:t>
            </a:r>
          </a:p>
          <a:p>
            <a:r>
              <a:rPr lang="en-US" baseline="0" dirty="0"/>
              <a:t>     Lack of Rec of the team… people who helped – can’t improve without others…</a:t>
            </a:r>
          </a:p>
          <a:p>
            <a:pPr marL="0" indent="0">
              <a:buNone/>
            </a:pPr>
            <a:r>
              <a:rPr lang="en-US" baseline="0" dirty="0"/>
              <a:t>5. We have all the answers…. ALL changes are improvements!.... We HOPE!</a:t>
            </a:r>
          </a:p>
          <a:p>
            <a:pPr marL="0" indent="0">
              <a:buNone/>
            </a:pPr>
            <a:r>
              <a:rPr lang="en-US" baseline="0" dirty="0"/>
              <a:t>6. In the old days… improvement is all about tenacity… turnover, no documentation… reinventing the wheel.. Changing projects… People get tired… worn out… ready to move on!</a:t>
            </a:r>
            <a:endParaRPr lang="en-US" dirty="0"/>
          </a:p>
        </p:txBody>
      </p:sp>
      <p:sp>
        <p:nvSpPr>
          <p:cNvPr id="4" name="Slide Number Placeholder 3"/>
          <p:cNvSpPr>
            <a:spLocks noGrp="1"/>
          </p:cNvSpPr>
          <p:nvPr>
            <p:ph type="sldNum" sz="quarter" idx="10"/>
          </p:nvPr>
        </p:nvSpPr>
        <p:spPr/>
        <p:txBody>
          <a:bodyPr/>
          <a:lstStyle/>
          <a:p>
            <a:pPr>
              <a:defRPr/>
            </a:pPr>
            <a:fld id="{98272415-F36F-49B3-9B9F-98A2230A26FC}" type="slidenum">
              <a:rPr lang="en-US" smtClean="0"/>
              <a:pPr>
                <a:defRPr/>
              </a:pPr>
              <a:t>28</a:t>
            </a:fld>
            <a:endParaRPr lang="en-US"/>
          </a:p>
        </p:txBody>
      </p:sp>
    </p:spTree>
    <p:extLst>
      <p:ext uri="{BB962C8B-B14F-4D97-AF65-F5344CB8AC3E}">
        <p14:creationId xmlns:p14="http://schemas.microsoft.com/office/powerpoint/2010/main" val="391194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team knows what they are to</a:t>
            </a:r>
            <a:r>
              <a:rPr lang="en-US" baseline="0" dirty="0"/>
              <a:t> accomplish, how they will know if the changes they make are improvements… and hopefully they have some ideas they want to try to make things better.  </a:t>
            </a:r>
            <a:endParaRPr lang="en-US" dirty="0"/>
          </a:p>
        </p:txBody>
      </p:sp>
      <p:sp>
        <p:nvSpPr>
          <p:cNvPr id="4" name="Slide Number Placeholder 3"/>
          <p:cNvSpPr>
            <a:spLocks noGrp="1"/>
          </p:cNvSpPr>
          <p:nvPr>
            <p:ph type="sldNum" sz="quarter" idx="10"/>
          </p:nvPr>
        </p:nvSpPr>
        <p:spPr/>
        <p:txBody>
          <a:bodyPr/>
          <a:lstStyle/>
          <a:p>
            <a:pPr>
              <a:defRPr/>
            </a:pPr>
            <a:fld id="{98272415-F36F-49B3-9B9F-98A2230A26FC}" type="slidenum">
              <a:rPr lang="en-US" smtClean="0"/>
              <a:pPr>
                <a:defRPr/>
              </a:pPr>
              <a:t>29</a:t>
            </a:fld>
            <a:endParaRPr lang="en-US" dirty="0"/>
          </a:p>
        </p:txBody>
      </p:sp>
    </p:spTree>
    <p:extLst>
      <p:ext uri="{BB962C8B-B14F-4D97-AF65-F5344CB8AC3E}">
        <p14:creationId xmlns:p14="http://schemas.microsoft.com/office/powerpoint/2010/main" val="150622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D1001D1-111F-42D4-ABBD-EF905C4B8706}" type="slidenum">
              <a:rPr lang="en-US">
                <a:solidFill>
                  <a:prstClr val="black"/>
                </a:solidFill>
              </a:rPr>
              <a:pPr/>
              <a:t>8</a:t>
            </a:fld>
            <a:endParaRPr lang="en-US">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8010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88AEC-156F-F6A2-0F62-46139B3DD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BBD47-BF14-F395-4D49-87D8EB670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1F20D-D314-F35B-3246-7B85B0875D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C349C9-519D-71C3-FBA6-CB2A5DEAB0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DE233-E0CB-42D1-83D8-59BBA776C9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61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800" b="1" u="sng" dirty="0"/>
          </a:p>
        </p:txBody>
      </p:sp>
    </p:spTree>
    <p:extLst>
      <p:ext uri="{BB962C8B-B14F-4D97-AF65-F5344CB8AC3E}">
        <p14:creationId xmlns:p14="http://schemas.microsoft.com/office/powerpoint/2010/main" val="240003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Models, Leadership Models, Business Modeling </a:t>
            </a:r>
          </a:p>
        </p:txBody>
      </p:sp>
      <p:sp>
        <p:nvSpPr>
          <p:cNvPr id="4" name="Slide Number Placeholder 3"/>
          <p:cNvSpPr>
            <a:spLocks noGrp="1"/>
          </p:cNvSpPr>
          <p:nvPr>
            <p:ph type="sldNum" sz="quarter" idx="5"/>
          </p:nvPr>
        </p:nvSpPr>
        <p:spPr/>
        <p:txBody>
          <a:bodyPr/>
          <a:lstStyle/>
          <a:p>
            <a:fld id="{7B2006E0-EA18-401E-8109-FF457F66CB30}" type="slidenum">
              <a:rPr lang="en-US" smtClean="0"/>
              <a:t>18</a:t>
            </a:fld>
            <a:endParaRPr lang="en-US"/>
          </a:p>
        </p:txBody>
      </p:sp>
    </p:spTree>
    <p:extLst>
      <p:ext uri="{BB962C8B-B14F-4D97-AF65-F5344CB8AC3E}">
        <p14:creationId xmlns:p14="http://schemas.microsoft.com/office/powerpoint/2010/main" val="117394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A1EC6A8-2A9D-42B4-90C3-95E49EC77B73}" type="slidenum">
              <a:rPr lang="en-US" altLang="en-US"/>
              <a:pPr>
                <a:spcBef>
                  <a:spcPct val="0"/>
                </a:spcBef>
              </a:pPr>
              <a:t>19</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model allows for tremendous flexibility. It doesn’t prescribe particular tools at particular steps…may include many or few tools based totally on needs of project….</a:t>
            </a:r>
          </a:p>
        </p:txBody>
      </p:sp>
    </p:spTree>
    <p:extLst>
      <p:ext uri="{BB962C8B-B14F-4D97-AF65-F5344CB8AC3E}">
        <p14:creationId xmlns:p14="http://schemas.microsoft.com/office/powerpoint/2010/main" val="91396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084F9A-31A9-452F-B4EA-24D8A967AE17}" type="slidenum">
              <a:rPr lang="en-US" altLang="en-US"/>
              <a:pPr>
                <a:spcBef>
                  <a:spcPct val="0"/>
                </a:spcBef>
              </a:pPr>
              <a:t>20</a:t>
            </a:fld>
            <a:endParaRPr lang="en-US" altLang="en-US"/>
          </a:p>
        </p:txBody>
      </p:sp>
      <p:sp>
        <p:nvSpPr>
          <p:cNvPr id="43011" name="Rectangle 2"/>
          <p:cNvSpPr>
            <a:spLocks noChangeArrowheads="1"/>
          </p:cNvSpPr>
          <p:nvPr/>
        </p:nvSpPr>
        <p:spPr bwMode="auto">
          <a:xfrm>
            <a:off x="4014788" y="0"/>
            <a:ext cx="30718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58" tIns="44480" rIns="88958" bIns="44480" anchor="ct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en-US" altLang="en-US" sz="1800"/>
          </a:p>
        </p:txBody>
      </p:sp>
      <p:sp>
        <p:nvSpPr>
          <p:cNvPr id="43012" name="Rectangle 3"/>
          <p:cNvSpPr>
            <a:spLocks noChangeArrowheads="1"/>
          </p:cNvSpPr>
          <p:nvPr/>
        </p:nvSpPr>
        <p:spPr bwMode="auto">
          <a:xfrm>
            <a:off x="4014788" y="8905875"/>
            <a:ext cx="30718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2" tIns="0" rIns="19582" bIns="0"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0"/>
              </a:spcBef>
            </a:pPr>
            <a:r>
              <a:rPr lang="en-US" altLang="en-US" sz="1000" i="1">
                <a:latin typeface="Times New Roman" panose="02020603050405020304" pitchFamily="18" charset="0"/>
              </a:rPr>
              <a:t>2</a:t>
            </a:r>
          </a:p>
        </p:txBody>
      </p:sp>
      <p:sp>
        <p:nvSpPr>
          <p:cNvPr id="43013" name="Rectangle 4"/>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58" tIns="44480" rIns="88958" bIns="44480" anchor="ct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en-US" altLang="en-US" sz="1800"/>
          </a:p>
        </p:txBody>
      </p:sp>
      <p:sp>
        <p:nvSpPr>
          <p:cNvPr id="43014" name="Rectangle 5"/>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58" tIns="44480" rIns="88958" bIns="44480" anchor="ct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en-US" altLang="en-US" sz="1800"/>
          </a:p>
        </p:txBody>
      </p:sp>
      <p:sp>
        <p:nvSpPr>
          <p:cNvPr id="43015" name="Rectangle 6"/>
          <p:cNvSpPr>
            <a:spLocks noChangeArrowheads="1"/>
          </p:cNvSpPr>
          <p:nvPr/>
        </p:nvSpPr>
        <p:spPr bwMode="auto">
          <a:xfrm>
            <a:off x="4014788" y="0"/>
            <a:ext cx="30718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58" tIns="44480" rIns="88958" bIns="44480" anchor="ct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en-US" altLang="en-US" sz="1800"/>
          </a:p>
        </p:txBody>
      </p:sp>
      <p:sp>
        <p:nvSpPr>
          <p:cNvPr id="43016" name="Rectangle 7"/>
          <p:cNvSpPr>
            <a:spLocks noChangeArrowheads="1"/>
          </p:cNvSpPr>
          <p:nvPr/>
        </p:nvSpPr>
        <p:spPr bwMode="auto">
          <a:xfrm>
            <a:off x="4014788" y="8904288"/>
            <a:ext cx="30718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2" tIns="0" rIns="19582" bIns="0"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a:spcBef>
                <a:spcPct val="0"/>
              </a:spcBef>
            </a:pPr>
            <a:r>
              <a:rPr lang="en-US" altLang="en-US" sz="1000" i="1">
                <a:latin typeface="Times New Roman" panose="02020603050405020304" pitchFamily="18" charset="0"/>
              </a:rPr>
              <a:t>17</a:t>
            </a:r>
          </a:p>
        </p:txBody>
      </p:sp>
      <p:sp>
        <p:nvSpPr>
          <p:cNvPr id="43017" name="Rectangle 8"/>
          <p:cNvSpPr>
            <a:spLocks noChangeArrowheads="1"/>
          </p:cNvSpPr>
          <p:nvPr/>
        </p:nvSpPr>
        <p:spPr bwMode="auto">
          <a:xfrm>
            <a:off x="0" y="8904288"/>
            <a:ext cx="30702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58" tIns="44480" rIns="88958" bIns="44480" anchor="ct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en-US" altLang="en-US" sz="1800"/>
          </a:p>
        </p:txBody>
      </p:sp>
      <p:sp>
        <p:nvSpPr>
          <p:cNvPr id="43018" name="Rectangle 9"/>
          <p:cNvSpPr>
            <a:spLocks noChangeArrowheads="1"/>
          </p:cNvSpPr>
          <p:nvPr/>
        </p:nvSpPr>
        <p:spPr bwMode="auto">
          <a:xfrm>
            <a:off x="0" y="0"/>
            <a:ext cx="30702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58" tIns="44480" rIns="88958" bIns="44480" anchor="ct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endParaRPr lang="en-US" altLang="en-US" sz="1800"/>
          </a:p>
        </p:txBody>
      </p:sp>
      <p:sp>
        <p:nvSpPr>
          <p:cNvPr id="43019" name="Rectangle 10"/>
          <p:cNvSpPr>
            <a:spLocks noGrp="1" noRot="1" noChangeAspect="1" noChangeArrowheads="1" noTextEdit="1"/>
          </p:cNvSpPr>
          <p:nvPr>
            <p:ph type="sldImg"/>
          </p:nvPr>
        </p:nvSpPr>
        <p:spPr bwMode="auto">
          <a:xfrm>
            <a:off x="431800" y="709613"/>
            <a:ext cx="6223000" cy="35020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3020" name="Rectangle 11"/>
          <p:cNvSpPr>
            <a:spLocks noGrp="1" noChangeArrowheads="1"/>
          </p:cNvSpPr>
          <p:nvPr>
            <p:ph type="body" idx="1"/>
          </p:nvPr>
        </p:nvSpPr>
        <p:spPr bwMode="auto">
          <a:xfrm>
            <a:off x="944563" y="4449763"/>
            <a:ext cx="5197475" cy="4217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45" tIns="47322" rIns="94645" bIns="47322" numCol="1" anchor="t" anchorCtr="0" compatLnSpc="1">
            <a:prstTxWarp prst="textNoShape">
              <a:avLst/>
            </a:prstTxWarp>
          </a:bodyPr>
          <a:lstStyle/>
          <a:p>
            <a:pPr marL="230188" indent="-230188" eaLnBrk="1" hangingPunct="1">
              <a:lnSpc>
                <a:spcPct val="90000"/>
              </a:lnSpc>
              <a:spcBef>
                <a:spcPct val="0"/>
              </a:spcBef>
            </a:pPr>
            <a:r>
              <a:rPr lang="en-US" altLang="en-US" sz="1600"/>
              <a:t>-Each member of API researched 5 successful and 5 unsuccessful teams (n=60 teams): All who could answer these 3 questions did get improvement, </a:t>
            </a:r>
            <a:r>
              <a:rPr lang="en-US" altLang="en-US" sz="1600" b="1"/>
              <a:t>all who could not did not</a:t>
            </a:r>
            <a:r>
              <a:rPr lang="en-US" altLang="en-US" sz="1600"/>
              <a:t> have improvement</a:t>
            </a:r>
          </a:p>
          <a:p>
            <a:pPr marL="230188" indent="-230188" eaLnBrk="1" hangingPunct="1">
              <a:lnSpc>
                <a:spcPct val="90000"/>
              </a:lnSpc>
              <a:spcBef>
                <a:spcPct val="0"/>
              </a:spcBef>
            </a:pPr>
            <a:r>
              <a:rPr lang="en-US" altLang="en-US" sz="1600"/>
              <a:t>When I’ve been asked to help stalled teams I ask them first question---often they haven’t got this questions answered.  Divergence.</a:t>
            </a:r>
          </a:p>
          <a:p>
            <a:pPr marL="230188" indent="-230188" eaLnBrk="1" hangingPunct="1">
              <a:lnSpc>
                <a:spcPct val="90000"/>
              </a:lnSpc>
              <a:spcBef>
                <a:spcPct val="0"/>
              </a:spcBef>
            </a:pPr>
            <a:r>
              <a:rPr lang="en-US" altLang="en-US" sz="1600"/>
              <a:t>Question2: All improvement takes change, but not all changes are an improvement.  Lloyd calls this feedback step more than measurement step, sometimes numerical data sometimes not</a:t>
            </a:r>
          </a:p>
          <a:p>
            <a:pPr marL="230188" indent="-230188" eaLnBrk="1" hangingPunct="1">
              <a:lnSpc>
                <a:spcPct val="90000"/>
              </a:lnSpc>
              <a:spcBef>
                <a:spcPct val="0"/>
              </a:spcBef>
              <a:buFontTx/>
              <a:buAutoNum type="arabicPeriod" startAt="3"/>
            </a:pPr>
            <a:r>
              <a:rPr lang="en-US" altLang="en-US" sz="1600"/>
              <a:t>If we haven’t made a change we haven’t got a shot at improvement yet!</a:t>
            </a:r>
          </a:p>
          <a:p>
            <a:pPr marL="230188" indent="-230188" eaLnBrk="1" hangingPunct="1">
              <a:lnSpc>
                <a:spcPct val="90000"/>
              </a:lnSpc>
              <a:spcBef>
                <a:spcPct val="0"/>
              </a:spcBef>
            </a:pPr>
            <a:r>
              <a:rPr lang="en-US" altLang="en-US" sz="1600"/>
              <a:t> Unsuccessful teams can’t rattle off the changes they made!</a:t>
            </a:r>
          </a:p>
          <a:p>
            <a:pPr marL="230188" indent="-230188" eaLnBrk="1" hangingPunct="1">
              <a:lnSpc>
                <a:spcPct val="90000"/>
              </a:lnSpc>
              <a:spcBef>
                <a:spcPct val="0"/>
              </a:spcBef>
              <a:buFontTx/>
              <a:buAutoNum type="arabicPeriod" startAt="3"/>
            </a:pPr>
            <a:endParaRPr lang="en-US" altLang="en-US" sz="1600"/>
          </a:p>
          <a:p>
            <a:pPr marL="230188" indent="-230188" eaLnBrk="1" hangingPunct="1">
              <a:lnSpc>
                <a:spcPct val="90000"/>
              </a:lnSpc>
              <a:spcBef>
                <a:spcPct val="0"/>
              </a:spcBef>
            </a:pPr>
            <a:r>
              <a:rPr lang="en-US" altLang="en-US" sz="1600"/>
              <a:t>1. Aim question</a:t>
            </a:r>
          </a:p>
          <a:p>
            <a:pPr marL="230188" indent="-230188" eaLnBrk="1" hangingPunct="1">
              <a:lnSpc>
                <a:spcPct val="90000"/>
              </a:lnSpc>
              <a:spcBef>
                <a:spcPct val="0"/>
              </a:spcBef>
            </a:pPr>
            <a:r>
              <a:rPr lang="en-US" altLang="en-US" sz="1600"/>
              <a:t>2. Feedback question</a:t>
            </a:r>
          </a:p>
          <a:p>
            <a:pPr marL="230188" indent="-230188" eaLnBrk="1" hangingPunct="1">
              <a:lnSpc>
                <a:spcPct val="90000"/>
              </a:lnSpc>
              <a:spcBef>
                <a:spcPct val="0"/>
              </a:spcBef>
            </a:pPr>
            <a:r>
              <a:rPr lang="en-US" altLang="en-US" sz="1600"/>
              <a:t>3. Ideas question</a:t>
            </a:r>
          </a:p>
          <a:p>
            <a:pPr marL="230188" indent="-230188" eaLnBrk="1" hangingPunct="1">
              <a:lnSpc>
                <a:spcPct val="90000"/>
              </a:lnSpc>
              <a:spcBef>
                <a:spcPct val="0"/>
              </a:spcBef>
            </a:pPr>
            <a:endParaRPr lang="en-US" altLang="en-US" sz="1600"/>
          </a:p>
        </p:txBody>
      </p:sp>
    </p:spTree>
    <p:extLst>
      <p:ext uri="{BB962C8B-B14F-4D97-AF65-F5344CB8AC3E}">
        <p14:creationId xmlns:p14="http://schemas.microsoft.com/office/powerpoint/2010/main" val="37159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26C06-F065-4900-A7F3-F99C949D9855}" type="slidenum">
              <a:rPr lang="en-US">
                <a:solidFill>
                  <a:prstClr val="black"/>
                </a:solidFill>
              </a:rPr>
              <a:pPr/>
              <a:t>21</a:t>
            </a:fld>
            <a:endParaRPr lang="en-US">
              <a:solidFill>
                <a:prstClr val="black"/>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593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Team work..this model has ultimate respect for subject matter experts.  Not the “IA from on high” that tells team the “solution”….and advising implementation. Rather need team involved in developing ideas, testing, adapting…</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C9AB6D-8E55-44C4-A399-F8AADC364209}" type="slidenum">
              <a:rPr lang="en-US" altLang="en-US"/>
              <a:pPr>
                <a:spcBef>
                  <a:spcPct val="0"/>
                </a:spcBef>
              </a:pPr>
              <a:t>22</a:t>
            </a:fld>
            <a:endParaRPr lang="en-US" altLang="en-US"/>
          </a:p>
        </p:txBody>
      </p:sp>
    </p:spTree>
    <p:extLst>
      <p:ext uri="{BB962C8B-B14F-4D97-AF65-F5344CB8AC3E}">
        <p14:creationId xmlns:p14="http://schemas.microsoft.com/office/powerpoint/2010/main" val="3312499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dirty="0"/>
              <a:t>Title Slide</a:t>
            </a:r>
          </a:p>
        </p:txBody>
      </p:sp>
      <p:sp>
        <p:nvSpPr>
          <p:cNvPr id="5" name="Rectangle 4">
            <a:extLst>
              <a:ext uri="{FF2B5EF4-FFF2-40B4-BE49-F238E27FC236}">
                <a16:creationId xmlns:a16="http://schemas.microsoft.com/office/drawing/2014/main" id="{8ABB7ECA-6E0B-CF1B-AC2A-A6B0BFECDCE0}"/>
              </a:ext>
            </a:extLst>
          </p:cNvPr>
          <p:cNvSpPr/>
          <p:nvPr/>
        </p:nvSpPr>
        <p:spPr>
          <a:xfrm>
            <a:off x="0" y="3829677"/>
            <a:ext cx="1219200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2" y="4622901"/>
            <a:ext cx="2994688" cy="1506471"/>
            <a:chOff x="7279583" y="5264225"/>
            <a:chExt cx="2480431"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3"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87041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1F325-86DA-45D5-A719-7D293C5A64B7}" type="datetime1">
              <a:rPr lang="en-US" smtClean="0"/>
              <a:t>5/6/2026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172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5B7AB2-ED70-4A37-9559-C5A937534D20}" type="datetime1">
              <a:rPr lang="en-US" smtClean="0"/>
              <a:t>5/6/2026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7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Slide,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219203"/>
            <a:ext cx="10871200" cy="4906963"/>
          </a:xfrm>
        </p:spPr>
        <p:txBody>
          <a:bodyPr>
            <a:normAutofit/>
          </a:bodyPr>
          <a:lstStyle>
            <a:lvl1pPr>
              <a:defRPr sz="2610"/>
            </a:lvl1pPr>
            <a:lvl2pPr>
              <a:defRPr sz="2430"/>
            </a:lvl2pPr>
            <a:lvl3pPr>
              <a:defRPr sz="1980"/>
            </a:lvl3pPr>
            <a:lvl4pPr>
              <a:defRPr sz="1800"/>
            </a:lvl4pPr>
            <a:lvl5pPr>
              <a:defRPr sz="180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0" y="274638"/>
            <a:ext cx="10972800" cy="792162"/>
          </a:xfrm>
          <a:prstGeom prst="rect">
            <a:avLst/>
          </a:prstGeom>
        </p:spPr>
        <p:txBody>
          <a:bodyPr anchor="ctr">
            <a:normAutofit/>
          </a:bodyPr>
          <a:lstStyle>
            <a:lvl1pPr>
              <a:defRPr sz="3240" b="0"/>
            </a:lvl1pPr>
          </a:lstStyle>
          <a:p>
            <a:r>
              <a:rPr lang="en-US"/>
              <a:t>Click to edit Master title style</a:t>
            </a:r>
            <a:endParaRPr lang="en-US" dirty="0"/>
          </a:p>
        </p:txBody>
      </p:sp>
    </p:spTree>
    <p:extLst>
      <p:ext uri="{BB962C8B-B14F-4D97-AF65-F5344CB8AC3E}">
        <p14:creationId xmlns:p14="http://schemas.microsoft.com/office/powerpoint/2010/main" val="278490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ody Slide (No Footer)">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5" name="Text Placeholder 10">
            <a:extLst>
              <a:ext uri="{FF2B5EF4-FFF2-40B4-BE49-F238E27FC236}">
                <a16:creationId xmlns:a16="http://schemas.microsoft.com/office/drawing/2014/main" id="{C6B7ED6D-A205-2F9A-D9CC-B268391B8E20}"/>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419738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447801"/>
            <a:ext cx="109728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r>
              <a:rPr lang="en-US">
                <a:solidFill>
                  <a:srgbClr val="CDD4D9"/>
                </a:solidFill>
              </a:rPr>
              <a:t>P</a:t>
            </a:r>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43055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Slide (Foo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0409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95419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635" y="2073106"/>
            <a:ext cx="2128603" cy="2117200"/>
          </a:xfrm>
          <a:prstGeom prst="rect">
            <a:avLst/>
          </a:prstGeom>
        </p:spPr>
      </p:pic>
    </p:spTree>
    <p:extLst>
      <p:ext uri="{BB962C8B-B14F-4D97-AF65-F5344CB8AC3E}">
        <p14:creationId xmlns:p14="http://schemas.microsoft.com/office/powerpoint/2010/main" val="269957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userDrawn="1"/>
        </p:nvSpPr>
        <p:spPr>
          <a:xfrm>
            <a:off x="0" y="7067"/>
            <a:ext cx="12188952" cy="6858000"/>
          </a:xfrm>
          <a:prstGeom prst="rect">
            <a:avLst/>
          </a:prstGeom>
          <a:solidFill>
            <a:schemeClr val="accent1">
              <a:lumMod val="5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userDrawn="1"/>
        </p:nvGrpSpPr>
        <p:grpSpPr>
          <a:xfrm>
            <a:off x="3944855" y="1281057"/>
            <a:ext cx="4302290" cy="4295887"/>
            <a:chOff x="3992880" y="1325880"/>
            <a:chExt cx="4206240" cy="4206241"/>
          </a:xfrm>
        </p:grpSpPr>
        <p:sp>
          <p:nvSpPr>
            <p:cNvPr id="8" name="Oval 7">
              <a:extLst>
                <a:ext uri="{FF2B5EF4-FFF2-40B4-BE49-F238E27FC236}">
                  <a16:creationId xmlns:a16="http://schemas.microsoft.com/office/drawing/2014/main" id="{7A39C289-9B30-E6BA-F1CD-578F60B20011}"/>
                </a:ext>
              </a:extLst>
            </p:cNvPr>
            <p:cNvSpPr>
              <a:spLocks noChangeAspect="1"/>
            </p:cNvSpPr>
            <p:nvPr userDrawn="1"/>
          </p:nvSpPr>
          <p:spPr>
            <a:xfrm>
              <a:off x="3992880" y="1325880"/>
              <a:ext cx="4206240" cy="4206241"/>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mn-lt"/>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4400" b="1" i="0" u="none" strike="noStrike" kern="1200" cap="none" spc="-50" normalizeH="0" baseline="0" noProof="0">
                <a:ln>
                  <a:noFill/>
                </a:ln>
                <a:solidFill>
                  <a:srgbClr val="A1AE72"/>
                </a:solidFill>
                <a:effectLst/>
                <a:uLnTx/>
                <a:uFillTx/>
                <a:latin typeface="+mn-lt"/>
                <a:ea typeface="Calibri Light"/>
                <a:cs typeface="Calibri Light"/>
              </a:endParaRPr>
            </a:p>
          </p:txBody>
        </p:sp>
      </p:grpSp>
      <p:sp>
        <p:nvSpPr>
          <p:cNvPr id="5" name="TextBox 4"/>
          <p:cNvSpPr txBox="1"/>
          <p:nvPr userDrawn="1"/>
        </p:nvSpPr>
        <p:spPr>
          <a:xfrm>
            <a:off x="4294598" y="1819137"/>
            <a:ext cx="3616504" cy="1764586"/>
          </a:xfrm>
          <a:prstGeom prst="rect">
            <a:avLst/>
          </a:prstGeom>
          <a:noFill/>
        </p:spPr>
        <p:txBody>
          <a:bodyPr wrap="square" rtlCol="0" anchor="ctr" anchorCtr="1">
            <a:spAutoFit/>
          </a:bodyPr>
          <a:lstStyle/>
          <a:p>
            <a:pPr algn="ctr">
              <a:lnSpc>
                <a:spcPts val="4000"/>
              </a:lnSpc>
            </a:pPr>
            <a:r>
              <a:rPr lang="en-US" sz="4400" dirty="0">
                <a:solidFill>
                  <a:schemeClr val="accent1">
                    <a:lumMod val="50000"/>
                  </a:schemeClr>
                </a:solidFill>
              </a:rPr>
              <a:t>Discussion</a:t>
            </a:r>
            <a:r>
              <a:rPr lang="en-US" sz="4400" baseline="0" dirty="0">
                <a:solidFill>
                  <a:schemeClr val="accent1">
                    <a:lumMod val="50000"/>
                  </a:schemeClr>
                </a:solidFill>
              </a:rPr>
              <a:t> Break</a:t>
            </a:r>
          </a:p>
          <a:p>
            <a:pPr algn="ctr"/>
            <a:endParaRPr lang="en-US" baseline="0" dirty="0"/>
          </a:p>
          <a:p>
            <a:pPr algn="ctr"/>
            <a:r>
              <a:rPr lang="en-US" sz="2400" baseline="0" dirty="0"/>
              <a:t>Supporting Text</a:t>
            </a:r>
            <a:endParaRPr lang="en-US" sz="2400" dirty="0"/>
          </a:p>
        </p:txBody>
      </p:sp>
    </p:spTree>
    <p:extLst>
      <p:ext uri="{BB962C8B-B14F-4D97-AF65-F5344CB8AC3E}">
        <p14:creationId xmlns:p14="http://schemas.microsoft.com/office/powerpoint/2010/main" val="116577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7AC6EB-DAA0-2CE6-56D6-46D41CBF9F68}"/>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5" name="Rectangle 4">
            <a:extLst>
              <a:ext uri="{FF2B5EF4-FFF2-40B4-BE49-F238E27FC236}">
                <a16:creationId xmlns:a16="http://schemas.microsoft.com/office/drawing/2014/main" id="{11358E4B-E18E-BA58-3063-F405DBF8EBC4}"/>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 name="Rectangle 5">
            <a:extLst>
              <a:ext uri="{FF2B5EF4-FFF2-40B4-BE49-F238E27FC236}">
                <a16:creationId xmlns:a16="http://schemas.microsoft.com/office/drawing/2014/main" id="{812EDA25-33C8-6DC5-0A19-E541D32F25E8}"/>
              </a:ext>
            </a:extLst>
          </p:cNvPr>
          <p:cNvSpPr/>
          <p:nvPr/>
        </p:nvSpPr>
        <p:spPr>
          <a:xfrm>
            <a:off x="0" y="0"/>
            <a:ext cx="1219200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sign and text&#10;&#10;Description automatically generated with medium confidence">
            <a:extLst>
              <a:ext uri="{FF2B5EF4-FFF2-40B4-BE49-F238E27FC236}">
                <a16:creationId xmlns:a16="http://schemas.microsoft.com/office/drawing/2014/main" id="{558E5AB0-0C5C-CDE1-30C6-C6D3084C5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spTree>
    <p:extLst>
      <p:ext uri="{BB962C8B-B14F-4D97-AF65-F5344CB8AC3E}">
        <p14:creationId xmlns:p14="http://schemas.microsoft.com/office/powerpoint/2010/main" val="11596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FB02CD-3A66-4544-813E-838285707622}" type="datetime1">
              <a:rPr lang="en-US" smtClean="0"/>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82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1" y="219249"/>
            <a:ext cx="9801224" cy="823180"/>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0D3FF-7A19-463D-9E53-77094835EAD0}" type="datetime1">
              <a:rPr lang="en-US" smtClean="0"/>
              <a:t>5/6/2026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04866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0CD948-7EF4-484F-BEFB-6A478E814A36}" type="datetime1">
              <a:rPr lang="en-US" smtClean="0"/>
              <a:t>5/6/2026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947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5/6/2026</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41249028"/>
      </p:ext>
    </p:extLst>
  </p:cSld>
  <p:clrMap bg1="lt1" tx1="dk1" bg2="lt2" tx2="dk2" accent1="accent1" accent2="accent2" accent3="accent3" accent4="accent4" accent5="accent5" accent6="accent6" hlink="hlink" folHlink="folHlink"/>
  <p:sldLayoutIdLst>
    <p:sldLayoutId id="2147484078" r:id="rId1"/>
    <p:sldLayoutId id="2147484080" r:id="rId2"/>
    <p:sldLayoutId id="2147484084" r:id="rId3"/>
    <p:sldLayoutId id="2147484085"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uckanaga-anthony.buckanaga@ihs.gov" TargetMode="External"/><Relationship Id="rId13" Type="http://schemas.openxmlformats.org/officeDocument/2006/relationships/hyperlink" Target="mailto:Heidi.voss@ihs.gov" TargetMode="External"/><Relationship Id="rId3" Type="http://schemas.openxmlformats.org/officeDocument/2006/relationships/hyperlink" Target="mailto:Jason.douglas@ihs.gov" TargetMode="External"/><Relationship Id="rId7" Type="http://schemas.openxmlformats.org/officeDocument/2006/relationships/hyperlink" Target="mailto:Jessica.Anderson@ihs.gov" TargetMode="External"/><Relationship Id="rId12" Type="http://schemas.openxmlformats.org/officeDocument/2006/relationships/hyperlink" Target="mailto:ladonna.lock@ihs.gov" TargetMode="External"/><Relationship Id="rId2" Type="http://schemas.openxmlformats.org/officeDocument/2006/relationships/hyperlink" Target="mailto:jonathan.merrell@ihs.gov" TargetMode="External"/><Relationship Id="rId1" Type="http://schemas.openxmlformats.org/officeDocument/2006/relationships/slideLayout" Target="../slideLayouts/slideLayout13.xml"/><Relationship Id="rId6" Type="http://schemas.openxmlformats.org/officeDocument/2006/relationships/hyperlink" Target="mailto:matthew.ellis@ihs.gov" TargetMode="External"/><Relationship Id="rId11" Type="http://schemas.openxmlformats.org/officeDocument/2006/relationships/hyperlink" Target="mailto:cynthia.gunderson@ihs.gov" TargetMode="External"/><Relationship Id="rId5" Type="http://schemas.openxmlformats.org/officeDocument/2006/relationships/hyperlink" Target="mailto:Lucinda.Charleston@ihs.gov" TargetMode="External"/><Relationship Id="rId10" Type="http://schemas.openxmlformats.org/officeDocument/2006/relationships/hyperlink" Target="mailto:karla.Svingen@ihs.gov" TargetMode="External"/><Relationship Id="rId4" Type="http://schemas.openxmlformats.org/officeDocument/2006/relationships/hyperlink" Target="mailto:philip.Heuer@ihs.gov" TargetMode="External"/><Relationship Id="rId9" Type="http://schemas.openxmlformats.org/officeDocument/2006/relationships/hyperlink" Target="mailto:massa.kofa@ihs.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929801-D116-620D-0F01-A0EC8D366C00}"/>
              </a:ext>
            </a:extLst>
          </p:cNvPr>
          <p:cNvSpPr>
            <a:spLocks noGrp="1"/>
          </p:cNvSpPr>
          <p:nvPr>
            <p:ph type="title"/>
          </p:nvPr>
        </p:nvSpPr>
        <p:spPr>
          <a:xfrm>
            <a:off x="667688" y="240444"/>
            <a:ext cx="9657412" cy="711934"/>
          </a:xfrm>
        </p:spPr>
        <p:txBody>
          <a:bodyPr/>
          <a:lstStyle/>
          <a:p>
            <a:r>
              <a:rPr lang="en-US" dirty="0"/>
              <a:t>Office of Clinical Support (OCS) Staff</a:t>
            </a:r>
          </a:p>
        </p:txBody>
      </p:sp>
      <p:sp>
        <p:nvSpPr>
          <p:cNvPr id="6" name="Text Placeholder 5">
            <a:extLst>
              <a:ext uri="{FF2B5EF4-FFF2-40B4-BE49-F238E27FC236}">
                <a16:creationId xmlns:a16="http://schemas.microsoft.com/office/drawing/2014/main" id="{2CC08E04-F4B5-CE03-0EAF-0024BCB2F2E4}"/>
              </a:ext>
            </a:extLst>
          </p:cNvPr>
          <p:cNvSpPr>
            <a:spLocks noGrp="1"/>
          </p:cNvSpPr>
          <p:nvPr>
            <p:ph type="body" sz="quarter" idx="10"/>
          </p:nvPr>
        </p:nvSpPr>
        <p:spPr>
          <a:xfrm>
            <a:off x="667688" y="1164697"/>
            <a:ext cx="10856624" cy="6224781"/>
          </a:xfrm>
        </p:spPr>
        <p:txBody>
          <a:bodyPr/>
          <a:lstStyle/>
          <a:p>
            <a:pPr marL="342900" indent="-342900">
              <a:buFont typeface="Arial" panose="020B0604020202020204" pitchFamily="34" charset="0"/>
              <a:buChar char="•"/>
            </a:pPr>
            <a:r>
              <a:rPr lang="en-US" sz="1600" dirty="0">
                <a:latin typeface="+mn-lt"/>
              </a:rPr>
              <a:t>Jonathan Merrell RN, BSN, MBA Director  </a:t>
            </a:r>
            <a:r>
              <a:rPr lang="en-US" sz="1600" dirty="0">
                <a:latin typeface="+mn-lt"/>
                <a:hlinkClick r:id="rId2"/>
              </a:rPr>
              <a:t>jonathan.merrell@ihs.gov</a:t>
            </a:r>
            <a:r>
              <a:rPr lang="en-US" sz="1600" dirty="0">
                <a:latin typeface="+mn-lt"/>
              </a:rPr>
              <a:t> </a:t>
            </a:r>
          </a:p>
          <a:p>
            <a:pPr marL="342900" indent="-342900">
              <a:buFont typeface="Arial" panose="020B0604020202020204" pitchFamily="34" charset="0"/>
              <a:buChar char="•"/>
            </a:pPr>
            <a:r>
              <a:rPr lang="en-US" sz="1600" dirty="0">
                <a:latin typeface="+mn-lt"/>
              </a:rPr>
              <a:t>Area Statistician- Jason Douglas </a:t>
            </a:r>
            <a:r>
              <a:rPr lang="en-US" sz="1600" dirty="0">
                <a:latin typeface="+mn-lt"/>
                <a:hlinkClick r:id="rId3"/>
              </a:rPr>
              <a:t>Jason.douglas@ihs.gov</a:t>
            </a:r>
            <a:r>
              <a:rPr lang="en-US" sz="1600" dirty="0">
                <a:latin typeface="+mn-lt"/>
              </a:rPr>
              <a:t> </a:t>
            </a:r>
          </a:p>
          <a:p>
            <a:pPr marL="342900" indent="-342900">
              <a:buFont typeface="Arial" panose="020B0604020202020204" pitchFamily="34" charset="0"/>
              <a:buChar char="•"/>
            </a:pPr>
            <a:r>
              <a:rPr lang="en-US" sz="1600" dirty="0">
                <a:latin typeface="+mn-lt"/>
              </a:rPr>
              <a:t>Diabetes and (Nursing) Consultant- Phil Heuer DNP NP-BC  </a:t>
            </a:r>
            <a:r>
              <a:rPr lang="en-US" sz="1600" dirty="0">
                <a:latin typeface="+mn-lt"/>
                <a:hlinkClick r:id="rId4"/>
              </a:rPr>
              <a:t>philip.Heuer@ihs.gov</a:t>
            </a:r>
            <a:r>
              <a:rPr lang="en-US" sz="1600" dirty="0">
                <a:latin typeface="+mn-lt"/>
              </a:rPr>
              <a:t> </a:t>
            </a:r>
          </a:p>
          <a:p>
            <a:pPr marL="342900" indent="-342900">
              <a:buFont typeface="Arial" panose="020B0604020202020204" pitchFamily="34" charset="0"/>
              <a:buChar char="•"/>
            </a:pPr>
            <a:r>
              <a:rPr lang="en-US" sz="1600" dirty="0">
                <a:latin typeface="+mn-lt"/>
              </a:rPr>
              <a:t>HPDP-CHR Consultant- Lucinda Charleston MPH </a:t>
            </a:r>
            <a:r>
              <a:rPr lang="en-US" sz="1600" dirty="0">
                <a:latin typeface="+mn-lt"/>
                <a:hlinkClick r:id="rId5"/>
              </a:rPr>
              <a:t>Lucinda.Charleston@ihs.gov</a:t>
            </a:r>
            <a:r>
              <a:rPr lang="en-US" sz="1600" dirty="0">
                <a:latin typeface="+mn-lt"/>
              </a:rPr>
              <a:t> </a:t>
            </a:r>
          </a:p>
          <a:p>
            <a:pPr marL="342900" indent="-342900">
              <a:buFont typeface="Arial" panose="020B0604020202020204" pitchFamily="34" charset="0"/>
              <a:buChar char="•"/>
            </a:pPr>
            <a:r>
              <a:rPr lang="en-US" sz="1600" dirty="0">
                <a:latin typeface="+mn-lt"/>
              </a:rPr>
              <a:t>Patient Safety-Infection Control Consultant- Matthew Ellis MPH, CIC, AL-CIP, CDIPC, REHS </a:t>
            </a:r>
            <a:r>
              <a:rPr lang="en-US" sz="1600" dirty="0">
                <a:latin typeface="+mn-lt"/>
                <a:hlinkClick r:id="rId6"/>
              </a:rPr>
              <a:t>matthew.ellis@ihs.gov</a:t>
            </a:r>
            <a:r>
              <a:rPr lang="en-US" sz="1600" dirty="0">
                <a:latin typeface="+mn-lt"/>
              </a:rPr>
              <a:t> </a:t>
            </a:r>
          </a:p>
          <a:p>
            <a:pPr marL="342900" indent="-342900">
              <a:buFont typeface="Arial" panose="020B0604020202020204" pitchFamily="34" charset="0"/>
              <a:buChar char="•"/>
            </a:pPr>
            <a:r>
              <a:rPr lang="en-US" sz="1600" dirty="0">
                <a:latin typeface="+mn-lt"/>
              </a:rPr>
              <a:t>Administration Support- Paula Jourdain</a:t>
            </a:r>
          </a:p>
          <a:p>
            <a:pPr marL="342900" indent="-342900">
              <a:buFont typeface="Arial" panose="020B0604020202020204" pitchFamily="34" charset="0"/>
              <a:buChar char="•"/>
            </a:pPr>
            <a:r>
              <a:rPr lang="en-US" sz="1600" dirty="0">
                <a:latin typeface="+mn-lt"/>
              </a:rPr>
              <a:t>Pharmacy Consultant-Jessica Anderson PharmD, MHA, BCACP </a:t>
            </a:r>
            <a:r>
              <a:rPr lang="en-US" sz="1600" dirty="0">
                <a:latin typeface="+mn-lt"/>
                <a:hlinkClick r:id="rId7"/>
              </a:rPr>
              <a:t>Jessica.Anderson@ihs.gov</a:t>
            </a:r>
            <a:r>
              <a:rPr lang="en-US" sz="1600" dirty="0">
                <a:latin typeface="+mn-lt"/>
              </a:rPr>
              <a:t> </a:t>
            </a:r>
          </a:p>
          <a:p>
            <a:pPr marL="342900" indent="-342900">
              <a:buFont typeface="Arial" panose="020B0604020202020204" pitchFamily="34" charset="0"/>
              <a:buChar char="•"/>
            </a:pPr>
            <a:r>
              <a:rPr lang="en-US" sz="1600" dirty="0">
                <a:latin typeface="+mn-lt"/>
              </a:rPr>
              <a:t>Area Professional Recruiter-Anthony Buckanaga </a:t>
            </a:r>
            <a:r>
              <a:rPr lang="en-US" sz="1600" dirty="0">
                <a:latin typeface="+mn-lt"/>
                <a:hlinkClick r:id="rId8"/>
              </a:rPr>
              <a:t>anthony.buckanaga@ihs.gov</a:t>
            </a:r>
            <a:r>
              <a:rPr lang="en-US" sz="1600" dirty="0">
                <a:latin typeface="+mn-lt"/>
              </a:rPr>
              <a:t>  </a:t>
            </a:r>
          </a:p>
          <a:p>
            <a:pPr marL="342900" indent="-342900">
              <a:buFont typeface="Arial" panose="020B0604020202020204" pitchFamily="34" charset="0"/>
              <a:buChar char="•"/>
            </a:pPr>
            <a:r>
              <a:rPr lang="en-US" sz="1600" dirty="0">
                <a:latin typeface="+mn-lt"/>
              </a:rPr>
              <a:t>Cindy Gunderson PharmD- Revenue Cycle Management Director  </a:t>
            </a:r>
          </a:p>
          <a:p>
            <a:pPr marL="342900" indent="-342900">
              <a:buFont typeface="Arial" panose="020B0604020202020204" pitchFamily="34" charset="0"/>
              <a:buChar char="•"/>
            </a:pPr>
            <a:r>
              <a:rPr lang="en-US" sz="1600" dirty="0">
                <a:latin typeface="+mn-lt"/>
              </a:rPr>
              <a:t>Clinical Applications Coordinator- Massa Kofa Ph.D., MHIHIM  </a:t>
            </a:r>
            <a:r>
              <a:rPr lang="en-US" sz="1600" dirty="0">
                <a:latin typeface="+mn-lt"/>
                <a:hlinkClick r:id="rId9"/>
              </a:rPr>
              <a:t>massa.kofa@ihs.gov</a:t>
            </a:r>
            <a:r>
              <a:rPr lang="en-US" sz="1600" dirty="0">
                <a:latin typeface="+mn-lt"/>
              </a:rPr>
              <a:t> </a:t>
            </a:r>
          </a:p>
          <a:p>
            <a:pPr marL="342900" indent="-342900">
              <a:buFont typeface="Arial" panose="020B0604020202020204" pitchFamily="34" charset="0"/>
              <a:buChar char="•"/>
            </a:pPr>
            <a:r>
              <a:rPr lang="en-US" sz="1600" dirty="0">
                <a:latin typeface="+mn-lt"/>
              </a:rPr>
              <a:t>Interoperability Coordinator Karla Svingen CPHIMS </a:t>
            </a:r>
            <a:r>
              <a:rPr lang="en-US" sz="1600" dirty="0">
                <a:latin typeface="+mn-lt"/>
                <a:hlinkClick r:id="rId10"/>
              </a:rPr>
              <a:t>karla.svingen@ihs.gov</a:t>
            </a:r>
            <a:r>
              <a:rPr lang="en-US" sz="1600" dirty="0">
                <a:latin typeface="+mn-lt"/>
              </a:rPr>
              <a:t> </a:t>
            </a:r>
          </a:p>
          <a:p>
            <a:pPr marL="342900" indent="-342900">
              <a:buFont typeface="Arial" panose="020B0604020202020204" pitchFamily="34" charset="0"/>
              <a:buChar char="•"/>
            </a:pPr>
            <a:r>
              <a:rPr lang="en-US" sz="1600" dirty="0">
                <a:latin typeface="+mn-lt"/>
              </a:rPr>
              <a:t>Health Information Management Consultant – Vacant </a:t>
            </a:r>
          </a:p>
          <a:p>
            <a:pPr lvl="1"/>
            <a:r>
              <a:rPr lang="en-US" sz="1600" dirty="0"/>
              <a:t>Cindy Gunderson Acting HIM </a:t>
            </a:r>
            <a:r>
              <a:rPr lang="en-US" sz="1600" dirty="0">
                <a:hlinkClick r:id="rId11"/>
              </a:rPr>
              <a:t>cynthia.gunderson@ihs.gov</a:t>
            </a:r>
            <a:endParaRPr lang="en-US" sz="1600" dirty="0"/>
          </a:p>
          <a:p>
            <a:pPr marL="342900" indent="-342900">
              <a:buFont typeface="Arial" panose="020B0604020202020204" pitchFamily="34" charset="0"/>
              <a:buChar char="•"/>
            </a:pPr>
            <a:r>
              <a:rPr lang="en-US" sz="1600" dirty="0">
                <a:latin typeface="+mn-lt"/>
              </a:rPr>
              <a:t>Area Pharmacy Clinical Applications Consultant LaDonna Lock BCACP, TTS </a:t>
            </a:r>
            <a:r>
              <a:rPr lang="en-US" sz="1600" dirty="0">
                <a:latin typeface="+mn-lt"/>
                <a:hlinkClick r:id="rId12"/>
              </a:rPr>
              <a:t>ladonna.lock@ihs.gov</a:t>
            </a:r>
            <a:r>
              <a:rPr lang="en-US" sz="1600" dirty="0">
                <a:latin typeface="+mn-lt"/>
              </a:rPr>
              <a:t> </a:t>
            </a:r>
          </a:p>
          <a:p>
            <a:pPr marL="342900" indent="-342900">
              <a:buFont typeface="Arial" panose="020B0604020202020204" pitchFamily="34" charset="0"/>
              <a:buChar char="•"/>
            </a:pPr>
            <a:r>
              <a:rPr lang="en-US" sz="1600" dirty="0">
                <a:latin typeface="+mn-lt"/>
              </a:rPr>
              <a:t>Area Behavioral Health Consultant Heidi Voss </a:t>
            </a:r>
            <a:r>
              <a:rPr lang="en-US" sz="1600" dirty="0">
                <a:latin typeface="+mn-lt"/>
                <a:hlinkClick r:id="rId13"/>
              </a:rPr>
              <a:t>Heidi.voss@ihs.gov</a:t>
            </a:r>
            <a:r>
              <a:rPr lang="en-US" sz="1600" dirty="0">
                <a:latin typeface="+mn-lt"/>
              </a:rPr>
              <a:t> Bio Slide 2 </a:t>
            </a:r>
          </a:p>
          <a:p>
            <a:pPr marL="342900" indent="-342900">
              <a:buFont typeface="Arial" panose="020B0604020202020204" pitchFamily="34" charset="0"/>
              <a:buChar char="•"/>
            </a:pPr>
            <a:r>
              <a:rPr lang="en-US" sz="1600" dirty="0"/>
              <a:t>Tele-Behavioral Health Provider- Janet Erickson PMHNP-BC </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5442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algn="ctr" eaLnBrk="1" hangingPunct="1"/>
            <a:r>
              <a:rPr lang="en-US" altLang="en-US" sz="3200" dirty="0"/>
              <a:t>Intended “Chain Reaction” from Quality Improvement </a:t>
            </a:r>
          </a:p>
        </p:txBody>
      </p:sp>
      <p:grpSp>
        <p:nvGrpSpPr>
          <p:cNvPr id="55" name="Group 54"/>
          <p:cNvGrpSpPr/>
          <p:nvPr/>
        </p:nvGrpSpPr>
        <p:grpSpPr>
          <a:xfrm>
            <a:off x="3832860" y="1295490"/>
            <a:ext cx="4343400" cy="5143501"/>
            <a:chOff x="2540000" y="1219200"/>
            <a:chExt cx="4826000" cy="5715001"/>
          </a:xfrm>
        </p:grpSpPr>
        <p:sp>
          <p:nvSpPr>
            <p:cNvPr id="8" name="Rounded Rectangle 7"/>
            <p:cNvSpPr/>
            <p:nvPr/>
          </p:nvSpPr>
          <p:spPr>
            <a:xfrm>
              <a:off x="3467100" y="1219200"/>
              <a:ext cx="2971800" cy="3693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20" b="1" dirty="0"/>
                <a:t>Understand the need</a:t>
              </a:r>
            </a:p>
          </p:txBody>
        </p:sp>
        <p:sp>
          <p:nvSpPr>
            <p:cNvPr id="40" name="Rounded Rectangle 39"/>
            <p:cNvSpPr/>
            <p:nvPr/>
          </p:nvSpPr>
          <p:spPr>
            <a:xfrm>
              <a:off x="2540000" y="1905000"/>
              <a:ext cx="4826000" cy="3815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20" b="1" dirty="0"/>
                <a:t>Define Quality (relative to the need)</a:t>
              </a:r>
            </a:p>
          </p:txBody>
        </p:sp>
        <p:sp>
          <p:nvSpPr>
            <p:cNvPr id="41" name="Rounded Rectangle 40"/>
            <p:cNvSpPr/>
            <p:nvPr/>
          </p:nvSpPr>
          <p:spPr>
            <a:xfrm>
              <a:off x="2961684" y="2623997"/>
              <a:ext cx="3982632" cy="17480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pPr lvl="1"/>
              <a:r>
                <a:rPr lang="en-US" sz="1620" b="1" dirty="0"/>
                <a:t>Improve Quality</a:t>
              </a:r>
            </a:p>
            <a:p>
              <a:pPr marL="720066" lvl="1" indent="-308610">
                <a:buFont typeface="Arial" panose="020B0604020202020204" pitchFamily="34" charset="0"/>
                <a:buChar char="•"/>
              </a:pPr>
              <a:r>
                <a:rPr lang="en-US" sz="1440" dirty="0"/>
                <a:t>Improve the System</a:t>
              </a:r>
            </a:p>
            <a:p>
              <a:pPr marL="720066" lvl="1" indent="-308610">
                <a:buFont typeface="Arial" panose="020B0604020202020204" pitchFamily="34" charset="0"/>
                <a:buChar char="•"/>
              </a:pPr>
              <a:r>
                <a:rPr lang="en-US" sz="1440" dirty="0"/>
                <a:t>Design a new product or service</a:t>
              </a:r>
            </a:p>
            <a:p>
              <a:pPr marL="720066" lvl="1" indent="-308610">
                <a:buFont typeface="Arial" panose="020B0604020202020204" pitchFamily="34" charset="0"/>
                <a:buChar char="•"/>
              </a:pPr>
              <a:r>
                <a:rPr lang="en-US" sz="1440" dirty="0"/>
                <a:t>Redesign an existing product or service</a:t>
              </a:r>
            </a:p>
            <a:p>
              <a:pPr marL="720066" lvl="1" indent="-308610">
                <a:buFont typeface="Arial" panose="020B0604020202020204" pitchFamily="34" charset="0"/>
                <a:buChar char="•"/>
              </a:pPr>
              <a:r>
                <a:rPr lang="en-US" sz="1440" dirty="0"/>
                <a:t>Design a new process</a:t>
              </a:r>
            </a:p>
            <a:p>
              <a:pPr marL="720066" lvl="1" indent="-308610">
                <a:buFont typeface="Arial" panose="020B0604020202020204" pitchFamily="34" charset="0"/>
                <a:buChar char="•"/>
              </a:pPr>
              <a:r>
                <a:rPr lang="en-US" sz="1440" dirty="0"/>
                <a:t>Redesign an existing process</a:t>
              </a:r>
            </a:p>
          </p:txBody>
        </p:sp>
        <p:sp>
          <p:nvSpPr>
            <p:cNvPr id="42" name="Rounded Rectangle 41"/>
            <p:cNvSpPr/>
            <p:nvPr/>
          </p:nvSpPr>
          <p:spPr>
            <a:xfrm>
              <a:off x="2961684" y="4676786"/>
              <a:ext cx="3982632" cy="138969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pPr lvl="1"/>
              <a:r>
                <a:rPr lang="en-US" dirty="0"/>
                <a:t>One or more will happen:</a:t>
              </a:r>
            </a:p>
            <a:p>
              <a:pPr marL="720066" lvl="1" indent="-308610">
                <a:buFont typeface="Arial" panose="020B0604020202020204" pitchFamily="34" charset="0"/>
                <a:buChar char="•"/>
              </a:pPr>
              <a:r>
                <a:rPr lang="en-US" sz="1620" dirty="0"/>
                <a:t>Decrease fixed costs</a:t>
              </a:r>
            </a:p>
            <a:p>
              <a:pPr marL="720066" lvl="1" indent="-308610">
                <a:buFont typeface="Arial" panose="020B0604020202020204" pitchFamily="34" charset="0"/>
                <a:buChar char="•"/>
              </a:pPr>
              <a:r>
                <a:rPr lang="en-US" sz="1620" dirty="0"/>
                <a:t>Decrease variable costs</a:t>
              </a:r>
            </a:p>
            <a:p>
              <a:pPr marL="720066" lvl="1" indent="-308610">
                <a:buFont typeface="Arial" panose="020B0604020202020204" pitchFamily="34" charset="0"/>
                <a:buChar char="•"/>
              </a:pPr>
              <a:r>
                <a:rPr lang="en-US" sz="1620" dirty="0"/>
                <a:t>Increase productivity</a:t>
              </a:r>
            </a:p>
            <a:p>
              <a:pPr marL="720066" lvl="1" indent="-308610">
                <a:buFont typeface="Arial" panose="020B0604020202020204" pitchFamily="34" charset="0"/>
                <a:buChar char="•"/>
              </a:pPr>
              <a:r>
                <a:rPr lang="en-US" sz="1620" dirty="0"/>
                <a:t>Increase value </a:t>
              </a:r>
              <a:endParaRPr lang="en-US" sz="1440" dirty="0"/>
            </a:p>
          </p:txBody>
        </p:sp>
        <p:sp>
          <p:nvSpPr>
            <p:cNvPr id="43" name="Rounded Rectangle 42"/>
            <p:cNvSpPr/>
            <p:nvPr/>
          </p:nvSpPr>
          <p:spPr>
            <a:xfrm>
              <a:off x="5384800" y="6247469"/>
              <a:ext cx="1879600" cy="6867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40" dirty="0"/>
                <a:t>Increased Customer Loyalty</a:t>
              </a:r>
            </a:p>
          </p:txBody>
        </p:sp>
        <p:sp>
          <p:nvSpPr>
            <p:cNvPr id="44" name="Rounded Rectangle 43"/>
            <p:cNvSpPr/>
            <p:nvPr/>
          </p:nvSpPr>
          <p:spPr>
            <a:xfrm>
              <a:off x="3964277" y="6348501"/>
              <a:ext cx="1325622" cy="5856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Decrease Costs</a:t>
              </a:r>
            </a:p>
          </p:txBody>
        </p:sp>
        <p:sp>
          <p:nvSpPr>
            <p:cNvPr id="45" name="Rounded Rectangle 44"/>
            <p:cNvSpPr/>
            <p:nvPr/>
          </p:nvSpPr>
          <p:spPr>
            <a:xfrm>
              <a:off x="2691340" y="6341305"/>
              <a:ext cx="1178036" cy="5928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Joy in work</a:t>
              </a:r>
            </a:p>
          </p:txBody>
        </p:sp>
        <p:cxnSp>
          <p:nvCxnSpPr>
            <p:cNvPr id="11" name="Straight Arrow Connector 10"/>
            <p:cNvCxnSpPr>
              <a:stCxn id="8" idx="2"/>
              <a:endCxn id="40" idx="0"/>
            </p:cNvCxnSpPr>
            <p:nvPr/>
          </p:nvCxnSpPr>
          <p:spPr>
            <a:xfrm>
              <a:off x="4953000" y="1588520"/>
              <a:ext cx="0" cy="31648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9" name="Straight Arrow Connector 48"/>
            <p:cNvCxnSpPr>
              <a:stCxn id="40" idx="2"/>
              <a:endCxn id="41" idx="0"/>
            </p:cNvCxnSpPr>
            <p:nvPr/>
          </p:nvCxnSpPr>
          <p:spPr>
            <a:xfrm>
              <a:off x="4953000" y="2286587"/>
              <a:ext cx="0" cy="33741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0" name="Straight Arrow Connector 49"/>
            <p:cNvCxnSpPr>
              <a:stCxn id="41" idx="2"/>
              <a:endCxn id="42" idx="0"/>
            </p:cNvCxnSpPr>
            <p:nvPr/>
          </p:nvCxnSpPr>
          <p:spPr>
            <a:xfrm>
              <a:off x="4953000" y="4372082"/>
              <a:ext cx="0" cy="30470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a:xfrm>
              <a:off x="4627088" y="6066483"/>
              <a:ext cx="0" cy="25623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2" name="Straight Arrow Connector 51"/>
            <p:cNvCxnSpPr/>
            <p:nvPr/>
          </p:nvCxnSpPr>
          <p:spPr>
            <a:xfrm>
              <a:off x="6231966" y="6066483"/>
              <a:ext cx="0" cy="25623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52"/>
            <p:cNvCxnSpPr/>
            <p:nvPr/>
          </p:nvCxnSpPr>
          <p:spPr>
            <a:xfrm>
              <a:off x="3280358" y="6066483"/>
              <a:ext cx="0" cy="25623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Connector 30"/>
            <p:cNvCxnSpPr/>
            <p:nvPr/>
          </p:nvCxnSpPr>
          <p:spPr>
            <a:xfrm flipH="1">
              <a:off x="2691340" y="4495800"/>
              <a:ext cx="224865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3" name="Straight Connector 32"/>
            <p:cNvCxnSpPr/>
            <p:nvPr/>
          </p:nvCxnSpPr>
          <p:spPr>
            <a:xfrm>
              <a:off x="2691340" y="4495800"/>
              <a:ext cx="0" cy="1671715"/>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a:off x="2691340" y="6172200"/>
              <a:ext cx="589018"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2613993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85000" lnSpcReduction="20000"/>
          </a:bodyPr>
          <a:lstStyle/>
          <a:p>
            <a:pPr marL="0" indent="0">
              <a:buNone/>
            </a:pPr>
            <a:r>
              <a:rPr lang="en-US" altLang="en-US" sz="2880" dirty="0"/>
              <a:t>The leadership team works together to establish and refine their leadership system working these five Activities for Leaders:</a:t>
            </a:r>
          </a:p>
          <a:p>
            <a:pPr marL="462915" indent="-462915">
              <a:buFont typeface="+mj-lt"/>
              <a:buAutoNum type="arabicPeriod"/>
            </a:pPr>
            <a:endParaRPr lang="en-US" b="1" dirty="0"/>
          </a:p>
          <a:p>
            <a:pPr marL="462915" indent="-462915">
              <a:buFont typeface="+mj-lt"/>
              <a:buAutoNum type="arabicPeriod"/>
            </a:pPr>
            <a:r>
              <a:rPr lang="en-US" b="1" dirty="0"/>
              <a:t>Establish organizational purpose</a:t>
            </a:r>
          </a:p>
          <a:p>
            <a:pPr marL="857241" lvl="2" indent="0">
              <a:buNone/>
            </a:pPr>
            <a:r>
              <a:rPr lang="en-US" dirty="0"/>
              <a:t>Establish and create alignment around the organization’s purpose </a:t>
            </a:r>
          </a:p>
          <a:p>
            <a:pPr marL="462915" indent="-462915">
              <a:buFont typeface="+mj-lt"/>
              <a:buAutoNum type="arabicPeriod"/>
            </a:pPr>
            <a:r>
              <a:rPr lang="en-US" b="1" dirty="0"/>
              <a:t>View the Organization as a System</a:t>
            </a:r>
          </a:p>
          <a:p>
            <a:pPr marL="800092" lvl="2" indent="0">
              <a:buNone/>
            </a:pPr>
            <a:r>
              <a:rPr lang="en-US" dirty="0"/>
              <a:t>Develop a Linkages of Process Map and a family of measurements that is used to drive improvements and manage the day to day business.</a:t>
            </a:r>
          </a:p>
          <a:p>
            <a:pPr marL="462915" indent="-462915">
              <a:buFont typeface="+mj-lt"/>
              <a:buAutoNum type="arabicPeriod"/>
            </a:pPr>
            <a:r>
              <a:rPr lang="en-US" b="1" dirty="0"/>
              <a:t>Establish a system to obtain Information</a:t>
            </a:r>
          </a:p>
          <a:p>
            <a:pPr marL="857241" lvl="2" indent="0">
              <a:buNone/>
            </a:pPr>
            <a:r>
              <a:rPr lang="en-US" dirty="0"/>
              <a:t>Establish a system to obtain information relevant to the need the organization is fulfilling from customers, competitors, the market and internal to the organization.</a:t>
            </a:r>
          </a:p>
          <a:p>
            <a:pPr marL="462915" indent="-462915">
              <a:buFont typeface="+mj-lt"/>
              <a:buAutoNum type="arabicPeriod"/>
            </a:pPr>
            <a:r>
              <a:rPr lang="en-US" b="1" u="sng" dirty="0"/>
              <a:t>Plan</a:t>
            </a:r>
            <a:r>
              <a:rPr lang="en-US" b="1" dirty="0"/>
              <a:t> for Improvement</a:t>
            </a:r>
          </a:p>
          <a:p>
            <a:pPr marL="857241" lvl="2" indent="0">
              <a:buNone/>
            </a:pPr>
            <a:r>
              <a:rPr lang="en-US" dirty="0"/>
              <a:t>Define strategic objectives and deploy structured business plans, charter priority improvement projects, allocate resources, integrate into Business Plan, Performance Plans and Reviews</a:t>
            </a:r>
          </a:p>
          <a:p>
            <a:pPr marL="462915" indent="-462915">
              <a:buFont typeface="+mj-lt"/>
              <a:buAutoNum type="arabicPeriod"/>
            </a:pPr>
            <a:r>
              <a:rPr lang="en-US" b="1" u="sng" dirty="0"/>
              <a:t>Manage Improvement</a:t>
            </a:r>
          </a:p>
          <a:p>
            <a:pPr marL="857241" lvl="2" indent="0">
              <a:buNone/>
            </a:pPr>
            <a:r>
              <a:rPr lang="en-US" dirty="0"/>
              <a:t>Manage individual and team improvement efforts – governance model, training, mentoring, recognition, etc.</a:t>
            </a:r>
          </a:p>
          <a:p>
            <a:endParaRPr lang="en-US" dirty="0"/>
          </a:p>
        </p:txBody>
      </p:sp>
      <p:sp>
        <p:nvSpPr>
          <p:cNvPr id="3" name="Title 2"/>
          <p:cNvSpPr>
            <a:spLocks noGrp="1"/>
          </p:cNvSpPr>
          <p:nvPr>
            <p:ph type="title"/>
          </p:nvPr>
        </p:nvSpPr>
        <p:spPr/>
        <p:txBody>
          <a:bodyPr>
            <a:normAutofit/>
          </a:bodyPr>
          <a:lstStyle/>
          <a:p>
            <a:r>
              <a:rPr lang="en-US" dirty="0"/>
              <a:t>Five Activities for Leaders</a:t>
            </a:r>
          </a:p>
        </p:txBody>
      </p:sp>
      <p:sp>
        <p:nvSpPr>
          <p:cNvPr id="4" name="TextBox 3">
            <a:extLst>
              <a:ext uri="{FF2B5EF4-FFF2-40B4-BE49-F238E27FC236}">
                <a16:creationId xmlns:a16="http://schemas.microsoft.com/office/drawing/2014/main" id="{620FF215-6983-3BC0-D980-46DCC511CF54}"/>
              </a:ext>
            </a:extLst>
          </p:cNvPr>
          <p:cNvSpPr txBox="1"/>
          <p:nvPr/>
        </p:nvSpPr>
        <p:spPr>
          <a:xfrm>
            <a:off x="3681046" y="6126166"/>
            <a:ext cx="6299200" cy="246221"/>
          </a:xfrm>
          <a:prstGeom prst="rect">
            <a:avLst/>
          </a:prstGeom>
          <a:noFill/>
        </p:spPr>
        <p:txBody>
          <a:bodyPr wrap="square" rtlCol="0">
            <a:spAutoFit/>
          </a:bodyPr>
          <a:lstStyle/>
          <a:p>
            <a:r>
              <a:rPr lang="en-US" sz="1000" dirty="0"/>
              <a:t>Quality as an Organizational Strategy 2025 Norman, Lloyd, Williams </a:t>
            </a:r>
          </a:p>
        </p:txBody>
      </p:sp>
    </p:spTree>
    <p:extLst>
      <p:ext uri="{BB962C8B-B14F-4D97-AF65-F5344CB8AC3E}">
        <p14:creationId xmlns:p14="http://schemas.microsoft.com/office/powerpoint/2010/main" val="382116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endParaRPr lang="en-US" dirty="0"/>
          </a:p>
        </p:txBody>
      </p:sp>
      <p:sp>
        <p:nvSpPr>
          <p:cNvPr id="3" name="Title 2"/>
          <p:cNvSpPr>
            <a:spLocks noGrp="1"/>
          </p:cNvSpPr>
          <p:nvPr>
            <p:ph type="title"/>
          </p:nvPr>
        </p:nvSpPr>
        <p:spPr/>
        <p:txBody>
          <a:bodyPr>
            <a:normAutofit/>
          </a:bodyPr>
          <a:lstStyle/>
          <a:p>
            <a:r>
              <a:rPr lang="en-US" dirty="0"/>
              <a:t>Framework Example </a:t>
            </a:r>
          </a:p>
        </p:txBody>
      </p:sp>
      <p:grpSp>
        <p:nvGrpSpPr>
          <p:cNvPr id="4" name="Group 3"/>
          <p:cNvGrpSpPr/>
          <p:nvPr/>
        </p:nvGrpSpPr>
        <p:grpSpPr>
          <a:xfrm>
            <a:off x="609599" y="1148862"/>
            <a:ext cx="10683631" cy="5434500"/>
            <a:chOff x="965200" y="1602633"/>
            <a:chExt cx="7696200" cy="4794683"/>
          </a:xfrm>
        </p:grpSpPr>
        <p:grpSp>
          <p:nvGrpSpPr>
            <p:cNvPr id="52" name="Group 51"/>
            <p:cNvGrpSpPr/>
            <p:nvPr/>
          </p:nvGrpSpPr>
          <p:grpSpPr>
            <a:xfrm>
              <a:off x="5354919" y="3291862"/>
              <a:ext cx="2099954" cy="2069809"/>
              <a:chOff x="8545638" y="3113618"/>
              <a:chExt cx="2099954" cy="2069809"/>
            </a:xfrm>
          </p:grpSpPr>
          <p:sp>
            <p:nvSpPr>
              <p:cNvPr id="316" name="Right Arrow 315"/>
              <p:cNvSpPr/>
              <p:nvPr/>
            </p:nvSpPr>
            <p:spPr>
              <a:xfrm>
                <a:off x="9174807" y="4892664"/>
                <a:ext cx="1470785" cy="139927"/>
              </a:xfrm>
              <a:prstGeom prst="rightArrow">
                <a:avLst>
                  <a:gd name="adj1" fmla="val 50000"/>
                  <a:gd name="adj2" fmla="val 22982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945" dirty="0">
                  <a:solidFill>
                    <a:schemeClr val="tx1"/>
                  </a:solidFill>
                </a:endParaRPr>
              </a:p>
              <a:p>
                <a:pPr algn="ctr">
                  <a:lnSpc>
                    <a:spcPts val="900"/>
                  </a:lnSpc>
                </a:pPr>
                <a:endParaRPr lang="en-US" sz="945" dirty="0">
                  <a:solidFill>
                    <a:schemeClr val="tx1"/>
                  </a:solidFill>
                </a:endParaRPr>
              </a:p>
              <a:p>
                <a:pPr algn="ctr">
                  <a:lnSpc>
                    <a:spcPts val="900"/>
                  </a:lnSpc>
                </a:pPr>
                <a:endParaRPr lang="en-US" sz="945" dirty="0">
                  <a:solidFill>
                    <a:schemeClr val="tx1"/>
                  </a:solidFill>
                </a:endParaRPr>
              </a:p>
              <a:p>
                <a:pPr algn="ctr">
                  <a:lnSpc>
                    <a:spcPts val="900"/>
                  </a:lnSpc>
                </a:pPr>
                <a:r>
                  <a:rPr lang="en-US" sz="945" dirty="0">
                    <a:solidFill>
                      <a:schemeClr val="tx1"/>
                    </a:solidFill>
                  </a:rPr>
                  <a:t>Feedback  for improvement</a:t>
                </a:r>
              </a:p>
            </p:txBody>
          </p:sp>
          <p:sp>
            <p:nvSpPr>
              <p:cNvPr id="51" name="Rectangle 50"/>
              <p:cNvSpPr/>
              <p:nvPr/>
            </p:nvSpPr>
            <p:spPr>
              <a:xfrm rot="3185846">
                <a:off x="7548374" y="4110882"/>
                <a:ext cx="2069809" cy="7528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7" name="Group 6"/>
            <p:cNvGrpSpPr/>
            <p:nvPr/>
          </p:nvGrpSpPr>
          <p:grpSpPr>
            <a:xfrm>
              <a:off x="965200" y="1667927"/>
              <a:ext cx="974575" cy="1380073"/>
              <a:chOff x="965200" y="1667927"/>
              <a:chExt cx="974575" cy="1380073"/>
            </a:xfrm>
          </p:grpSpPr>
          <p:sp>
            <p:nvSpPr>
              <p:cNvPr id="5" name="Rectangle 4"/>
              <p:cNvSpPr/>
              <p:nvPr/>
            </p:nvSpPr>
            <p:spPr>
              <a:xfrm>
                <a:off x="1101575" y="1667927"/>
                <a:ext cx="838200" cy="1143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60" dirty="0">
                    <a:solidFill>
                      <a:schemeClr val="bg1">
                        <a:lumMod val="65000"/>
                      </a:schemeClr>
                    </a:solidFill>
                  </a:rPr>
                  <a:t>Vision</a:t>
                </a:r>
              </a:p>
              <a:p>
                <a:endParaRPr lang="en-US" sz="1260" dirty="0"/>
              </a:p>
              <a:p>
                <a:endParaRPr lang="en-US" sz="1260" dirty="0"/>
              </a:p>
              <a:p>
                <a:endParaRPr lang="en-US" sz="1260" dirty="0"/>
              </a:p>
              <a:p>
                <a:endParaRPr lang="en-US" sz="1260" dirty="0"/>
              </a:p>
            </p:txBody>
          </p:sp>
          <p:sp>
            <p:nvSpPr>
              <p:cNvPr id="6" name="Rectangle 5"/>
              <p:cNvSpPr/>
              <p:nvPr/>
            </p:nvSpPr>
            <p:spPr>
              <a:xfrm>
                <a:off x="965200" y="1905000"/>
                <a:ext cx="838200" cy="1143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260" b="1" dirty="0"/>
                  <a:t>Purpose</a:t>
                </a:r>
              </a:p>
              <a:p>
                <a:endParaRPr lang="en-US" sz="1080" dirty="0"/>
              </a:p>
              <a:p>
                <a:r>
                  <a:rPr lang="en-US" sz="1080" dirty="0"/>
                  <a:t>Mission</a:t>
                </a:r>
              </a:p>
              <a:p>
                <a:endParaRPr lang="en-US" sz="1080" dirty="0"/>
              </a:p>
              <a:p>
                <a:r>
                  <a:rPr lang="en-US" sz="1080" dirty="0"/>
                  <a:t>Beliefs</a:t>
                </a:r>
              </a:p>
            </p:txBody>
          </p:sp>
        </p:grpSp>
        <p:grpSp>
          <p:nvGrpSpPr>
            <p:cNvPr id="14" name="Group 13"/>
            <p:cNvGrpSpPr/>
            <p:nvPr/>
          </p:nvGrpSpPr>
          <p:grpSpPr>
            <a:xfrm>
              <a:off x="7442200" y="1659467"/>
              <a:ext cx="1219200" cy="1854199"/>
              <a:chOff x="7552802" y="1879600"/>
              <a:chExt cx="1219200" cy="1854199"/>
            </a:xfrm>
          </p:grpSpPr>
          <p:sp>
            <p:nvSpPr>
              <p:cNvPr id="12" name="Rectangle 11"/>
              <p:cNvSpPr/>
              <p:nvPr/>
            </p:nvSpPr>
            <p:spPr>
              <a:xfrm>
                <a:off x="7663405" y="1879600"/>
                <a:ext cx="1108597" cy="1769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60" dirty="0"/>
              </a:p>
              <a:p>
                <a:endParaRPr lang="en-US" sz="1260" dirty="0"/>
              </a:p>
              <a:p>
                <a:endParaRPr lang="en-US" sz="1260" dirty="0"/>
              </a:p>
              <a:p>
                <a:endParaRPr lang="en-US" sz="1260" dirty="0"/>
              </a:p>
            </p:txBody>
          </p:sp>
          <p:sp>
            <p:nvSpPr>
              <p:cNvPr id="13" name="Rectangle 12"/>
              <p:cNvSpPr/>
              <p:nvPr/>
            </p:nvSpPr>
            <p:spPr>
              <a:xfrm>
                <a:off x="7552802" y="1964266"/>
                <a:ext cx="1108597" cy="17695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260" b="1" dirty="0"/>
                  <a:t>Planning</a:t>
                </a:r>
              </a:p>
              <a:p>
                <a:endParaRPr lang="en-US" sz="1080" dirty="0"/>
              </a:p>
              <a:p>
                <a:r>
                  <a:rPr lang="en-US" sz="1080" dirty="0"/>
                  <a:t>Strategic Objectives</a:t>
                </a:r>
              </a:p>
              <a:p>
                <a:endParaRPr lang="en-US" sz="1080" dirty="0"/>
              </a:p>
              <a:p>
                <a:r>
                  <a:rPr lang="en-US" sz="1080" dirty="0"/>
                  <a:t>Improvement Efforts</a:t>
                </a:r>
              </a:p>
              <a:p>
                <a:endParaRPr lang="en-US" sz="1080" dirty="0"/>
              </a:p>
              <a:p>
                <a:r>
                  <a:rPr lang="en-US" sz="1080" dirty="0"/>
                  <a:t>Resources</a:t>
                </a:r>
              </a:p>
            </p:txBody>
          </p:sp>
        </p:grpSp>
        <p:grpSp>
          <p:nvGrpSpPr>
            <p:cNvPr id="63" name="Group 62"/>
            <p:cNvGrpSpPr/>
            <p:nvPr/>
          </p:nvGrpSpPr>
          <p:grpSpPr>
            <a:xfrm>
              <a:off x="7442200" y="4014782"/>
              <a:ext cx="1219200" cy="2279655"/>
              <a:chOff x="7442200" y="4014782"/>
              <a:chExt cx="1219200" cy="2279655"/>
            </a:xfrm>
          </p:grpSpPr>
          <p:grpSp>
            <p:nvGrpSpPr>
              <p:cNvPr id="15" name="Group 14"/>
              <p:cNvGrpSpPr/>
              <p:nvPr/>
            </p:nvGrpSpPr>
            <p:grpSpPr>
              <a:xfrm>
                <a:off x="7442200" y="4014782"/>
                <a:ext cx="1219200" cy="2279655"/>
                <a:chOff x="7552802" y="1872715"/>
                <a:chExt cx="1219200" cy="2279655"/>
              </a:xfrm>
            </p:grpSpPr>
            <p:sp>
              <p:nvSpPr>
                <p:cNvPr id="16" name="Rectangle 15"/>
                <p:cNvSpPr/>
                <p:nvPr/>
              </p:nvSpPr>
              <p:spPr>
                <a:xfrm>
                  <a:off x="7663405" y="1872715"/>
                  <a:ext cx="1108597" cy="2209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60" dirty="0"/>
                </a:p>
                <a:p>
                  <a:endParaRPr lang="en-US" sz="1260" dirty="0"/>
                </a:p>
                <a:p>
                  <a:endParaRPr lang="en-US" sz="1260" dirty="0"/>
                </a:p>
                <a:p>
                  <a:endParaRPr lang="en-US" sz="1260" dirty="0"/>
                </a:p>
              </p:txBody>
            </p:sp>
            <p:sp>
              <p:nvSpPr>
                <p:cNvPr id="17" name="Rectangle 16"/>
                <p:cNvSpPr/>
                <p:nvPr/>
              </p:nvSpPr>
              <p:spPr>
                <a:xfrm>
                  <a:off x="7552802" y="1964266"/>
                  <a:ext cx="1108597" cy="2188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10" b="1" dirty="0"/>
                    <a:t>MFI</a:t>
                  </a:r>
                </a:p>
                <a:p>
                  <a:pPr algn="ctr"/>
                  <a:endParaRPr lang="en-US" sz="1080" b="1" dirty="0"/>
                </a:p>
                <a:p>
                  <a:pPr algn="ctr"/>
                  <a:endParaRPr lang="en-US" sz="1080" b="1" dirty="0"/>
                </a:p>
                <a:p>
                  <a:pPr algn="ctr"/>
                  <a:endParaRPr lang="en-US" sz="1080" b="1" dirty="0"/>
                </a:p>
                <a:p>
                  <a:pPr algn="ctr"/>
                  <a:endParaRPr lang="en-US" sz="1080" b="1" dirty="0"/>
                </a:p>
                <a:p>
                  <a:pPr algn="ctr"/>
                  <a:endParaRPr lang="en-US" sz="1080" b="1" dirty="0"/>
                </a:p>
                <a:p>
                  <a:pPr algn="ctr"/>
                  <a:endParaRPr lang="en-US" sz="1080" b="1" dirty="0"/>
                </a:p>
                <a:p>
                  <a:pPr algn="ctr"/>
                  <a:r>
                    <a:rPr lang="en-US" sz="1080" b="1" dirty="0"/>
                    <a:t>Managing Improvement Efforts</a:t>
                  </a:r>
                  <a:endParaRPr lang="en-US" sz="990" dirty="0"/>
                </a:p>
              </p:txBody>
            </p:sp>
          </p:grpSp>
          <p:grpSp>
            <p:nvGrpSpPr>
              <p:cNvPr id="23" name="Group 22"/>
              <p:cNvGrpSpPr/>
              <p:nvPr/>
            </p:nvGrpSpPr>
            <p:grpSpPr>
              <a:xfrm>
                <a:off x="7670800" y="4944534"/>
                <a:ext cx="673036" cy="586888"/>
                <a:chOff x="5943664" y="4928136"/>
                <a:chExt cx="673036" cy="586888"/>
              </a:xfrm>
            </p:grpSpPr>
            <p:sp>
              <p:nvSpPr>
                <p:cNvPr id="18" name="Flowchart: Or 17"/>
                <p:cNvSpPr/>
                <p:nvPr/>
              </p:nvSpPr>
              <p:spPr>
                <a:xfrm>
                  <a:off x="5994400" y="4928136"/>
                  <a:ext cx="533400" cy="541866"/>
                </a:xfrm>
                <a:prstGeom prst="flowChartOr">
                  <a:avLst/>
                </a:prstGeom>
                <a:solidFill>
                  <a:schemeClr val="accent4">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 dirty="0">
                    <a:solidFill>
                      <a:schemeClr val="bg1"/>
                    </a:solidFill>
                  </a:endParaRPr>
                </a:p>
              </p:txBody>
            </p:sp>
            <p:sp>
              <p:nvSpPr>
                <p:cNvPr id="19" name="TextBox 18"/>
                <p:cNvSpPr txBox="1"/>
                <p:nvPr/>
              </p:nvSpPr>
              <p:spPr>
                <a:xfrm>
                  <a:off x="5994400" y="5000920"/>
                  <a:ext cx="381000" cy="225703"/>
                </a:xfrm>
                <a:prstGeom prst="rect">
                  <a:avLst/>
                </a:prstGeom>
                <a:noFill/>
              </p:spPr>
              <p:txBody>
                <a:bodyPr wrap="square" rtlCol="0">
                  <a:spAutoFit/>
                </a:bodyPr>
                <a:lstStyle/>
                <a:p>
                  <a:r>
                    <a:rPr lang="en-US" sz="720" dirty="0"/>
                    <a:t>Act</a:t>
                  </a:r>
                </a:p>
              </p:txBody>
            </p:sp>
            <p:sp>
              <p:nvSpPr>
                <p:cNvPr id="20" name="TextBox 19"/>
                <p:cNvSpPr txBox="1"/>
                <p:nvPr/>
              </p:nvSpPr>
              <p:spPr>
                <a:xfrm>
                  <a:off x="6203950" y="5000920"/>
                  <a:ext cx="381000" cy="348813"/>
                </a:xfrm>
                <a:prstGeom prst="rect">
                  <a:avLst/>
                </a:prstGeom>
                <a:noFill/>
              </p:spPr>
              <p:txBody>
                <a:bodyPr wrap="square" rtlCol="0">
                  <a:spAutoFit/>
                </a:bodyPr>
                <a:lstStyle/>
                <a:p>
                  <a:r>
                    <a:rPr lang="en-US" sz="720" dirty="0"/>
                    <a:t>Plan</a:t>
                  </a:r>
                </a:p>
              </p:txBody>
            </p:sp>
            <p:sp>
              <p:nvSpPr>
                <p:cNvPr id="21" name="TextBox 20"/>
                <p:cNvSpPr txBox="1"/>
                <p:nvPr/>
              </p:nvSpPr>
              <p:spPr>
                <a:xfrm>
                  <a:off x="6235700" y="5181600"/>
                  <a:ext cx="381000" cy="225703"/>
                </a:xfrm>
                <a:prstGeom prst="rect">
                  <a:avLst/>
                </a:prstGeom>
                <a:noFill/>
              </p:spPr>
              <p:txBody>
                <a:bodyPr wrap="square" rtlCol="0">
                  <a:spAutoFit/>
                </a:bodyPr>
                <a:lstStyle/>
                <a:p>
                  <a:r>
                    <a:rPr lang="en-US" sz="720" dirty="0"/>
                    <a:t>Do</a:t>
                  </a:r>
                </a:p>
              </p:txBody>
            </p:sp>
            <p:sp>
              <p:nvSpPr>
                <p:cNvPr id="22" name="TextBox 21"/>
                <p:cNvSpPr txBox="1"/>
                <p:nvPr/>
              </p:nvSpPr>
              <p:spPr>
                <a:xfrm>
                  <a:off x="5943664" y="5181600"/>
                  <a:ext cx="419100" cy="333424"/>
                </a:xfrm>
                <a:prstGeom prst="rect">
                  <a:avLst/>
                </a:prstGeom>
                <a:noFill/>
              </p:spPr>
              <p:txBody>
                <a:bodyPr wrap="square" rtlCol="0">
                  <a:spAutoFit/>
                </a:bodyPr>
                <a:lstStyle/>
                <a:p>
                  <a:r>
                    <a:rPr lang="en-US" sz="675" dirty="0"/>
                    <a:t>Study</a:t>
                  </a:r>
                </a:p>
              </p:txBody>
            </p:sp>
          </p:grpSp>
          <p:sp>
            <p:nvSpPr>
              <p:cNvPr id="25" name="Curved Left Arrow 24"/>
              <p:cNvSpPr/>
              <p:nvPr/>
            </p:nvSpPr>
            <p:spPr>
              <a:xfrm flipH="1" flipV="1">
                <a:off x="7693548" y="4788648"/>
                <a:ext cx="76200" cy="22860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solidFill>
                </a:endParaRPr>
              </a:p>
            </p:txBody>
          </p:sp>
          <p:sp>
            <p:nvSpPr>
              <p:cNvPr id="26" name="Curved Left Arrow 25"/>
              <p:cNvSpPr/>
              <p:nvPr/>
            </p:nvSpPr>
            <p:spPr>
              <a:xfrm>
                <a:off x="8207898" y="4786560"/>
                <a:ext cx="76200" cy="228600"/>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solidFill>
                    <a:schemeClr val="tx1"/>
                  </a:solidFill>
                </a:endParaRPr>
              </a:p>
            </p:txBody>
          </p:sp>
        </p:grpSp>
        <p:grpSp>
          <p:nvGrpSpPr>
            <p:cNvPr id="30" name="Group 29"/>
            <p:cNvGrpSpPr/>
            <p:nvPr/>
          </p:nvGrpSpPr>
          <p:grpSpPr>
            <a:xfrm>
              <a:off x="2553276" y="2335695"/>
              <a:ext cx="3101134" cy="1198588"/>
              <a:chOff x="2477076" y="2183844"/>
              <a:chExt cx="3101134" cy="1198588"/>
            </a:xfrm>
          </p:grpSpPr>
          <p:sp>
            <p:nvSpPr>
              <p:cNvPr id="28" name="Rectangle 27"/>
              <p:cNvSpPr/>
              <p:nvPr/>
            </p:nvSpPr>
            <p:spPr>
              <a:xfrm>
                <a:off x="3368410" y="2183844"/>
                <a:ext cx="2209800" cy="106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9" name="Rectangle 28"/>
              <p:cNvSpPr/>
              <p:nvPr/>
            </p:nvSpPr>
            <p:spPr>
              <a:xfrm>
                <a:off x="2477076" y="2315632"/>
                <a:ext cx="3060124"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60" b="1" dirty="0"/>
                  <a:t>System for obtaining information</a:t>
                </a:r>
              </a:p>
              <a:p>
                <a:pPr algn="ctr"/>
                <a:endParaRPr lang="en-US" sz="1260" dirty="0"/>
              </a:p>
              <a:p>
                <a:pPr algn="ctr"/>
                <a:r>
                  <a:rPr lang="en-US" sz="1260" dirty="0"/>
                  <a:t>(customer focus)</a:t>
                </a:r>
              </a:p>
            </p:txBody>
          </p:sp>
        </p:grpSp>
        <p:grpSp>
          <p:nvGrpSpPr>
            <p:cNvPr id="303" name="Group 302"/>
            <p:cNvGrpSpPr/>
            <p:nvPr/>
          </p:nvGrpSpPr>
          <p:grpSpPr>
            <a:xfrm>
              <a:off x="965200" y="4224867"/>
              <a:ext cx="4769362" cy="2172449"/>
              <a:chOff x="310638" y="4456951"/>
              <a:chExt cx="4769362" cy="2172449"/>
            </a:xfrm>
          </p:grpSpPr>
          <p:sp>
            <p:nvSpPr>
              <p:cNvPr id="301" name="Rectangle 300"/>
              <p:cNvSpPr/>
              <p:nvPr/>
            </p:nvSpPr>
            <p:spPr>
              <a:xfrm>
                <a:off x="310638" y="4456951"/>
                <a:ext cx="4769362" cy="21724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20"/>
              </a:p>
            </p:txBody>
          </p:sp>
          <p:grpSp>
            <p:nvGrpSpPr>
              <p:cNvPr id="300" name="Group 299"/>
              <p:cNvGrpSpPr/>
              <p:nvPr/>
            </p:nvGrpSpPr>
            <p:grpSpPr>
              <a:xfrm>
                <a:off x="447013" y="4456951"/>
                <a:ext cx="4607606" cy="2079829"/>
                <a:chOff x="447013" y="4456951"/>
                <a:chExt cx="4607606" cy="2079829"/>
              </a:xfrm>
            </p:grpSpPr>
            <p:grpSp>
              <p:nvGrpSpPr>
                <p:cNvPr id="299" name="Group 298"/>
                <p:cNvGrpSpPr/>
                <p:nvPr/>
              </p:nvGrpSpPr>
              <p:grpSpPr>
                <a:xfrm>
                  <a:off x="447013" y="4673064"/>
                  <a:ext cx="3167745" cy="1853664"/>
                  <a:chOff x="447013" y="4673064"/>
                  <a:chExt cx="3167745" cy="1853664"/>
                </a:xfrm>
              </p:grpSpPr>
              <p:sp>
                <p:nvSpPr>
                  <p:cNvPr id="31" name="Rectangle 30"/>
                  <p:cNvSpPr/>
                  <p:nvPr/>
                </p:nvSpPr>
                <p:spPr>
                  <a:xfrm>
                    <a:off x="1156426" y="5206464"/>
                    <a:ext cx="381000" cy="304800"/>
                  </a:xfrm>
                  <a:prstGeom prst="rect">
                    <a:avLst/>
                  </a:prstGeom>
                  <a:solidFill>
                    <a:schemeClr val="accent4">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2" name="Rectangle 31"/>
                  <p:cNvSpPr/>
                  <p:nvPr/>
                </p:nvSpPr>
                <p:spPr>
                  <a:xfrm>
                    <a:off x="3105050" y="5191097"/>
                    <a:ext cx="381000" cy="304800"/>
                  </a:xfrm>
                  <a:prstGeom prst="rect">
                    <a:avLst/>
                  </a:prstGeom>
                  <a:solidFill>
                    <a:schemeClr val="accent4">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3" name="Rectangle 32"/>
                  <p:cNvSpPr/>
                  <p:nvPr/>
                </p:nvSpPr>
                <p:spPr>
                  <a:xfrm>
                    <a:off x="2453900" y="5194605"/>
                    <a:ext cx="381000" cy="304800"/>
                  </a:xfrm>
                  <a:prstGeom prst="rect">
                    <a:avLst/>
                  </a:prstGeom>
                  <a:solidFill>
                    <a:schemeClr val="accent4">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4" name="Rectangle 33"/>
                  <p:cNvSpPr/>
                  <p:nvPr/>
                </p:nvSpPr>
                <p:spPr>
                  <a:xfrm>
                    <a:off x="1805967" y="5198113"/>
                    <a:ext cx="381000" cy="304800"/>
                  </a:xfrm>
                  <a:prstGeom prst="rect">
                    <a:avLst/>
                  </a:prstGeom>
                  <a:solidFill>
                    <a:schemeClr val="accent4">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5" name="Rectangle 34"/>
                  <p:cNvSpPr/>
                  <p:nvPr/>
                </p:nvSpPr>
                <p:spPr>
                  <a:xfrm>
                    <a:off x="1133159" y="4673064"/>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7" name="Rectangle 36"/>
                  <p:cNvSpPr/>
                  <p:nvPr/>
                </p:nvSpPr>
                <p:spPr>
                  <a:xfrm>
                    <a:off x="1765300" y="4673064"/>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8" name="Rectangle 37"/>
                  <p:cNvSpPr/>
                  <p:nvPr/>
                </p:nvSpPr>
                <p:spPr>
                  <a:xfrm>
                    <a:off x="3232018" y="4676529"/>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39" name="Rectangle 38"/>
                  <p:cNvSpPr/>
                  <p:nvPr/>
                </p:nvSpPr>
                <p:spPr>
                  <a:xfrm>
                    <a:off x="2577413" y="4673064"/>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0" name="Rectangle 39"/>
                  <p:cNvSpPr/>
                  <p:nvPr/>
                </p:nvSpPr>
                <p:spPr>
                  <a:xfrm>
                    <a:off x="3233758" y="5705665"/>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1" name="Rectangle 40"/>
                  <p:cNvSpPr/>
                  <p:nvPr/>
                </p:nvSpPr>
                <p:spPr>
                  <a:xfrm>
                    <a:off x="2642345" y="5707873"/>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2" name="Rectangle 41"/>
                  <p:cNvSpPr/>
                  <p:nvPr/>
                </p:nvSpPr>
                <p:spPr>
                  <a:xfrm>
                    <a:off x="2028422" y="5705665"/>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3" name="Rectangle 42"/>
                  <p:cNvSpPr/>
                  <p:nvPr/>
                </p:nvSpPr>
                <p:spPr>
                  <a:xfrm>
                    <a:off x="1283032" y="5705665"/>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4" name="Rectangle 43"/>
                  <p:cNvSpPr/>
                  <p:nvPr/>
                </p:nvSpPr>
                <p:spPr>
                  <a:xfrm>
                    <a:off x="1283032" y="6221928"/>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5" name="Rectangle 44"/>
                  <p:cNvSpPr/>
                  <p:nvPr/>
                </p:nvSpPr>
                <p:spPr>
                  <a:xfrm>
                    <a:off x="506885" y="5198113"/>
                    <a:ext cx="3810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46" name="Rectangle 45"/>
                  <p:cNvSpPr/>
                  <p:nvPr/>
                </p:nvSpPr>
                <p:spPr>
                  <a:xfrm>
                    <a:off x="447013" y="5705666"/>
                    <a:ext cx="625605" cy="8210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10" dirty="0">
                        <a:solidFill>
                          <a:schemeClr val="tx1"/>
                        </a:solidFill>
                      </a:rPr>
                      <a:t>Products, services and tools</a:t>
                    </a:r>
                  </a:p>
                  <a:p>
                    <a:pPr algn="ctr"/>
                    <a:r>
                      <a:rPr lang="en-US" sz="810" dirty="0">
                        <a:solidFill>
                          <a:schemeClr val="tx1"/>
                        </a:solidFill>
                      </a:rPr>
                      <a:t>------------------------------------</a:t>
                    </a:r>
                  </a:p>
                </p:txBody>
              </p:sp>
              <p:sp>
                <p:nvSpPr>
                  <p:cNvPr id="47" name="Rectangle 46"/>
                  <p:cNvSpPr/>
                  <p:nvPr/>
                </p:nvSpPr>
                <p:spPr>
                  <a:xfrm>
                    <a:off x="1014820" y="5105400"/>
                    <a:ext cx="2598197" cy="494433"/>
                  </a:xfrm>
                  <a:prstGeom prst="rect">
                    <a:avLst/>
                  </a:prstGeom>
                  <a:noFill/>
                  <a:ln w="127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cxnSp>
                <p:nvCxnSpPr>
                  <p:cNvPr id="55" name="Straight Connector 54"/>
                  <p:cNvCxnSpPr/>
                  <p:nvPr/>
                </p:nvCxnSpPr>
                <p:spPr>
                  <a:xfrm>
                    <a:off x="1549006" y="5334000"/>
                    <a:ext cx="254394"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2185624" y="5334000"/>
                    <a:ext cx="254394"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a:endCxn id="39" idx="1"/>
                  </p:cNvCxnSpPr>
                  <p:nvPr/>
                </p:nvCxnSpPr>
                <p:spPr>
                  <a:xfrm flipV="1">
                    <a:off x="2146914" y="4825464"/>
                    <a:ext cx="430499" cy="340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2850656" y="5334000"/>
                    <a:ext cx="254394"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2409422" y="5843166"/>
                    <a:ext cx="225602" cy="0"/>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V="1">
                    <a:off x="702353" y="4820234"/>
                    <a:ext cx="430499" cy="340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a:endCxn id="45" idx="0"/>
                  </p:cNvCxnSpPr>
                  <p:nvPr/>
                </p:nvCxnSpPr>
                <p:spPr>
                  <a:xfrm flipH="1">
                    <a:off x="697385" y="4825464"/>
                    <a:ext cx="4661" cy="372649"/>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1473532" y="5554938"/>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2218922" y="5554938"/>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3403600" y="4977864"/>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a:off x="3422518" y="5554938"/>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a:stCxn id="43" idx="2"/>
                    <a:endCxn id="44" idx="0"/>
                  </p:cNvCxnSpPr>
                  <p:nvPr/>
                </p:nvCxnSpPr>
                <p:spPr>
                  <a:xfrm>
                    <a:off x="1473532" y="6010465"/>
                    <a:ext cx="0" cy="211463"/>
                  </a:xfrm>
                  <a:prstGeom prst="line">
                    <a:avLst/>
                  </a:prstGeom>
                </p:spPr>
                <p:style>
                  <a:lnRef idx="1">
                    <a:schemeClr val="dk1"/>
                  </a:lnRef>
                  <a:fillRef idx="0">
                    <a:schemeClr val="dk1"/>
                  </a:fillRef>
                  <a:effectRef idx="0">
                    <a:schemeClr val="dk1"/>
                  </a:effectRef>
                  <a:fontRef idx="minor">
                    <a:schemeClr val="tx1"/>
                  </a:fontRef>
                </p:style>
              </p:cxnSp>
            </p:grpSp>
            <p:sp>
              <p:nvSpPr>
                <p:cNvPr id="81" name="TextBox 80"/>
                <p:cNvSpPr txBox="1"/>
                <p:nvPr/>
              </p:nvSpPr>
              <p:spPr>
                <a:xfrm>
                  <a:off x="2058843" y="6218744"/>
                  <a:ext cx="2850867" cy="318036"/>
                </a:xfrm>
                <a:prstGeom prst="rect">
                  <a:avLst/>
                </a:prstGeom>
                <a:noFill/>
              </p:spPr>
              <p:txBody>
                <a:bodyPr wrap="square" rtlCol="0">
                  <a:spAutoFit/>
                </a:bodyPr>
                <a:lstStyle/>
                <a:p>
                  <a:pPr algn="ctr"/>
                  <a:r>
                    <a:rPr lang="en-US" sz="1260" b="1" dirty="0"/>
                    <a:t>Organization viewed as a system</a:t>
                  </a:r>
                </a:p>
              </p:txBody>
            </p:sp>
            <p:sp>
              <p:nvSpPr>
                <p:cNvPr id="83" name="TextBox 82"/>
                <p:cNvSpPr txBox="1"/>
                <p:nvPr/>
              </p:nvSpPr>
              <p:spPr>
                <a:xfrm>
                  <a:off x="3954234" y="4456951"/>
                  <a:ext cx="1047070" cy="225703"/>
                </a:xfrm>
                <a:prstGeom prst="rect">
                  <a:avLst/>
                </a:prstGeom>
                <a:noFill/>
              </p:spPr>
              <p:txBody>
                <a:bodyPr wrap="square" rtlCol="0">
                  <a:spAutoFit/>
                </a:bodyPr>
                <a:lstStyle/>
                <a:p>
                  <a:r>
                    <a:rPr lang="en-US" sz="720" dirty="0"/>
                    <a:t>Family of Measures</a:t>
                  </a:r>
                </a:p>
              </p:txBody>
            </p:sp>
            <p:grpSp>
              <p:nvGrpSpPr>
                <p:cNvPr id="298" name="Group 297"/>
                <p:cNvGrpSpPr/>
                <p:nvPr/>
              </p:nvGrpSpPr>
              <p:grpSpPr>
                <a:xfrm>
                  <a:off x="3810023" y="4637635"/>
                  <a:ext cx="1244596" cy="1382831"/>
                  <a:chOff x="3810023" y="4637635"/>
                  <a:chExt cx="1244596" cy="1382831"/>
                </a:xfrm>
              </p:grpSpPr>
              <p:sp>
                <p:nvSpPr>
                  <p:cNvPr id="82" name="Rectangle 81"/>
                  <p:cNvSpPr/>
                  <p:nvPr/>
                </p:nvSpPr>
                <p:spPr>
                  <a:xfrm>
                    <a:off x="3860006" y="4683065"/>
                    <a:ext cx="1148022" cy="13374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87" name="TextBox 86"/>
                  <p:cNvSpPr txBox="1"/>
                  <p:nvPr/>
                </p:nvSpPr>
                <p:spPr>
                  <a:xfrm>
                    <a:off x="4386950" y="4637635"/>
                    <a:ext cx="667669" cy="471924"/>
                  </a:xfrm>
                  <a:prstGeom prst="rect">
                    <a:avLst/>
                  </a:prstGeom>
                  <a:noFill/>
                </p:spPr>
                <p:txBody>
                  <a:bodyPr wrap="square" rtlCol="0">
                    <a:spAutoFit/>
                  </a:bodyPr>
                  <a:lstStyle/>
                  <a:p>
                    <a:pPr algn="ctr"/>
                    <a:r>
                      <a:rPr lang="en-US" sz="720" dirty="0"/>
                      <a:t>Customer Perspective</a:t>
                    </a:r>
                  </a:p>
                </p:txBody>
              </p:sp>
              <p:sp>
                <p:nvSpPr>
                  <p:cNvPr id="88" name="TextBox 87"/>
                  <p:cNvSpPr txBox="1"/>
                  <p:nvPr/>
                </p:nvSpPr>
                <p:spPr>
                  <a:xfrm>
                    <a:off x="3812977" y="5334000"/>
                    <a:ext cx="667669" cy="471924"/>
                  </a:xfrm>
                  <a:prstGeom prst="rect">
                    <a:avLst/>
                  </a:prstGeom>
                  <a:noFill/>
                </p:spPr>
                <p:txBody>
                  <a:bodyPr wrap="square" rtlCol="0">
                    <a:spAutoFit/>
                  </a:bodyPr>
                  <a:lstStyle/>
                  <a:p>
                    <a:pPr algn="ctr"/>
                    <a:r>
                      <a:rPr lang="en-US" sz="720" dirty="0"/>
                      <a:t>Operations Perspective</a:t>
                    </a:r>
                  </a:p>
                </p:txBody>
              </p:sp>
              <p:sp>
                <p:nvSpPr>
                  <p:cNvPr id="89" name="TextBox 88"/>
                  <p:cNvSpPr txBox="1"/>
                  <p:nvPr/>
                </p:nvSpPr>
                <p:spPr>
                  <a:xfrm>
                    <a:off x="4381093" y="5334000"/>
                    <a:ext cx="667669" cy="471924"/>
                  </a:xfrm>
                  <a:prstGeom prst="rect">
                    <a:avLst/>
                  </a:prstGeom>
                  <a:noFill/>
                </p:spPr>
                <p:txBody>
                  <a:bodyPr wrap="square" rtlCol="0">
                    <a:spAutoFit/>
                  </a:bodyPr>
                  <a:lstStyle/>
                  <a:p>
                    <a:pPr algn="ctr"/>
                    <a:r>
                      <a:rPr lang="en-US" sz="720" dirty="0"/>
                      <a:t>Employee Perspective</a:t>
                    </a:r>
                  </a:p>
                </p:txBody>
              </p:sp>
              <p:sp>
                <p:nvSpPr>
                  <p:cNvPr id="90" name="TextBox 89"/>
                  <p:cNvSpPr txBox="1"/>
                  <p:nvPr/>
                </p:nvSpPr>
                <p:spPr>
                  <a:xfrm>
                    <a:off x="3810023" y="4641822"/>
                    <a:ext cx="667669" cy="471924"/>
                  </a:xfrm>
                  <a:prstGeom prst="rect">
                    <a:avLst/>
                  </a:prstGeom>
                  <a:noFill/>
                </p:spPr>
                <p:txBody>
                  <a:bodyPr wrap="square" rtlCol="0">
                    <a:spAutoFit/>
                  </a:bodyPr>
                  <a:lstStyle/>
                  <a:p>
                    <a:pPr algn="ctr"/>
                    <a:r>
                      <a:rPr lang="en-US" sz="720" dirty="0"/>
                      <a:t>Business Perspective</a:t>
                    </a:r>
                  </a:p>
                </p:txBody>
              </p:sp>
              <p:cxnSp>
                <p:nvCxnSpPr>
                  <p:cNvPr id="92" name="Straight Connector 91"/>
                  <p:cNvCxnSpPr>
                    <a:stCxn id="82" idx="2"/>
                  </p:cNvCxnSpPr>
                  <p:nvPr/>
                </p:nvCxnSpPr>
                <p:spPr>
                  <a:xfrm flipH="1" flipV="1">
                    <a:off x="4432981" y="4682396"/>
                    <a:ext cx="1036" cy="1338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2" idx="1"/>
                    <a:endCxn id="82" idx="3"/>
                  </p:cNvCxnSpPr>
                  <p:nvPr/>
                </p:nvCxnSpPr>
                <p:spPr>
                  <a:xfrm>
                    <a:off x="3860006" y="5351766"/>
                    <a:ext cx="11480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3937000" y="4950081"/>
                    <a:ext cx="444686" cy="307719"/>
                    <a:chOff x="3937000" y="4950081"/>
                    <a:chExt cx="444686" cy="307719"/>
                  </a:xfrm>
                </p:grpSpPr>
                <p:grpSp>
                  <p:nvGrpSpPr>
                    <p:cNvPr id="109" name="Group 108"/>
                    <p:cNvGrpSpPr/>
                    <p:nvPr/>
                  </p:nvGrpSpPr>
                  <p:grpSpPr>
                    <a:xfrm>
                      <a:off x="3937000" y="4953000"/>
                      <a:ext cx="182880" cy="109728"/>
                      <a:chOff x="3937000" y="4921725"/>
                      <a:chExt cx="182880" cy="109728"/>
                    </a:xfrm>
                  </p:grpSpPr>
                  <p:cxnSp>
                    <p:nvCxnSpPr>
                      <p:cNvPr id="96" name="Straight Connector 95"/>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3937432" y="5147089"/>
                      <a:ext cx="182880" cy="109728"/>
                      <a:chOff x="3937000" y="4921725"/>
                      <a:chExt cx="182880" cy="109728"/>
                    </a:xfrm>
                  </p:grpSpPr>
                  <p:cxnSp>
                    <p:nvCxnSpPr>
                      <p:cNvPr id="111" name="Straight Connector 110"/>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4198806" y="4953000"/>
                      <a:ext cx="182880" cy="109728"/>
                      <a:chOff x="3937000" y="4921725"/>
                      <a:chExt cx="182880" cy="109728"/>
                    </a:xfrm>
                  </p:grpSpPr>
                  <p:cxnSp>
                    <p:nvCxnSpPr>
                      <p:cNvPr id="114" name="Straight Connector 113"/>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4198522" y="5147218"/>
                      <a:ext cx="182880" cy="109728"/>
                      <a:chOff x="3937000" y="4921725"/>
                      <a:chExt cx="182880" cy="109728"/>
                    </a:xfrm>
                  </p:grpSpPr>
                  <p:cxnSp>
                    <p:nvCxnSpPr>
                      <p:cNvPr id="117" name="Straight Connector 116"/>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p:nvGrpSpPr>
                  <p:grpSpPr>
                    <a:xfrm>
                      <a:off x="3954234" y="4992506"/>
                      <a:ext cx="153454" cy="54982"/>
                      <a:chOff x="3954234" y="4992506"/>
                      <a:chExt cx="153454" cy="54982"/>
                    </a:xfrm>
                  </p:grpSpPr>
                  <p:sp>
                    <p:nvSpPr>
                      <p:cNvPr id="119" name="Oval 118"/>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0" name="Oval 119"/>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1" name="Oval 120"/>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2" name="Oval 121"/>
                      <p:cNvSpPr/>
                      <p:nvPr/>
                    </p:nvSpPr>
                    <p:spPr>
                      <a:xfrm>
                        <a:off x="40132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3" name="Oval 122"/>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4" name="Oval 123"/>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47" name="Group 146"/>
                    <p:cNvGrpSpPr/>
                    <p:nvPr/>
                  </p:nvGrpSpPr>
                  <p:grpSpPr>
                    <a:xfrm>
                      <a:off x="4219632" y="5181600"/>
                      <a:ext cx="153454" cy="76200"/>
                      <a:chOff x="3954234" y="4982677"/>
                      <a:chExt cx="153454" cy="76200"/>
                    </a:xfrm>
                  </p:grpSpPr>
                  <p:sp>
                    <p:nvSpPr>
                      <p:cNvPr id="148" name="Oval 147"/>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49" name="Oval 148"/>
                      <p:cNvSpPr/>
                      <p:nvPr/>
                    </p:nvSpPr>
                    <p:spPr>
                      <a:xfrm>
                        <a:off x="3994912" y="4982677"/>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0" name="Oval 149"/>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1" name="Oval 150"/>
                      <p:cNvSpPr/>
                      <p:nvPr/>
                    </p:nvSpPr>
                    <p:spPr>
                      <a:xfrm>
                        <a:off x="40132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2" name="Oval 151"/>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3" name="Oval 152"/>
                      <p:cNvSpPr/>
                      <p:nvPr/>
                    </p:nvSpPr>
                    <p:spPr>
                      <a:xfrm>
                        <a:off x="40894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54" name="Group 153"/>
                    <p:cNvGrpSpPr/>
                    <p:nvPr/>
                  </p:nvGrpSpPr>
                  <p:grpSpPr>
                    <a:xfrm>
                      <a:off x="4219632" y="4950081"/>
                      <a:ext cx="153454" cy="94488"/>
                      <a:chOff x="3954234" y="4953000"/>
                      <a:chExt cx="153454" cy="94488"/>
                    </a:xfrm>
                  </p:grpSpPr>
                  <p:sp>
                    <p:nvSpPr>
                      <p:cNvPr id="155" name="Oval 154"/>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6" name="Oval 155"/>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7" name="Oval 156"/>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8" name="Oval 157"/>
                      <p:cNvSpPr/>
                      <p:nvPr/>
                    </p:nvSpPr>
                    <p:spPr>
                      <a:xfrm>
                        <a:off x="4013200" y="49530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59" name="Oval 158"/>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60" name="Oval 159"/>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61" name="Group 160"/>
                    <p:cNvGrpSpPr/>
                    <p:nvPr/>
                  </p:nvGrpSpPr>
                  <p:grpSpPr>
                    <a:xfrm>
                      <a:off x="3955163" y="5154848"/>
                      <a:ext cx="153454" cy="102952"/>
                      <a:chOff x="3954234" y="4992506"/>
                      <a:chExt cx="153454" cy="102952"/>
                    </a:xfrm>
                  </p:grpSpPr>
                  <p:sp>
                    <p:nvSpPr>
                      <p:cNvPr id="162" name="Oval 161"/>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63" name="Oval 162"/>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64" name="Oval 163"/>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65" name="Oval 164"/>
                      <p:cNvSpPr/>
                      <p:nvPr/>
                    </p:nvSpPr>
                    <p:spPr>
                      <a:xfrm>
                        <a:off x="4013200" y="50009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66" name="Oval 165"/>
                      <p:cNvSpPr/>
                      <p:nvPr/>
                    </p:nvSpPr>
                    <p:spPr>
                      <a:xfrm>
                        <a:off x="4071112" y="50771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67" name="Oval 166"/>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grpSp>
                <p:nvGrpSpPr>
                  <p:cNvPr id="175" name="Group 174"/>
                  <p:cNvGrpSpPr/>
                  <p:nvPr/>
                </p:nvGrpSpPr>
                <p:grpSpPr>
                  <a:xfrm>
                    <a:off x="3937000" y="5635881"/>
                    <a:ext cx="444686" cy="307719"/>
                    <a:chOff x="3937000" y="4950081"/>
                    <a:chExt cx="444686" cy="307719"/>
                  </a:xfrm>
                </p:grpSpPr>
                <p:grpSp>
                  <p:nvGrpSpPr>
                    <p:cNvPr id="176" name="Group 175"/>
                    <p:cNvGrpSpPr/>
                    <p:nvPr/>
                  </p:nvGrpSpPr>
                  <p:grpSpPr>
                    <a:xfrm>
                      <a:off x="3937000" y="4953000"/>
                      <a:ext cx="182880" cy="109728"/>
                      <a:chOff x="3937000" y="4921725"/>
                      <a:chExt cx="182880" cy="109728"/>
                    </a:xfrm>
                  </p:grpSpPr>
                  <p:cxnSp>
                    <p:nvCxnSpPr>
                      <p:cNvPr id="214" name="Straight Connector 213"/>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3937432" y="5147089"/>
                      <a:ext cx="182880" cy="109728"/>
                      <a:chOff x="3937000" y="4921725"/>
                      <a:chExt cx="182880" cy="109728"/>
                    </a:xfrm>
                  </p:grpSpPr>
                  <p:cxnSp>
                    <p:nvCxnSpPr>
                      <p:cNvPr id="212" name="Straight Connector 211"/>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4198806" y="4953000"/>
                      <a:ext cx="182880" cy="109728"/>
                      <a:chOff x="3937000" y="4921725"/>
                      <a:chExt cx="182880" cy="109728"/>
                    </a:xfrm>
                  </p:grpSpPr>
                  <p:cxnSp>
                    <p:nvCxnSpPr>
                      <p:cNvPr id="210" name="Straight Connector 209"/>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4198522" y="5147218"/>
                      <a:ext cx="182880" cy="109728"/>
                      <a:chOff x="3937000" y="4921725"/>
                      <a:chExt cx="182880" cy="109728"/>
                    </a:xfrm>
                  </p:grpSpPr>
                  <p:cxnSp>
                    <p:nvCxnSpPr>
                      <p:cNvPr id="208" name="Straight Connector 207"/>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3954234" y="4992506"/>
                      <a:ext cx="153454" cy="54982"/>
                      <a:chOff x="3954234" y="4992506"/>
                      <a:chExt cx="153454" cy="54982"/>
                    </a:xfrm>
                  </p:grpSpPr>
                  <p:sp>
                    <p:nvSpPr>
                      <p:cNvPr id="202" name="Oval 201"/>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03" name="Oval 202"/>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04" name="Oval 203"/>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05" name="Oval 204"/>
                      <p:cNvSpPr/>
                      <p:nvPr/>
                    </p:nvSpPr>
                    <p:spPr>
                      <a:xfrm>
                        <a:off x="40132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06" name="Oval 205"/>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07" name="Oval 206"/>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81" name="Group 180"/>
                    <p:cNvGrpSpPr/>
                    <p:nvPr/>
                  </p:nvGrpSpPr>
                  <p:grpSpPr>
                    <a:xfrm>
                      <a:off x="4219632" y="5181600"/>
                      <a:ext cx="153454" cy="76200"/>
                      <a:chOff x="3954234" y="4982677"/>
                      <a:chExt cx="153454" cy="76200"/>
                    </a:xfrm>
                  </p:grpSpPr>
                  <p:sp>
                    <p:nvSpPr>
                      <p:cNvPr id="196" name="Oval 195"/>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7" name="Oval 196"/>
                      <p:cNvSpPr/>
                      <p:nvPr/>
                    </p:nvSpPr>
                    <p:spPr>
                      <a:xfrm>
                        <a:off x="3994912" y="4982677"/>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8" name="Oval 197"/>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9" name="Oval 198"/>
                      <p:cNvSpPr/>
                      <p:nvPr/>
                    </p:nvSpPr>
                    <p:spPr>
                      <a:xfrm>
                        <a:off x="40132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00" name="Oval 199"/>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01" name="Oval 200"/>
                      <p:cNvSpPr/>
                      <p:nvPr/>
                    </p:nvSpPr>
                    <p:spPr>
                      <a:xfrm>
                        <a:off x="40894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82" name="Group 181"/>
                    <p:cNvGrpSpPr/>
                    <p:nvPr/>
                  </p:nvGrpSpPr>
                  <p:grpSpPr>
                    <a:xfrm>
                      <a:off x="4219632" y="4950081"/>
                      <a:ext cx="153454" cy="94488"/>
                      <a:chOff x="3954234" y="4953000"/>
                      <a:chExt cx="153454" cy="94488"/>
                    </a:xfrm>
                  </p:grpSpPr>
                  <p:sp>
                    <p:nvSpPr>
                      <p:cNvPr id="190" name="Oval 189"/>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1" name="Oval 190"/>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2" name="Oval 191"/>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3" name="Oval 192"/>
                      <p:cNvSpPr/>
                      <p:nvPr/>
                    </p:nvSpPr>
                    <p:spPr>
                      <a:xfrm>
                        <a:off x="4013200" y="49530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4" name="Oval 193"/>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95" name="Oval 194"/>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183" name="Group 182"/>
                    <p:cNvGrpSpPr/>
                    <p:nvPr/>
                  </p:nvGrpSpPr>
                  <p:grpSpPr>
                    <a:xfrm>
                      <a:off x="3955163" y="5154848"/>
                      <a:ext cx="153454" cy="102952"/>
                      <a:chOff x="3954234" y="4992506"/>
                      <a:chExt cx="153454" cy="102952"/>
                    </a:xfrm>
                  </p:grpSpPr>
                  <p:sp>
                    <p:nvSpPr>
                      <p:cNvPr id="184" name="Oval 183"/>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85" name="Oval 184"/>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86" name="Oval 185"/>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87" name="Oval 186"/>
                      <p:cNvSpPr/>
                      <p:nvPr/>
                    </p:nvSpPr>
                    <p:spPr>
                      <a:xfrm>
                        <a:off x="4013200" y="50009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88" name="Oval 187"/>
                      <p:cNvSpPr/>
                      <p:nvPr/>
                    </p:nvSpPr>
                    <p:spPr>
                      <a:xfrm>
                        <a:off x="4071112" y="50771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89" name="Oval 188"/>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grpSp>
                <p:nvGrpSpPr>
                  <p:cNvPr id="216" name="Group 215"/>
                  <p:cNvGrpSpPr/>
                  <p:nvPr/>
                </p:nvGrpSpPr>
                <p:grpSpPr>
                  <a:xfrm>
                    <a:off x="4502568" y="4949098"/>
                    <a:ext cx="444686" cy="307719"/>
                    <a:chOff x="3937000" y="4950081"/>
                    <a:chExt cx="444686" cy="307719"/>
                  </a:xfrm>
                </p:grpSpPr>
                <p:grpSp>
                  <p:nvGrpSpPr>
                    <p:cNvPr id="217" name="Group 216"/>
                    <p:cNvGrpSpPr/>
                    <p:nvPr/>
                  </p:nvGrpSpPr>
                  <p:grpSpPr>
                    <a:xfrm>
                      <a:off x="3937000" y="4953000"/>
                      <a:ext cx="182880" cy="109728"/>
                      <a:chOff x="3937000" y="4921725"/>
                      <a:chExt cx="182880" cy="109728"/>
                    </a:xfrm>
                  </p:grpSpPr>
                  <p:cxnSp>
                    <p:nvCxnSpPr>
                      <p:cNvPr id="255" name="Straight Connector 254"/>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3937432" y="5147089"/>
                      <a:ext cx="182880" cy="109728"/>
                      <a:chOff x="3937000" y="4921725"/>
                      <a:chExt cx="182880" cy="109728"/>
                    </a:xfrm>
                  </p:grpSpPr>
                  <p:cxnSp>
                    <p:nvCxnSpPr>
                      <p:cNvPr id="253" name="Straight Connector 252"/>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4198806" y="4953000"/>
                      <a:ext cx="182880" cy="109728"/>
                      <a:chOff x="3937000" y="4921725"/>
                      <a:chExt cx="182880" cy="109728"/>
                    </a:xfrm>
                  </p:grpSpPr>
                  <p:cxnSp>
                    <p:nvCxnSpPr>
                      <p:cNvPr id="251" name="Straight Connector 250"/>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4198522" y="5147218"/>
                      <a:ext cx="182880" cy="109728"/>
                      <a:chOff x="3937000" y="4921725"/>
                      <a:chExt cx="182880" cy="109728"/>
                    </a:xfrm>
                  </p:grpSpPr>
                  <p:cxnSp>
                    <p:nvCxnSpPr>
                      <p:cNvPr id="249" name="Straight Connector 248"/>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Group 220"/>
                    <p:cNvGrpSpPr/>
                    <p:nvPr/>
                  </p:nvGrpSpPr>
                  <p:grpSpPr>
                    <a:xfrm>
                      <a:off x="3954234" y="4992506"/>
                      <a:ext cx="153454" cy="54982"/>
                      <a:chOff x="3954234" y="4992506"/>
                      <a:chExt cx="153454" cy="54982"/>
                    </a:xfrm>
                  </p:grpSpPr>
                  <p:sp>
                    <p:nvSpPr>
                      <p:cNvPr id="243" name="Oval 242"/>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4" name="Oval 243"/>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5" name="Oval 244"/>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6" name="Oval 245"/>
                      <p:cNvSpPr/>
                      <p:nvPr/>
                    </p:nvSpPr>
                    <p:spPr>
                      <a:xfrm>
                        <a:off x="40132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7" name="Oval 246"/>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8" name="Oval 247"/>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222" name="Group 221"/>
                    <p:cNvGrpSpPr/>
                    <p:nvPr/>
                  </p:nvGrpSpPr>
                  <p:grpSpPr>
                    <a:xfrm>
                      <a:off x="4219632" y="5181600"/>
                      <a:ext cx="153454" cy="76200"/>
                      <a:chOff x="3954234" y="4982677"/>
                      <a:chExt cx="153454" cy="76200"/>
                    </a:xfrm>
                  </p:grpSpPr>
                  <p:sp>
                    <p:nvSpPr>
                      <p:cNvPr id="237" name="Oval 236"/>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8" name="Oval 237"/>
                      <p:cNvSpPr/>
                      <p:nvPr/>
                    </p:nvSpPr>
                    <p:spPr>
                      <a:xfrm>
                        <a:off x="3994912" y="4982677"/>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9" name="Oval 238"/>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0" name="Oval 239"/>
                      <p:cNvSpPr/>
                      <p:nvPr/>
                    </p:nvSpPr>
                    <p:spPr>
                      <a:xfrm>
                        <a:off x="40132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1" name="Oval 240"/>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42" name="Oval 241"/>
                      <p:cNvSpPr/>
                      <p:nvPr/>
                    </p:nvSpPr>
                    <p:spPr>
                      <a:xfrm>
                        <a:off x="40894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223" name="Group 222"/>
                    <p:cNvGrpSpPr/>
                    <p:nvPr/>
                  </p:nvGrpSpPr>
                  <p:grpSpPr>
                    <a:xfrm>
                      <a:off x="4219632" y="4950081"/>
                      <a:ext cx="153454" cy="94488"/>
                      <a:chOff x="3954234" y="4953000"/>
                      <a:chExt cx="153454" cy="94488"/>
                    </a:xfrm>
                  </p:grpSpPr>
                  <p:sp>
                    <p:nvSpPr>
                      <p:cNvPr id="231" name="Oval 230"/>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2" name="Oval 231"/>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3" name="Oval 232"/>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4" name="Oval 233"/>
                      <p:cNvSpPr/>
                      <p:nvPr/>
                    </p:nvSpPr>
                    <p:spPr>
                      <a:xfrm>
                        <a:off x="4013200" y="49530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5" name="Oval 234"/>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6" name="Oval 235"/>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224" name="Group 223"/>
                    <p:cNvGrpSpPr/>
                    <p:nvPr/>
                  </p:nvGrpSpPr>
                  <p:grpSpPr>
                    <a:xfrm>
                      <a:off x="3955163" y="5154848"/>
                      <a:ext cx="153454" cy="102952"/>
                      <a:chOff x="3954234" y="4992506"/>
                      <a:chExt cx="153454" cy="102952"/>
                    </a:xfrm>
                  </p:grpSpPr>
                  <p:sp>
                    <p:nvSpPr>
                      <p:cNvPr id="225" name="Oval 224"/>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26" name="Oval 225"/>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27" name="Oval 226"/>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28" name="Oval 227"/>
                      <p:cNvSpPr/>
                      <p:nvPr/>
                    </p:nvSpPr>
                    <p:spPr>
                      <a:xfrm>
                        <a:off x="4013200" y="50009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29" name="Oval 228"/>
                      <p:cNvSpPr/>
                      <p:nvPr/>
                    </p:nvSpPr>
                    <p:spPr>
                      <a:xfrm>
                        <a:off x="4071112" y="50771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0" name="Oval 229"/>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grpSp>
                <p:nvGrpSpPr>
                  <p:cNvPr id="257" name="Group 256"/>
                  <p:cNvGrpSpPr/>
                  <p:nvPr/>
                </p:nvGrpSpPr>
                <p:grpSpPr>
                  <a:xfrm>
                    <a:off x="4499603" y="5630929"/>
                    <a:ext cx="444686" cy="307719"/>
                    <a:chOff x="3937000" y="4950081"/>
                    <a:chExt cx="444686" cy="307719"/>
                  </a:xfrm>
                </p:grpSpPr>
                <p:grpSp>
                  <p:nvGrpSpPr>
                    <p:cNvPr id="258" name="Group 257"/>
                    <p:cNvGrpSpPr/>
                    <p:nvPr/>
                  </p:nvGrpSpPr>
                  <p:grpSpPr>
                    <a:xfrm>
                      <a:off x="3937000" y="4953000"/>
                      <a:ext cx="182880" cy="109728"/>
                      <a:chOff x="3937000" y="4921725"/>
                      <a:chExt cx="182880" cy="109728"/>
                    </a:xfrm>
                  </p:grpSpPr>
                  <p:cxnSp>
                    <p:nvCxnSpPr>
                      <p:cNvPr id="296" name="Straight Connector 295"/>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3937432" y="5147089"/>
                      <a:ext cx="182880" cy="109728"/>
                      <a:chOff x="3937000" y="4921725"/>
                      <a:chExt cx="182880" cy="109728"/>
                    </a:xfrm>
                  </p:grpSpPr>
                  <p:cxnSp>
                    <p:nvCxnSpPr>
                      <p:cNvPr id="294" name="Straight Connector 293"/>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4198806" y="4953000"/>
                      <a:ext cx="182880" cy="109728"/>
                      <a:chOff x="3937000" y="4921725"/>
                      <a:chExt cx="182880" cy="109728"/>
                    </a:xfrm>
                  </p:grpSpPr>
                  <p:cxnSp>
                    <p:nvCxnSpPr>
                      <p:cNvPr id="292" name="Straight Connector 291"/>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a:off x="4198522" y="5147218"/>
                      <a:ext cx="182880" cy="109728"/>
                      <a:chOff x="3937000" y="4921725"/>
                      <a:chExt cx="182880" cy="109728"/>
                    </a:xfrm>
                  </p:grpSpPr>
                  <p:cxnSp>
                    <p:nvCxnSpPr>
                      <p:cNvPr id="290" name="Straight Connector 289"/>
                      <p:cNvCxnSpPr/>
                      <p:nvPr/>
                    </p:nvCxnSpPr>
                    <p:spPr>
                      <a:xfrm>
                        <a:off x="3937000" y="4921725"/>
                        <a:ext cx="0" cy="109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3937000" y="5031453"/>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a:off x="3954234" y="4992506"/>
                      <a:ext cx="153454" cy="54982"/>
                      <a:chOff x="3954234" y="4992506"/>
                      <a:chExt cx="153454" cy="54982"/>
                    </a:xfrm>
                  </p:grpSpPr>
                  <p:sp>
                    <p:nvSpPr>
                      <p:cNvPr id="284" name="Oval 283"/>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5" name="Oval 284"/>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6" name="Oval 285"/>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7" name="Oval 286"/>
                      <p:cNvSpPr/>
                      <p:nvPr/>
                    </p:nvSpPr>
                    <p:spPr>
                      <a:xfrm>
                        <a:off x="40132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8" name="Oval 287"/>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9" name="Oval 288"/>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263" name="Group 262"/>
                    <p:cNvGrpSpPr/>
                    <p:nvPr/>
                  </p:nvGrpSpPr>
                  <p:grpSpPr>
                    <a:xfrm>
                      <a:off x="4219632" y="5181600"/>
                      <a:ext cx="153454" cy="76200"/>
                      <a:chOff x="3954234" y="4982677"/>
                      <a:chExt cx="153454" cy="76200"/>
                    </a:xfrm>
                  </p:grpSpPr>
                  <p:sp>
                    <p:nvSpPr>
                      <p:cNvPr id="278" name="Oval 277"/>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9" name="Oval 278"/>
                      <p:cNvSpPr/>
                      <p:nvPr/>
                    </p:nvSpPr>
                    <p:spPr>
                      <a:xfrm>
                        <a:off x="3994912" y="4982677"/>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0" name="Oval 279"/>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1" name="Oval 280"/>
                      <p:cNvSpPr/>
                      <p:nvPr/>
                    </p:nvSpPr>
                    <p:spPr>
                      <a:xfrm>
                        <a:off x="40132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2" name="Oval 281"/>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83" name="Oval 282"/>
                      <p:cNvSpPr/>
                      <p:nvPr/>
                    </p:nvSpPr>
                    <p:spPr>
                      <a:xfrm>
                        <a:off x="4089400" y="5040589"/>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264" name="Group 263"/>
                    <p:cNvGrpSpPr/>
                    <p:nvPr/>
                  </p:nvGrpSpPr>
                  <p:grpSpPr>
                    <a:xfrm>
                      <a:off x="4219632" y="4950081"/>
                      <a:ext cx="153454" cy="94488"/>
                      <a:chOff x="3954234" y="4953000"/>
                      <a:chExt cx="153454" cy="94488"/>
                    </a:xfrm>
                  </p:grpSpPr>
                  <p:sp>
                    <p:nvSpPr>
                      <p:cNvPr id="272" name="Oval 271"/>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3" name="Oval 272"/>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4" name="Oval 273"/>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5" name="Oval 274"/>
                      <p:cNvSpPr/>
                      <p:nvPr/>
                    </p:nvSpPr>
                    <p:spPr>
                      <a:xfrm>
                        <a:off x="4013200" y="49530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6" name="Oval 275"/>
                      <p:cNvSpPr/>
                      <p:nvPr/>
                    </p:nvSpPr>
                    <p:spPr>
                      <a:xfrm>
                        <a:off x="4071112" y="502920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7" name="Oval 276"/>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nvGrpSpPr>
                    <p:cNvPr id="265" name="Group 264"/>
                    <p:cNvGrpSpPr/>
                    <p:nvPr/>
                  </p:nvGrpSpPr>
                  <p:grpSpPr>
                    <a:xfrm>
                      <a:off x="3955163" y="5154848"/>
                      <a:ext cx="153454" cy="102952"/>
                      <a:chOff x="3954234" y="4992506"/>
                      <a:chExt cx="153454" cy="102952"/>
                    </a:xfrm>
                  </p:grpSpPr>
                  <p:sp>
                    <p:nvSpPr>
                      <p:cNvPr id="266" name="Oval 265"/>
                      <p:cNvSpPr/>
                      <p:nvPr/>
                    </p:nvSpPr>
                    <p:spPr>
                      <a:xfrm>
                        <a:off x="3954234" y="502316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67" name="Oval 266"/>
                      <p:cNvSpPr/>
                      <p:nvPr/>
                    </p:nvSpPr>
                    <p:spPr>
                      <a:xfrm>
                        <a:off x="3994912"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68" name="Oval 267"/>
                      <p:cNvSpPr/>
                      <p:nvPr/>
                    </p:nvSpPr>
                    <p:spPr>
                      <a:xfrm>
                        <a:off x="4046261" y="4992506"/>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69" name="Oval 268"/>
                      <p:cNvSpPr/>
                      <p:nvPr/>
                    </p:nvSpPr>
                    <p:spPr>
                      <a:xfrm>
                        <a:off x="4013200" y="50009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0" name="Oval 269"/>
                      <p:cNvSpPr/>
                      <p:nvPr/>
                    </p:nvSpPr>
                    <p:spPr>
                      <a:xfrm>
                        <a:off x="4071112" y="5077170"/>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71" name="Oval 270"/>
                      <p:cNvSpPr/>
                      <p:nvPr/>
                    </p:nvSpPr>
                    <p:spPr>
                      <a:xfrm>
                        <a:off x="4089400" y="5010912"/>
                        <a:ext cx="18288" cy="182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grpSp>
            </p:grpSp>
          </p:grpSp>
          <p:cxnSp>
            <p:nvCxnSpPr>
              <p:cNvPr id="302" name="Straight Connector 301"/>
              <p:cNvCxnSpPr/>
              <p:nvPr/>
            </p:nvCxnSpPr>
            <p:spPr>
              <a:xfrm>
                <a:off x="2767913" y="4976189"/>
                <a:ext cx="0" cy="152400"/>
              </a:xfrm>
              <a:prstGeom prst="line">
                <a:avLst/>
              </a:prstGeom>
            </p:spPr>
            <p:style>
              <a:lnRef idx="1">
                <a:schemeClr val="dk1"/>
              </a:lnRef>
              <a:fillRef idx="0">
                <a:schemeClr val="dk1"/>
              </a:fillRef>
              <a:effectRef idx="0">
                <a:schemeClr val="dk1"/>
              </a:effectRef>
              <a:fontRef idx="minor">
                <a:schemeClr val="tx1"/>
              </a:fontRef>
            </p:style>
          </p:cxnSp>
        </p:grpSp>
        <p:sp>
          <p:nvSpPr>
            <p:cNvPr id="2" name="Right Arrow 1"/>
            <p:cNvSpPr/>
            <p:nvPr/>
          </p:nvSpPr>
          <p:spPr>
            <a:xfrm>
              <a:off x="2168375" y="1602633"/>
              <a:ext cx="5045225" cy="315388"/>
            </a:xfrm>
            <a:prstGeom prst="rightArrow">
              <a:avLst>
                <a:gd name="adj1" fmla="val 50000"/>
                <a:gd name="adj2" fmla="val 22982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45" dirty="0">
                  <a:solidFill>
                    <a:schemeClr val="tx1"/>
                  </a:solidFill>
                </a:rPr>
                <a:t>How can we better meet our purpose?</a:t>
              </a:r>
            </a:p>
          </p:txBody>
        </p:sp>
        <p:sp>
          <p:nvSpPr>
            <p:cNvPr id="307" name="Right Arrow 306"/>
            <p:cNvSpPr/>
            <p:nvPr/>
          </p:nvSpPr>
          <p:spPr>
            <a:xfrm rot="19416101">
              <a:off x="5606786" y="3956129"/>
              <a:ext cx="2063758" cy="315388"/>
            </a:xfrm>
            <a:prstGeom prst="rightArrow">
              <a:avLst>
                <a:gd name="adj1" fmla="val 50000"/>
                <a:gd name="adj2" fmla="val 14243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900" dirty="0">
                  <a:solidFill>
                    <a:schemeClr val="tx1"/>
                  </a:solidFill>
                </a:rPr>
                <a:t>Measures of the system</a:t>
              </a:r>
            </a:p>
          </p:txBody>
        </p:sp>
        <p:sp>
          <p:nvSpPr>
            <p:cNvPr id="308" name="Right Arrow 307"/>
            <p:cNvSpPr/>
            <p:nvPr/>
          </p:nvSpPr>
          <p:spPr>
            <a:xfrm rot="16200000">
              <a:off x="6557336" y="4394736"/>
              <a:ext cx="2063758" cy="315388"/>
            </a:xfrm>
            <a:prstGeom prst="rightArrow">
              <a:avLst>
                <a:gd name="adj1" fmla="val 50000"/>
                <a:gd name="adj2" fmla="val 149089"/>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Status of Improvement efforts </a:t>
              </a:r>
            </a:p>
          </p:txBody>
        </p:sp>
        <p:sp>
          <p:nvSpPr>
            <p:cNvPr id="313" name="Right Arrow 312"/>
            <p:cNvSpPr/>
            <p:nvPr/>
          </p:nvSpPr>
          <p:spPr>
            <a:xfrm rot="5400000">
              <a:off x="7385108" y="3769841"/>
              <a:ext cx="2063758" cy="315388"/>
            </a:xfrm>
            <a:prstGeom prst="rightArrow">
              <a:avLst>
                <a:gd name="adj1" fmla="val 50000"/>
                <a:gd name="adj2" fmla="val 14243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900" dirty="0">
                  <a:solidFill>
                    <a:schemeClr val="tx1"/>
                  </a:solidFill>
                </a:rPr>
                <a:t>Establish Improvement Efforts</a:t>
              </a:r>
            </a:p>
          </p:txBody>
        </p:sp>
        <p:sp>
          <p:nvSpPr>
            <p:cNvPr id="314" name="Right Arrow 313"/>
            <p:cNvSpPr/>
            <p:nvPr/>
          </p:nvSpPr>
          <p:spPr>
            <a:xfrm>
              <a:off x="5547780" y="2645331"/>
              <a:ext cx="1950667" cy="153950"/>
            </a:xfrm>
            <a:prstGeom prst="rightArrow">
              <a:avLst>
                <a:gd name="adj1" fmla="val 50000"/>
                <a:gd name="adj2" fmla="val 22982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945" dirty="0">
                  <a:solidFill>
                    <a:schemeClr val="tx1"/>
                  </a:solidFill>
                </a:rPr>
                <a:t>Analysis of information</a:t>
              </a:r>
              <a:br>
                <a:rPr lang="en-US" sz="945" dirty="0">
                  <a:solidFill>
                    <a:schemeClr val="tx1"/>
                  </a:solidFill>
                </a:rPr>
              </a:br>
              <a:br>
                <a:rPr lang="en-US" sz="945" dirty="0">
                  <a:solidFill>
                    <a:schemeClr val="tx1"/>
                  </a:solidFill>
                </a:rPr>
              </a:br>
              <a:r>
                <a:rPr lang="en-US" sz="945" dirty="0">
                  <a:solidFill>
                    <a:schemeClr val="tx1"/>
                  </a:solidFill>
                </a:rPr>
                <a:t> for improvement</a:t>
              </a:r>
            </a:p>
          </p:txBody>
        </p:sp>
        <p:grpSp>
          <p:nvGrpSpPr>
            <p:cNvPr id="61" name="Group 60"/>
            <p:cNvGrpSpPr/>
            <p:nvPr/>
          </p:nvGrpSpPr>
          <p:grpSpPr>
            <a:xfrm>
              <a:off x="2273396" y="3078484"/>
              <a:ext cx="425758" cy="1511880"/>
              <a:chOff x="2273396" y="3078484"/>
              <a:chExt cx="425758" cy="1511880"/>
            </a:xfrm>
          </p:grpSpPr>
          <p:sp>
            <p:nvSpPr>
              <p:cNvPr id="311" name="Right Arrow 310"/>
              <p:cNvSpPr/>
              <p:nvPr/>
            </p:nvSpPr>
            <p:spPr>
              <a:xfrm rot="6833432">
                <a:off x="1706992" y="3689891"/>
                <a:ext cx="1496147" cy="304800"/>
              </a:xfrm>
              <a:prstGeom prst="rightArrow">
                <a:avLst>
                  <a:gd name="adj1" fmla="val 50000"/>
                  <a:gd name="adj2" fmla="val 167496"/>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53" name="TextBox 52"/>
              <p:cNvSpPr txBox="1"/>
              <p:nvPr/>
            </p:nvSpPr>
            <p:spPr>
              <a:xfrm rot="17677916">
                <a:off x="1816960" y="3534920"/>
                <a:ext cx="1338629" cy="425758"/>
              </a:xfrm>
              <a:prstGeom prst="rect">
                <a:avLst/>
              </a:prstGeom>
              <a:noFill/>
            </p:spPr>
            <p:txBody>
              <a:bodyPr wrap="square" rtlCol="0">
                <a:spAutoFit/>
              </a:bodyPr>
              <a:lstStyle/>
              <a:p>
                <a:r>
                  <a:rPr lang="en-US" sz="945" dirty="0"/>
                  <a:t>Reacting to feedback</a:t>
                </a:r>
              </a:p>
            </p:txBody>
          </p:sp>
        </p:grpSp>
        <p:grpSp>
          <p:nvGrpSpPr>
            <p:cNvPr id="54" name="Group 53"/>
            <p:cNvGrpSpPr/>
            <p:nvPr/>
          </p:nvGrpSpPr>
          <p:grpSpPr>
            <a:xfrm>
              <a:off x="2168375" y="1935222"/>
              <a:ext cx="5045224" cy="455352"/>
              <a:chOff x="2168375" y="1935222"/>
              <a:chExt cx="5045224" cy="455352"/>
            </a:xfrm>
          </p:grpSpPr>
          <p:sp>
            <p:nvSpPr>
              <p:cNvPr id="8" name="Right Arrow 7"/>
              <p:cNvSpPr/>
              <p:nvPr/>
            </p:nvSpPr>
            <p:spPr>
              <a:xfrm rot="10800000">
                <a:off x="2168375" y="1935222"/>
                <a:ext cx="5045224" cy="304800"/>
              </a:xfrm>
              <a:prstGeom prst="rightArrow">
                <a:avLst>
                  <a:gd name="adj1" fmla="val 50000"/>
                  <a:gd name="adj2" fmla="val 27784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17" name="TextBox 316"/>
              <p:cNvSpPr txBox="1"/>
              <p:nvPr/>
            </p:nvSpPr>
            <p:spPr>
              <a:xfrm>
                <a:off x="3750763" y="1964816"/>
                <a:ext cx="2328218" cy="425758"/>
              </a:xfrm>
              <a:prstGeom prst="rect">
                <a:avLst/>
              </a:prstGeom>
              <a:noFill/>
            </p:spPr>
            <p:txBody>
              <a:bodyPr wrap="square" rtlCol="0">
                <a:spAutoFit/>
              </a:bodyPr>
              <a:lstStyle/>
              <a:p>
                <a:r>
                  <a:rPr lang="en-US" sz="945" dirty="0"/>
                  <a:t>Is there a need to change the purpose?</a:t>
                </a:r>
              </a:p>
            </p:txBody>
          </p:sp>
        </p:grpSp>
        <p:grpSp>
          <p:nvGrpSpPr>
            <p:cNvPr id="62" name="Group 61"/>
            <p:cNvGrpSpPr/>
            <p:nvPr/>
          </p:nvGrpSpPr>
          <p:grpSpPr>
            <a:xfrm>
              <a:off x="1456503" y="2835730"/>
              <a:ext cx="425758" cy="1707600"/>
              <a:chOff x="1456503" y="2835730"/>
              <a:chExt cx="425758" cy="1707600"/>
            </a:xfrm>
          </p:grpSpPr>
          <p:sp>
            <p:nvSpPr>
              <p:cNvPr id="312" name="Right Arrow 311"/>
              <p:cNvSpPr/>
              <p:nvPr/>
            </p:nvSpPr>
            <p:spPr>
              <a:xfrm rot="5400000">
                <a:off x="819376" y="3537130"/>
                <a:ext cx="1707600" cy="304800"/>
              </a:xfrm>
              <a:prstGeom prst="rightArrow">
                <a:avLst>
                  <a:gd name="adj1" fmla="val 50000"/>
                  <a:gd name="adj2" fmla="val 16749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18" name="TextBox 317"/>
              <p:cNvSpPr txBox="1"/>
              <p:nvPr/>
            </p:nvSpPr>
            <p:spPr>
              <a:xfrm rot="16200000">
                <a:off x="1038585" y="3301794"/>
                <a:ext cx="1261594" cy="425758"/>
              </a:xfrm>
              <a:prstGeom prst="rect">
                <a:avLst/>
              </a:prstGeom>
              <a:noFill/>
            </p:spPr>
            <p:txBody>
              <a:bodyPr wrap="square" rtlCol="0">
                <a:spAutoFit/>
              </a:bodyPr>
              <a:lstStyle/>
              <a:p>
                <a:r>
                  <a:rPr lang="en-US" sz="945" dirty="0"/>
                  <a:t>Mainstay processes</a:t>
                </a:r>
              </a:p>
            </p:txBody>
          </p:sp>
        </p:grpSp>
        <p:grpSp>
          <p:nvGrpSpPr>
            <p:cNvPr id="56" name="Group 55"/>
            <p:cNvGrpSpPr/>
            <p:nvPr/>
          </p:nvGrpSpPr>
          <p:grpSpPr>
            <a:xfrm>
              <a:off x="5495763" y="3372386"/>
              <a:ext cx="2067831" cy="427503"/>
              <a:chOff x="5506646" y="3286399"/>
              <a:chExt cx="2067831" cy="427503"/>
            </a:xfrm>
          </p:grpSpPr>
          <p:sp>
            <p:nvSpPr>
              <p:cNvPr id="309" name="Right Arrow 308"/>
              <p:cNvSpPr/>
              <p:nvPr/>
            </p:nvSpPr>
            <p:spPr>
              <a:xfrm rot="8664041">
                <a:off x="5506646" y="3409102"/>
                <a:ext cx="2067831" cy="304800"/>
              </a:xfrm>
              <a:prstGeom prst="rightArrow">
                <a:avLst>
                  <a:gd name="adj1" fmla="val 50000"/>
                  <a:gd name="adj2" fmla="val 167496"/>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319" name="TextBox 318"/>
              <p:cNvSpPr txBox="1"/>
              <p:nvPr/>
            </p:nvSpPr>
            <p:spPr>
              <a:xfrm rot="19446597">
                <a:off x="5888063" y="3286399"/>
                <a:ext cx="1463895" cy="425757"/>
              </a:xfrm>
              <a:prstGeom prst="rect">
                <a:avLst/>
              </a:prstGeom>
              <a:noFill/>
            </p:spPr>
            <p:txBody>
              <a:bodyPr wrap="square" rtlCol="0">
                <a:spAutoFit/>
              </a:bodyPr>
              <a:lstStyle/>
              <a:p>
                <a:r>
                  <a:rPr lang="en-US" sz="945" dirty="0"/>
                  <a:t>Plans to run the system</a:t>
                </a:r>
              </a:p>
            </p:txBody>
          </p:sp>
        </p:grpSp>
        <p:grpSp>
          <p:nvGrpSpPr>
            <p:cNvPr id="304" name="Group 303"/>
            <p:cNvGrpSpPr/>
            <p:nvPr/>
          </p:nvGrpSpPr>
          <p:grpSpPr>
            <a:xfrm>
              <a:off x="5547780" y="5802152"/>
              <a:ext cx="1950667" cy="537113"/>
              <a:chOff x="5547780" y="5802152"/>
              <a:chExt cx="1950667" cy="537113"/>
            </a:xfrm>
          </p:grpSpPr>
          <p:sp>
            <p:nvSpPr>
              <p:cNvPr id="305" name="Right Arrow 304"/>
              <p:cNvSpPr/>
              <p:nvPr/>
            </p:nvSpPr>
            <p:spPr>
              <a:xfrm rot="10800000">
                <a:off x="5547780" y="6003480"/>
                <a:ext cx="1950667" cy="153950"/>
              </a:xfrm>
              <a:prstGeom prst="rightArrow">
                <a:avLst>
                  <a:gd name="adj1" fmla="val 50000"/>
                  <a:gd name="adj2" fmla="val 22982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endParaRPr lang="en-US" sz="945" dirty="0">
                  <a:solidFill>
                    <a:schemeClr val="tx1"/>
                  </a:solidFill>
                </a:endParaRPr>
              </a:p>
            </p:txBody>
          </p:sp>
          <p:sp>
            <p:nvSpPr>
              <p:cNvPr id="306" name="TextBox 305"/>
              <p:cNvSpPr txBox="1"/>
              <p:nvPr/>
            </p:nvSpPr>
            <p:spPr>
              <a:xfrm>
                <a:off x="5919729" y="5802152"/>
                <a:ext cx="1511791" cy="537113"/>
              </a:xfrm>
              <a:prstGeom prst="rect">
                <a:avLst/>
              </a:prstGeom>
              <a:noFill/>
            </p:spPr>
            <p:txBody>
              <a:bodyPr wrap="square" rtlCol="0">
                <a:spAutoFit/>
              </a:bodyPr>
              <a:lstStyle/>
              <a:p>
                <a:pPr>
                  <a:lnSpc>
                    <a:spcPts val="1620"/>
                  </a:lnSpc>
                </a:pPr>
                <a:r>
                  <a:rPr lang="en-US" sz="945" dirty="0"/>
                  <a:t>Design and redesign of</a:t>
                </a:r>
              </a:p>
              <a:p>
                <a:pPr>
                  <a:lnSpc>
                    <a:spcPts val="1620"/>
                  </a:lnSpc>
                </a:pPr>
                <a:r>
                  <a:rPr lang="en-US" sz="945" dirty="0"/>
                  <a:t>Processes and products</a:t>
                </a:r>
              </a:p>
            </p:txBody>
          </p:sp>
        </p:grpSp>
      </p:grpSp>
    </p:spTree>
    <p:extLst>
      <p:ext uri="{BB962C8B-B14F-4D97-AF65-F5344CB8AC3E}">
        <p14:creationId xmlns:p14="http://schemas.microsoft.com/office/powerpoint/2010/main" val="309734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79244-294E-169C-A7ED-6AFB0D43D4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3FEA46-9D00-1E87-4BBE-1A92CA22BF35}"/>
              </a:ext>
            </a:extLst>
          </p:cNvPr>
          <p:cNvSpPr>
            <a:spLocks noGrp="1"/>
          </p:cNvSpPr>
          <p:nvPr>
            <p:ph type="title"/>
          </p:nvPr>
        </p:nvSpPr>
        <p:spPr/>
        <p:txBody>
          <a:bodyPr/>
          <a:lstStyle/>
          <a:p>
            <a:r>
              <a:rPr lang="en-US" dirty="0"/>
              <a:t>Quality </a:t>
            </a:r>
          </a:p>
        </p:txBody>
      </p:sp>
      <p:sp>
        <p:nvSpPr>
          <p:cNvPr id="2" name="Slide Number Placeholder 1">
            <a:extLst>
              <a:ext uri="{FF2B5EF4-FFF2-40B4-BE49-F238E27FC236}">
                <a16:creationId xmlns:a16="http://schemas.microsoft.com/office/drawing/2014/main" id="{9A7BE2EA-2234-56A9-64FD-B3C55BF991CE}"/>
              </a:ext>
            </a:extLst>
          </p:cNvPr>
          <p:cNvSpPr>
            <a:spLocks noGrp="1"/>
          </p:cNvSpPr>
          <p:nvPr>
            <p:ph type="sldNum" sz="quarter" idx="12"/>
          </p:nvPr>
        </p:nvSpPr>
        <p:spPr/>
        <p:txBody>
          <a:bodyPr/>
          <a:lstStyle/>
          <a:p>
            <a:pPr>
              <a:defRPr/>
            </a:pPr>
            <a:fld id="{9BAF79E8-BA30-4B63-82D6-DA354DABFFF4}" type="slidenum">
              <a:rPr lang="en-US">
                <a:solidFill>
                  <a:srgbClr val="000000"/>
                </a:solidFill>
              </a:rPr>
              <a:pPr>
                <a:defRPr/>
              </a:pPr>
              <a:t>13</a:t>
            </a:fld>
            <a:endParaRPr lang="en-US" dirty="0">
              <a:solidFill>
                <a:srgbClr val="000000"/>
              </a:solidFill>
            </a:endParaRPr>
          </a:p>
        </p:txBody>
      </p:sp>
      <p:pic>
        <p:nvPicPr>
          <p:cNvPr id="5" name="Picture 4">
            <a:extLst>
              <a:ext uri="{FF2B5EF4-FFF2-40B4-BE49-F238E27FC236}">
                <a16:creationId xmlns:a16="http://schemas.microsoft.com/office/drawing/2014/main" id="{A955D005-70EE-1EA8-838B-CF732A418506}"/>
              </a:ext>
            </a:extLst>
          </p:cNvPr>
          <p:cNvPicPr>
            <a:picLocks noChangeAspect="1"/>
          </p:cNvPicPr>
          <p:nvPr/>
        </p:nvPicPr>
        <p:blipFill>
          <a:blip r:embed="rId3"/>
          <a:stretch>
            <a:fillRect/>
          </a:stretch>
        </p:blipFill>
        <p:spPr>
          <a:xfrm>
            <a:off x="2195513" y="1468664"/>
            <a:ext cx="7724774" cy="4623300"/>
          </a:xfrm>
          <a:prstGeom prst="rect">
            <a:avLst/>
          </a:prstGeom>
        </p:spPr>
      </p:pic>
      <p:pic>
        <p:nvPicPr>
          <p:cNvPr id="6" name="Picture 5">
            <a:extLst>
              <a:ext uri="{FF2B5EF4-FFF2-40B4-BE49-F238E27FC236}">
                <a16:creationId xmlns:a16="http://schemas.microsoft.com/office/drawing/2014/main" id="{9E15A394-A256-C768-6508-4B7949EFE722}"/>
              </a:ext>
            </a:extLst>
          </p:cNvPr>
          <p:cNvPicPr>
            <a:picLocks noChangeAspect="1"/>
          </p:cNvPicPr>
          <p:nvPr/>
        </p:nvPicPr>
        <p:blipFill>
          <a:blip r:embed="rId4"/>
          <a:stretch>
            <a:fillRect/>
          </a:stretch>
        </p:blipFill>
        <p:spPr>
          <a:xfrm>
            <a:off x="4562286" y="6227195"/>
            <a:ext cx="4721246" cy="380867"/>
          </a:xfrm>
          <a:prstGeom prst="rect">
            <a:avLst/>
          </a:prstGeom>
        </p:spPr>
      </p:pic>
    </p:spTree>
    <p:extLst>
      <p:ext uri="{BB962C8B-B14F-4D97-AF65-F5344CB8AC3E}">
        <p14:creationId xmlns:p14="http://schemas.microsoft.com/office/powerpoint/2010/main" val="356703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AD38-6C1D-4A0C-BA20-BD0A64D758FD}"/>
              </a:ext>
            </a:extLst>
          </p:cNvPr>
          <p:cNvSpPr>
            <a:spLocks noGrp="1"/>
          </p:cNvSpPr>
          <p:nvPr>
            <p:ph type="title"/>
          </p:nvPr>
        </p:nvSpPr>
        <p:spPr>
          <a:xfrm>
            <a:off x="965201" y="43591"/>
            <a:ext cx="9801224" cy="823180"/>
          </a:xfrm>
        </p:spPr>
        <p:txBody>
          <a:bodyPr/>
          <a:lstStyle/>
          <a:p>
            <a:r>
              <a:rPr lang="en-US" dirty="0"/>
              <a:t>Quality and Operational Planning Example </a:t>
            </a:r>
          </a:p>
        </p:txBody>
      </p:sp>
      <p:sp>
        <p:nvSpPr>
          <p:cNvPr id="3" name="Content Placeholder 2">
            <a:extLst>
              <a:ext uri="{FF2B5EF4-FFF2-40B4-BE49-F238E27FC236}">
                <a16:creationId xmlns:a16="http://schemas.microsoft.com/office/drawing/2014/main" id="{C6452186-9353-392B-8F99-BC30D54AD0B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0840AE1-9369-69FF-BCBA-2603BAC86E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A45E42-5810-DC46-D686-55FC0917EC88}"/>
              </a:ext>
            </a:extLst>
          </p:cNvPr>
          <p:cNvSpPr>
            <a:spLocks noGrp="1"/>
          </p:cNvSpPr>
          <p:nvPr>
            <p:ph type="sldNum" sz="quarter" idx="12"/>
          </p:nvPr>
        </p:nvSpPr>
        <p:spPr/>
        <p:txBody>
          <a:bodyPr/>
          <a:lstStyle/>
          <a:p>
            <a:fld id="{6113E31D-E2AB-40D1-8B51-AFA5AFEF393A}" type="slidenum">
              <a:rPr lang="en-US" smtClean="0"/>
              <a:t>14</a:t>
            </a:fld>
            <a:endParaRPr lang="en-US" dirty="0"/>
          </a:p>
        </p:txBody>
      </p:sp>
      <p:pic>
        <p:nvPicPr>
          <p:cNvPr id="7" name="Picture 6">
            <a:extLst>
              <a:ext uri="{FF2B5EF4-FFF2-40B4-BE49-F238E27FC236}">
                <a16:creationId xmlns:a16="http://schemas.microsoft.com/office/drawing/2014/main" id="{0237B830-B866-E63D-249F-1C1C85DEB02A}"/>
              </a:ext>
            </a:extLst>
          </p:cNvPr>
          <p:cNvPicPr>
            <a:picLocks noChangeAspect="1"/>
          </p:cNvPicPr>
          <p:nvPr/>
        </p:nvPicPr>
        <p:blipFill>
          <a:blip r:embed="rId2"/>
          <a:stretch>
            <a:fillRect/>
          </a:stretch>
        </p:blipFill>
        <p:spPr>
          <a:xfrm>
            <a:off x="500186" y="884771"/>
            <a:ext cx="9801224" cy="5929638"/>
          </a:xfrm>
          <a:prstGeom prst="rect">
            <a:avLst/>
          </a:prstGeom>
        </p:spPr>
      </p:pic>
    </p:spTree>
    <p:extLst>
      <p:ext uri="{BB962C8B-B14F-4D97-AF65-F5344CB8AC3E}">
        <p14:creationId xmlns:p14="http://schemas.microsoft.com/office/powerpoint/2010/main" val="141816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2F7E-573F-E8CD-A7DB-7BA1D18152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EAA553-4C8E-FF4F-4FF4-98782BFD80E6}"/>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957EA19E-A782-D51C-114D-FE067B85B1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FE5EA1-6B74-69D3-9D28-C6CE12292FF9}"/>
              </a:ext>
            </a:extLst>
          </p:cNvPr>
          <p:cNvSpPr>
            <a:spLocks noGrp="1"/>
          </p:cNvSpPr>
          <p:nvPr>
            <p:ph type="sldNum" sz="quarter" idx="12"/>
          </p:nvPr>
        </p:nvSpPr>
        <p:spPr/>
        <p:txBody>
          <a:bodyPr/>
          <a:lstStyle/>
          <a:p>
            <a:fld id="{6113E31D-E2AB-40D1-8B51-AFA5AFEF393A}" type="slidenum">
              <a:rPr lang="en-US" smtClean="0"/>
              <a:t>15</a:t>
            </a:fld>
            <a:endParaRPr lang="en-US" dirty="0"/>
          </a:p>
        </p:txBody>
      </p:sp>
      <p:pic>
        <p:nvPicPr>
          <p:cNvPr id="7" name="Picture 6">
            <a:extLst>
              <a:ext uri="{FF2B5EF4-FFF2-40B4-BE49-F238E27FC236}">
                <a16:creationId xmlns:a16="http://schemas.microsoft.com/office/drawing/2014/main" id="{A003FB57-85F7-9BC8-332E-45C26CBFAD72}"/>
              </a:ext>
            </a:extLst>
          </p:cNvPr>
          <p:cNvPicPr>
            <a:picLocks noChangeAspect="1"/>
          </p:cNvPicPr>
          <p:nvPr/>
        </p:nvPicPr>
        <p:blipFill>
          <a:blip r:embed="rId2"/>
          <a:stretch>
            <a:fillRect/>
          </a:stretch>
        </p:blipFill>
        <p:spPr>
          <a:xfrm>
            <a:off x="1323975" y="190219"/>
            <a:ext cx="9544050" cy="6667781"/>
          </a:xfrm>
          <a:prstGeom prst="rect">
            <a:avLst/>
          </a:prstGeom>
        </p:spPr>
      </p:pic>
    </p:spTree>
    <p:extLst>
      <p:ext uri="{BB962C8B-B14F-4D97-AF65-F5344CB8AC3E}">
        <p14:creationId xmlns:p14="http://schemas.microsoft.com/office/powerpoint/2010/main" val="198829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D82E-30A8-3B3A-DA0F-0476100828CC}"/>
              </a:ext>
            </a:extLst>
          </p:cNvPr>
          <p:cNvSpPr>
            <a:spLocks noGrp="1"/>
          </p:cNvSpPr>
          <p:nvPr>
            <p:ph type="title"/>
          </p:nvPr>
        </p:nvSpPr>
        <p:spPr/>
        <p:txBody>
          <a:bodyPr/>
          <a:lstStyle/>
          <a:p>
            <a:r>
              <a:rPr lang="en-US" dirty="0"/>
              <a:t>Outcomes of Quality Planning </a:t>
            </a:r>
          </a:p>
        </p:txBody>
      </p:sp>
      <p:sp>
        <p:nvSpPr>
          <p:cNvPr id="3" name="Content Placeholder 2">
            <a:extLst>
              <a:ext uri="{FF2B5EF4-FFF2-40B4-BE49-F238E27FC236}">
                <a16:creationId xmlns:a16="http://schemas.microsoft.com/office/drawing/2014/main" id="{21469F0A-615D-66CC-F323-93129D8D40EB}"/>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1C7BA258-6912-88BE-B670-6338817D8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BC171E-C1D3-E523-C2AF-D70CEF5D834F}"/>
              </a:ext>
            </a:extLst>
          </p:cNvPr>
          <p:cNvSpPr>
            <a:spLocks noGrp="1"/>
          </p:cNvSpPr>
          <p:nvPr>
            <p:ph type="sldNum" sz="quarter" idx="12"/>
          </p:nvPr>
        </p:nvSpPr>
        <p:spPr/>
        <p:txBody>
          <a:bodyPr/>
          <a:lstStyle/>
          <a:p>
            <a:fld id="{6113E31D-E2AB-40D1-8B51-AFA5AFEF393A}" type="slidenum">
              <a:rPr lang="en-US" smtClean="0"/>
              <a:t>16</a:t>
            </a:fld>
            <a:endParaRPr lang="en-US" dirty="0"/>
          </a:p>
        </p:txBody>
      </p:sp>
      <p:pic>
        <p:nvPicPr>
          <p:cNvPr id="7" name="Picture 6">
            <a:extLst>
              <a:ext uri="{FF2B5EF4-FFF2-40B4-BE49-F238E27FC236}">
                <a16:creationId xmlns:a16="http://schemas.microsoft.com/office/drawing/2014/main" id="{151517D1-85EC-9830-3134-CE8B5C5E43E3}"/>
              </a:ext>
            </a:extLst>
          </p:cNvPr>
          <p:cNvPicPr>
            <a:picLocks noChangeAspect="1"/>
          </p:cNvPicPr>
          <p:nvPr/>
        </p:nvPicPr>
        <p:blipFill>
          <a:blip r:embed="rId2"/>
          <a:stretch>
            <a:fillRect/>
          </a:stretch>
        </p:blipFill>
        <p:spPr>
          <a:xfrm>
            <a:off x="1965265" y="1484122"/>
            <a:ext cx="7444457" cy="4444029"/>
          </a:xfrm>
          <a:prstGeom prst="rect">
            <a:avLst/>
          </a:prstGeom>
        </p:spPr>
      </p:pic>
    </p:spTree>
    <p:extLst>
      <p:ext uri="{BB962C8B-B14F-4D97-AF65-F5344CB8AC3E}">
        <p14:creationId xmlns:p14="http://schemas.microsoft.com/office/powerpoint/2010/main" val="132648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578840" y="685800"/>
            <a:ext cx="11543251" cy="1143000"/>
          </a:xfrm>
        </p:spPr>
        <p:txBody>
          <a:bodyPr anchor="t">
            <a:noAutofit/>
          </a:bodyPr>
          <a:lstStyle/>
          <a:p>
            <a:pPr eaLnBrk="1" hangingPunct="1"/>
            <a:r>
              <a:rPr lang="en-US" altLang="en-US" sz="4000" b="1" dirty="0"/>
              <a:t>How Do You Approach Getting Improvements in Place ?</a:t>
            </a:r>
          </a:p>
        </p:txBody>
      </p:sp>
      <p:sp>
        <p:nvSpPr>
          <p:cNvPr id="29699" name="Rectangle 1027"/>
          <p:cNvSpPr>
            <a:spLocks noGrp="1" noChangeArrowheads="1"/>
          </p:cNvSpPr>
          <p:nvPr>
            <p:ph sz="half" idx="1"/>
          </p:nvPr>
        </p:nvSpPr>
        <p:spPr>
          <a:xfrm>
            <a:off x="1828800" y="1828800"/>
            <a:ext cx="8458200" cy="4648200"/>
          </a:xfrm>
          <a:noFill/>
        </p:spPr>
        <p:txBody>
          <a:bodyPr/>
          <a:lstStyle/>
          <a:p>
            <a:pPr marL="0" indent="0"/>
            <a:r>
              <a:rPr lang="en-US" altLang="en-US" sz="3200"/>
              <a:t>1.</a:t>
            </a:r>
          </a:p>
          <a:p>
            <a:pPr marL="0" indent="0"/>
            <a:r>
              <a:rPr lang="en-US" altLang="en-US" sz="3200"/>
              <a:t>2.</a:t>
            </a:r>
          </a:p>
          <a:p>
            <a:pPr marL="0" indent="0"/>
            <a:r>
              <a:rPr lang="en-US" altLang="en-US" sz="3200"/>
              <a:t>3.</a:t>
            </a:r>
          </a:p>
          <a:p>
            <a:pPr marL="0" indent="0"/>
            <a:r>
              <a:rPr lang="en-US" altLang="en-US" sz="3200"/>
              <a:t>4.</a:t>
            </a:r>
          </a:p>
          <a:p>
            <a:pPr marL="0" indent="0"/>
            <a:r>
              <a:rPr lang="en-US" altLang="en-US" sz="3200"/>
              <a:t>5.</a:t>
            </a:r>
          </a:p>
          <a:p>
            <a:pPr marL="0" indent="0"/>
            <a:r>
              <a:rPr lang="en-US" altLang="en-US" sz="3200"/>
              <a:t>6.</a:t>
            </a:r>
          </a:p>
          <a:p>
            <a:pPr marL="0" indent="0"/>
            <a:r>
              <a:rPr lang="en-US" altLang="en-US" sz="3200"/>
              <a:t>7.</a:t>
            </a:r>
          </a:p>
        </p:txBody>
      </p:sp>
    </p:spTree>
    <p:extLst>
      <p:ext uri="{BB962C8B-B14F-4D97-AF65-F5344CB8AC3E}">
        <p14:creationId xmlns:p14="http://schemas.microsoft.com/office/powerpoint/2010/main" val="41138522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Profound Knowledge W. Edwards Deming </a:t>
            </a:r>
          </a:p>
        </p:txBody>
      </p:sp>
      <p:sp>
        <p:nvSpPr>
          <p:cNvPr id="5" name="TextBox 4"/>
          <p:cNvSpPr txBox="1"/>
          <p:nvPr/>
        </p:nvSpPr>
        <p:spPr>
          <a:xfrm>
            <a:off x="1752600" y="1524000"/>
            <a:ext cx="3993401" cy="1815882"/>
          </a:xfrm>
          <a:prstGeom prst="rect">
            <a:avLst/>
          </a:prstGeom>
          <a:noFill/>
        </p:spPr>
        <p:txBody>
          <a:bodyPr wrap="none" rtlCol="0">
            <a:spAutoFit/>
          </a:bodyPr>
          <a:lstStyle/>
          <a:p>
            <a:pPr marL="285750" indent="-285750">
              <a:buFont typeface="Arial" pitchFamily="34" charset="0"/>
              <a:buChar char="•"/>
            </a:pPr>
            <a:r>
              <a:rPr lang="en-US" sz="2800" dirty="0"/>
              <a:t>Systems Thinking</a:t>
            </a:r>
          </a:p>
          <a:p>
            <a:pPr marL="285750" indent="-285750">
              <a:buFont typeface="Arial" pitchFamily="34" charset="0"/>
              <a:buChar char="•"/>
            </a:pPr>
            <a:r>
              <a:rPr lang="en-US" sz="2800" dirty="0"/>
              <a:t>Understanding Variation</a:t>
            </a:r>
          </a:p>
          <a:p>
            <a:pPr marL="285750" indent="-285750">
              <a:buFont typeface="Arial" pitchFamily="34" charset="0"/>
              <a:buChar char="•"/>
            </a:pPr>
            <a:r>
              <a:rPr lang="en-US" sz="2800" dirty="0"/>
              <a:t>Psychology</a:t>
            </a:r>
          </a:p>
          <a:p>
            <a:pPr marL="285750" indent="-285750">
              <a:buFont typeface="Arial" pitchFamily="34" charset="0"/>
              <a:buChar char="•"/>
            </a:pPr>
            <a:r>
              <a:rPr lang="en-US" sz="2800" dirty="0"/>
              <a:t>Theory of Knowledge</a:t>
            </a:r>
          </a:p>
        </p:txBody>
      </p:sp>
      <p:sp>
        <p:nvSpPr>
          <p:cNvPr id="6" name="Rectangle 48"/>
          <p:cNvSpPr>
            <a:spLocks noChangeArrowheads="1"/>
          </p:cNvSpPr>
          <p:nvPr/>
        </p:nvSpPr>
        <p:spPr bwMode="auto">
          <a:xfrm>
            <a:off x="1371600" y="6211669"/>
            <a:ext cx="845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chemeClr val="bg1"/>
                </a:solidFill>
                <a:latin typeface="Calibri" pitchFamily="34" charset="0"/>
              </a:rPr>
              <a:t>Transforming Healthcare Leadership – A Systems Guide to Improve Care, Reduce Costs </a:t>
            </a:r>
          </a:p>
          <a:p>
            <a:r>
              <a:rPr lang="en-US" sz="1400" dirty="0">
                <a:solidFill>
                  <a:schemeClr val="bg1"/>
                </a:solidFill>
                <a:latin typeface="Calibri" pitchFamily="34" charset="0"/>
              </a:rPr>
              <a:t>&amp; Improve Population Health, Maccoby, Norman, Norman, Margolies (2013); Ch. 5</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349642"/>
            <a:ext cx="5694363" cy="467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8"/>
          <p:cNvSpPr>
            <a:spLocks noChangeArrowheads="1"/>
          </p:cNvSpPr>
          <p:nvPr/>
        </p:nvSpPr>
        <p:spPr bwMode="auto">
          <a:xfrm>
            <a:off x="3429000" y="6396336"/>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latin typeface="Calibri" pitchFamily="34" charset="0"/>
              </a:rPr>
              <a:t>Transforming Healthcare Leadership – A Systems Guide to Improve Care, Reduce Costs </a:t>
            </a:r>
          </a:p>
          <a:p>
            <a:r>
              <a:rPr lang="en-US" sz="1200" dirty="0">
                <a:latin typeface="Calibri" pitchFamily="34" charset="0"/>
              </a:rPr>
              <a:t>&amp; Improve Population Health, Maccoby, Norman, Norman, Margolies (2013); Ch. 5 p. 69</a:t>
            </a:r>
          </a:p>
        </p:txBody>
      </p:sp>
    </p:spTree>
    <p:extLst>
      <p:ext uri="{BB962C8B-B14F-4D97-AF65-F5344CB8AC3E}">
        <p14:creationId xmlns:p14="http://schemas.microsoft.com/office/powerpoint/2010/main" val="12678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4" name="Rectangle 4"/>
          <p:cNvSpPr>
            <a:spLocks noGrp="1" noChangeArrowheads="1"/>
          </p:cNvSpPr>
          <p:nvPr>
            <p:ph type="ctrTitle"/>
          </p:nvPr>
        </p:nvSpPr>
        <p:spPr>
          <a:xfrm>
            <a:off x="2114026" y="0"/>
            <a:ext cx="8647813" cy="1149292"/>
          </a:xfrm>
        </p:spPr>
        <p:txBody>
          <a:bodyPr rtlCol="0">
            <a:normAutofit fontScale="90000"/>
          </a:bodyPr>
          <a:lstStyle/>
          <a:p>
            <a:pPr>
              <a:defRPr/>
            </a:pPr>
            <a:r>
              <a:rPr lang="en-US" dirty="0">
                <a:solidFill>
                  <a:srgbClr val="009EC2"/>
                </a:solidFill>
                <a:ea typeface="+mj-ea"/>
              </a:rPr>
              <a:t>The Model for Improvement</a:t>
            </a:r>
          </a:p>
        </p:txBody>
      </p:sp>
      <p:pic>
        <p:nvPicPr>
          <p:cNvPr id="39939" name="Picture 9" descr="s_02_mfi_nofill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143000"/>
            <a:ext cx="3852864" cy="564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p:cNvPicPr>
            <a:picLocks noChangeAspect="1" noChangeArrowheads="1"/>
          </p:cNvPicPr>
          <p:nvPr/>
        </p:nvPicPr>
        <p:blipFill>
          <a:blip r:embed="rId4">
            <a:extLst>
              <a:ext uri="{28A0092B-C50C-407E-A947-70E740481C1C}">
                <a14:useLocalDpi xmlns:a14="http://schemas.microsoft.com/office/drawing/2010/main" val="0"/>
              </a:ext>
            </a:extLst>
          </a:blip>
          <a:srcRect l="24962" t="4124" r="24638" b="7529"/>
          <a:stretch>
            <a:fillRect/>
          </a:stretch>
        </p:blipFill>
        <p:spPr bwMode="auto">
          <a:xfrm>
            <a:off x="7633982" y="2601377"/>
            <a:ext cx="2616506" cy="3442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3" name="TextBox 6"/>
          <p:cNvSpPr txBox="1">
            <a:spLocks noChangeArrowheads="1"/>
          </p:cNvSpPr>
          <p:nvPr/>
        </p:nvSpPr>
        <p:spPr bwMode="auto">
          <a:xfrm>
            <a:off x="1524000" y="6488114"/>
            <a:ext cx="82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6075" indent="-346075">
              <a:spcBef>
                <a:spcPct val="20000"/>
              </a:spcBef>
              <a:buClr>
                <a:srgbClr val="9CD4E4"/>
              </a:buClr>
              <a:buSzPct val="85000"/>
              <a:buBlip>
                <a:blip r:embed="rId5"/>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ts val="575"/>
              </a:spcBef>
              <a:buClrTx/>
              <a:buSzTx/>
              <a:buNone/>
            </a:pPr>
            <a:r>
              <a:rPr lang="en-US" altLang="en-US" sz="1400">
                <a:solidFill>
                  <a:schemeClr val="bg1"/>
                </a:solidFill>
              </a:rPr>
              <a:t>IG p. 24</a:t>
            </a:r>
          </a:p>
        </p:txBody>
      </p:sp>
    </p:spTree>
    <p:extLst>
      <p:ext uri="{BB962C8B-B14F-4D97-AF65-F5344CB8AC3E}">
        <p14:creationId xmlns:p14="http://schemas.microsoft.com/office/powerpoint/2010/main" val="16559884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434940-792B-1BDD-CC6F-E74C5DBEA807}"/>
              </a:ext>
            </a:extLst>
          </p:cNvPr>
          <p:cNvSpPr>
            <a:spLocks noGrp="1"/>
          </p:cNvSpPr>
          <p:nvPr>
            <p:ph type="title"/>
          </p:nvPr>
        </p:nvSpPr>
        <p:spPr/>
        <p:txBody>
          <a:bodyPr/>
          <a:lstStyle/>
          <a:p>
            <a:r>
              <a:rPr lang="en-US" dirty="0"/>
              <a:t>Bio CDR Heidi Voss  </a:t>
            </a:r>
          </a:p>
        </p:txBody>
      </p:sp>
      <p:sp>
        <p:nvSpPr>
          <p:cNvPr id="7" name="Content Placeholder 6">
            <a:extLst>
              <a:ext uri="{FF2B5EF4-FFF2-40B4-BE49-F238E27FC236}">
                <a16:creationId xmlns:a16="http://schemas.microsoft.com/office/drawing/2014/main" id="{7555A1B4-9BC8-BF21-E948-D73F31BD8E86}"/>
              </a:ext>
            </a:extLst>
          </p:cNvPr>
          <p:cNvSpPr>
            <a:spLocks noGrp="1"/>
          </p:cNvSpPr>
          <p:nvPr>
            <p:ph idx="1"/>
          </p:nvPr>
        </p:nvSpPr>
        <p:spPr>
          <a:xfrm>
            <a:off x="667688" y="1042430"/>
            <a:ext cx="10856624" cy="5413078"/>
          </a:xfrm>
        </p:spPr>
        <p:txBody>
          <a:bodyPr>
            <a:normAutofit fontScale="55000" lnSpcReduction="20000"/>
          </a:bodyPr>
          <a:lstStyle/>
          <a:p>
            <a:pPr marL="0" marR="0">
              <a:lnSpc>
                <a:spcPct val="115000"/>
              </a:lnSpc>
              <a:spcAft>
                <a:spcPts val="800"/>
              </a:spcAft>
              <a:buNone/>
            </a:pPr>
            <a:r>
              <a:rPr lang="en-US" sz="2900" kern="100" dirty="0">
                <a:effectLst/>
                <a:latin typeface="Aptos" panose="020B0004020202020204" pitchFamily="34" charset="0"/>
                <a:ea typeface="Aptos" panose="020B0004020202020204" pitchFamily="34" charset="0"/>
                <a:cs typeface="Times New Roman" panose="02020603050405020304" pitchFamily="18" charset="0"/>
              </a:rPr>
              <a:t>CDR Heidi Voss is joining IHS as the Bemidji Area Behavioral Health Consultant.  CDR Voss has over 8 years’ experience as a board certified psychiatric mental health nurse practitioner and over 20 years as a registered nurse. </a:t>
            </a:r>
          </a:p>
          <a:p>
            <a:pPr marL="0" marR="0">
              <a:lnSpc>
                <a:spcPct val="115000"/>
              </a:lnSpc>
              <a:spcAft>
                <a:spcPts val="800"/>
              </a:spcAft>
              <a:buNone/>
            </a:pPr>
            <a:r>
              <a:rPr lang="en-US" sz="2900" kern="100" dirty="0">
                <a:effectLst/>
                <a:latin typeface="Aptos" panose="020B0004020202020204" pitchFamily="34" charset="0"/>
                <a:ea typeface="Aptos" panose="020B0004020202020204" pitchFamily="34" charset="0"/>
                <a:cs typeface="Times New Roman" panose="02020603050405020304" pitchFamily="18" charset="0"/>
              </a:rPr>
              <a:t>As a USPHS Officer, CDR Voss has an extensive background in hospital administration which includes 10 years with the Bureau of Prisons as a Health Services Administrator. She led them through 6 years of superior program reviews. </a:t>
            </a:r>
          </a:p>
          <a:p>
            <a:pPr marL="0" marR="0">
              <a:lnSpc>
                <a:spcPct val="115000"/>
              </a:lnSpc>
              <a:spcAft>
                <a:spcPts val="800"/>
              </a:spcAft>
              <a:buNone/>
            </a:pPr>
            <a:r>
              <a:rPr lang="en-US" sz="2900" kern="100" dirty="0">
                <a:effectLst/>
                <a:latin typeface="Aptos" panose="020B0004020202020204" pitchFamily="34" charset="0"/>
                <a:ea typeface="Aptos" panose="020B0004020202020204" pitchFamily="34" charset="0"/>
                <a:cs typeface="Times New Roman" panose="02020603050405020304" pitchFamily="18" charset="0"/>
              </a:rPr>
              <a:t>Once board certified as a psychiatric nurse practitioner, CDR Voss was selected as one of the first USPHS Officers to commission with the Veterans Administration, working as an in-person mental health provider for a rural community outreach clinic in Minnesota. With her strong connection to the BOP, she then returned to assist as a national tele-psychiatric mental health provider coordinating tele-health services as well as providing daily tele-mental health care for those incarcerated. </a:t>
            </a:r>
          </a:p>
          <a:p>
            <a:pPr marL="0" marR="0">
              <a:lnSpc>
                <a:spcPct val="115000"/>
              </a:lnSpc>
              <a:spcAft>
                <a:spcPts val="800"/>
              </a:spcAft>
              <a:buNone/>
            </a:pPr>
            <a:r>
              <a:rPr lang="en-US" sz="2900" kern="100" dirty="0">
                <a:effectLst/>
                <a:latin typeface="Aptos" panose="020B0004020202020204" pitchFamily="34" charset="0"/>
                <a:ea typeface="Aptos" panose="020B0004020202020204" pitchFamily="34" charset="0"/>
                <a:cs typeface="Times New Roman" panose="02020603050405020304" pitchFamily="18" charset="0"/>
              </a:rPr>
              <a:t>The combination of administrative skills, strong medical and mental health background supported her selection of Field Medical Coordinator for the Department of Homeland Security supporting both medical and mental health needs for immigration. Her oversight included a population of over 1000 detainees and 23 facilities in Minnesota, Wisconsin, North Dakota and South Dakota. She completed compliance site inspections, case reviews and approvals for medical and mental health requests. CDR Voss also supported critical needs for the agency deploying as a PMHNP to provide direct mental health services in high need facilities. </a:t>
            </a:r>
          </a:p>
          <a:p>
            <a:pPr marL="0" marR="0">
              <a:lnSpc>
                <a:spcPct val="115000"/>
              </a:lnSpc>
              <a:spcAft>
                <a:spcPts val="800"/>
              </a:spcAft>
              <a:buNone/>
            </a:pPr>
            <a:r>
              <a:rPr lang="en-US" sz="2900" kern="100" dirty="0">
                <a:effectLst/>
                <a:latin typeface="Aptos" panose="020B0004020202020204" pitchFamily="34" charset="0"/>
                <a:ea typeface="Aptos" panose="020B0004020202020204" pitchFamily="34" charset="0"/>
                <a:cs typeface="Times New Roman" panose="02020603050405020304" pitchFamily="18" charset="0"/>
              </a:rPr>
              <a:t>In her free time, CDR Voss serves as a volunteer clinical director for the Minnesota Special Olympics mental health program and will be the lead clinical director for the USA Games being held in Minnesota this June! </a:t>
            </a:r>
          </a:p>
          <a:p>
            <a:endParaRPr lang="en-US" dirty="0"/>
          </a:p>
        </p:txBody>
      </p:sp>
    </p:spTree>
    <p:extLst>
      <p:ext uri="{BB962C8B-B14F-4D97-AF65-F5344CB8AC3E}">
        <p14:creationId xmlns:p14="http://schemas.microsoft.com/office/powerpoint/2010/main" val="266423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1987"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1988" name="Rectangle 4"/>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1989" name="Rectangle 5"/>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41990" name="Rectangle 6"/>
          <p:cNvSpPr>
            <a:spLocks noGrp="1" noChangeArrowheads="1"/>
          </p:cNvSpPr>
          <p:nvPr>
            <p:ph type="title"/>
          </p:nvPr>
        </p:nvSpPr>
        <p:spPr>
          <a:xfrm>
            <a:off x="1676400" y="152400"/>
            <a:ext cx="8382000" cy="1143000"/>
          </a:xfrm>
        </p:spPr>
        <p:txBody>
          <a:bodyPr vert="horz" lIns="90488" tIns="44450" rIns="90488" bIns="44450" rtlCol="0" anchor="ctr">
            <a:normAutofit fontScale="90000"/>
          </a:bodyPr>
          <a:lstStyle/>
          <a:p>
            <a:pPr algn="ctr" eaLnBrk="1" hangingPunct="1">
              <a:lnSpc>
                <a:spcPct val="90000"/>
              </a:lnSpc>
            </a:pPr>
            <a:r>
              <a:rPr lang="en-US" altLang="en-US"/>
              <a:t>Fundamental Questions for Improvement</a:t>
            </a:r>
          </a:p>
        </p:txBody>
      </p:sp>
      <p:sp>
        <p:nvSpPr>
          <p:cNvPr id="41991" name="Rectangle 7"/>
          <p:cNvSpPr>
            <a:spLocks noGrp="1" noChangeArrowheads="1"/>
          </p:cNvSpPr>
          <p:nvPr>
            <p:ph idx="1"/>
          </p:nvPr>
        </p:nvSpPr>
        <p:spPr>
          <a:xfrm>
            <a:off x="755009" y="1752601"/>
            <a:ext cx="10184235" cy="4316413"/>
          </a:xfrm>
          <a:noFill/>
        </p:spPr>
        <p:txBody>
          <a:bodyPr vert="horz" lIns="90488" tIns="44450" rIns="90488" bIns="44450" rtlCol="0">
            <a:normAutofit/>
          </a:bodyPr>
          <a:lstStyle/>
          <a:p>
            <a:pPr eaLnBrk="1" hangingPunct="1">
              <a:lnSpc>
                <a:spcPct val="90000"/>
              </a:lnSpc>
            </a:pPr>
            <a:r>
              <a:rPr lang="en-US" altLang="en-US" sz="3200" b="1" i="1" dirty="0"/>
              <a:t>What are we trying to accomplish?</a:t>
            </a:r>
          </a:p>
          <a:p>
            <a:pPr eaLnBrk="1" hangingPunct="1">
              <a:lnSpc>
                <a:spcPct val="90000"/>
              </a:lnSpc>
            </a:pPr>
            <a:endParaRPr lang="en-US" altLang="en-US" sz="3200" b="1" i="1" dirty="0"/>
          </a:p>
          <a:p>
            <a:pPr eaLnBrk="1" hangingPunct="1">
              <a:lnSpc>
                <a:spcPct val="90000"/>
              </a:lnSpc>
            </a:pPr>
            <a:r>
              <a:rPr lang="en-US" altLang="en-US" sz="3200" b="1" i="1" dirty="0"/>
              <a:t>How will we know that a change is an improvement?</a:t>
            </a:r>
          </a:p>
          <a:p>
            <a:pPr eaLnBrk="1" hangingPunct="1">
              <a:lnSpc>
                <a:spcPct val="90000"/>
              </a:lnSpc>
            </a:pPr>
            <a:endParaRPr lang="en-US" altLang="en-US" sz="3200" b="1" i="1" dirty="0"/>
          </a:p>
          <a:p>
            <a:pPr eaLnBrk="1" hangingPunct="1">
              <a:lnSpc>
                <a:spcPct val="90000"/>
              </a:lnSpc>
            </a:pPr>
            <a:r>
              <a:rPr lang="en-US" altLang="en-US" sz="3200" b="1" i="1" dirty="0"/>
              <a:t>What changes can we make that will result in an improvement?</a:t>
            </a:r>
          </a:p>
        </p:txBody>
      </p:sp>
      <p:sp>
        <p:nvSpPr>
          <p:cNvPr id="41992" name="Text Box 8"/>
          <p:cNvSpPr txBox="1">
            <a:spLocks noChangeArrowheads="1"/>
          </p:cNvSpPr>
          <p:nvPr/>
        </p:nvSpPr>
        <p:spPr bwMode="auto">
          <a:xfrm>
            <a:off x="1785939" y="6307139"/>
            <a:ext cx="3525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600" i="1"/>
              <a:t>Improvement Guide</a:t>
            </a:r>
            <a:r>
              <a:rPr lang="en-US" altLang="en-US" sz="1600"/>
              <a:t>, Chapter 1, p 24</a:t>
            </a:r>
          </a:p>
        </p:txBody>
      </p:sp>
    </p:spTree>
    <p:extLst>
      <p:ext uri="{BB962C8B-B14F-4D97-AF65-F5344CB8AC3E}">
        <p14:creationId xmlns:p14="http://schemas.microsoft.com/office/powerpoint/2010/main" val="12793646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97280" y="685800"/>
            <a:ext cx="8454224" cy="990600"/>
          </a:xfrm>
        </p:spPr>
        <p:txBody>
          <a:bodyPr>
            <a:noAutofit/>
          </a:bodyPr>
          <a:lstStyle/>
          <a:p>
            <a:r>
              <a:rPr lang="en-US" sz="4400" dirty="0"/>
              <a:t>Reactive vs. Fundamental Changes</a:t>
            </a:r>
          </a:p>
        </p:txBody>
      </p:sp>
      <p:sp>
        <p:nvSpPr>
          <p:cNvPr id="25603" name="Rectangle 3"/>
          <p:cNvSpPr>
            <a:spLocks noGrp="1" noChangeArrowheads="1"/>
          </p:cNvSpPr>
          <p:nvPr>
            <p:ph idx="1"/>
          </p:nvPr>
        </p:nvSpPr>
        <p:spPr/>
        <p:txBody>
          <a:bodyPr>
            <a:normAutofit lnSpcReduction="10000"/>
          </a:bodyPr>
          <a:lstStyle/>
          <a:p>
            <a:pPr>
              <a:lnSpc>
                <a:spcPct val="90000"/>
              </a:lnSpc>
            </a:pPr>
            <a:r>
              <a:rPr lang="en-US" sz="2600" dirty="0"/>
              <a:t>Reactive Changes</a:t>
            </a:r>
          </a:p>
          <a:p>
            <a:pPr lvl="1">
              <a:lnSpc>
                <a:spcPct val="90000"/>
              </a:lnSpc>
            </a:pPr>
            <a:r>
              <a:rPr lang="en-US" sz="2400" dirty="0"/>
              <a:t>Solve problems or react</a:t>
            </a:r>
          </a:p>
          <a:p>
            <a:pPr lvl="1">
              <a:lnSpc>
                <a:spcPct val="90000"/>
              </a:lnSpc>
            </a:pPr>
            <a:r>
              <a:rPr lang="en-US" sz="2400" dirty="0"/>
              <a:t>Return the system to prior condition</a:t>
            </a:r>
          </a:p>
          <a:p>
            <a:pPr lvl="1">
              <a:lnSpc>
                <a:spcPct val="90000"/>
              </a:lnSpc>
            </a:pPr>
            <a:r>
              <a:rPr lang="en-US" sz="2400" dirty="0"/>
              <a:t>Tradeoff among measures</a:t>
            </a:r>
          </a:p>
          <a:p>
            <a:pPr lvl="1">
              <a:lnSpc>
                <a:spcPct val="90000"/>
              </a:lnSpc>
            </a:pPr>
            <a:r>
              <a:rPr lang="en-US" sz="2400" dirty="0"/>
              <a:t>Short term impact</a:t>
            </a:r>
          </a:p>
          <a:p>
            <a:pPr>
              <a:lnSpc>
                <a:spcPct val="90000"/>
              </a:lnSpc>
            </a:pPr>
            <a:r>
              <a:rPr lang="en-US" sz="2600" dirty="0"/>
              <a:t>Fundamental Changes</a:t>
            </a:r>
          </a:p>
          <a:p>
            <a:pPr lvl="1">
              <a:lnSpc>
                <a:spcPct val="90000"/>
              </a:lnSpc>
            </a:pPr>
            <a:r>
              <a:rPr lang="en-US" sz="2400" dirty="0"/>
              <a:t>Design or redesign of some aspect of the system</a:t>
            </a:r>
          </a:p>
          <a:p>
            <a:pPr lvl="1">
              <a:lnSpc>
                <a:spcPct val="90000"/>
              </a:lnSpc>
            </a:pPr>
            <a:r>
              <a:rPr lang="en-US" sz="2400" dirty="0"/>
              <a:t>Necessary for improvement beyond problems</a:t>
            </a:r>
          </a:p>
          <a:p>
            <a:pPr lvl="1">
              <a:lnSpc>
                <a:spcPct val="90000"/>
              </a:lnSpc>
            </a:pPr>
            <a:r>
              <a:rPr lang="en-US" sz="2400" dirty="0"/>
              <a:t>Fundamentally alters the system</a:t>
            </a:r>
          </a:p>
          <a:p>
            <a:pPr lvl="1">
              <a:lnSpc>
                <a:spcPct val="90000"/>
              </a:lnSpc>
            </a:pPr>
            <a:r>
              <a:rPr lang="en-US" sz="2400" dirty="0"/>
              <a:t>Impacts several measures</a:t>
            </a:r>
          </a:p>
          <a:p>
            <a:pPr lvl="1">
              <a:lnSpc>
                <a:spcPct val="90000"/>
              </a:lnSpc>
            </a:pPr>
            <a:r>
              <a:rPr lang="en-US" sz="2400" dirty="0"/>
              <a:t>Long term impact</a:t>
            </a:r>
          </a:p>
          <a:p>
            <a:pPr lvl="1">
              <a:lnSpc>
                <a:spcPct val="90000"/>
              </a:lnSpc>
            </a:pPr>
            <a:endParaRPr lang="en-US" sz="2400" dirty="0"/>
          </a:p>
        </p:txBody>
      </p:sp>
      <p:sp>
        <p:nvSpPr>
          <p:cNvPr id="25604" name="Text Box 4"/>
          <p:cNvSpPr txBox="1">
            <a:spLocks noChangeArrowheads="1"/>
          </p:cNvSpPr>
          <p:nvPr/>
        </p:nvSpPr>
        <p:spPr bwMode="auto">
          <a:xfrm>
            <a:off x="9551504" y="6472768"/>
            <a:ext cx="2183931" cy="276999"/>
          </a:xfrm>
          <a:prstGeom prst="rect">
            <a:avLst/>
          </a:prstGeom>
          <a:noFill/>
          <a:ln w="9525">
            <a:noFill/>
            <a:miter lim="800000"/>
            <a:headEnd/>
            <a:tailEnd/>
          </a:ln>
          <a:effectLst/>
        </p:spPr>
        <p:txBody>
          <a:bodyPr wrap="none">
            <a:spAutoFit/>
          </a:bodyPr>
          <a:lstStyle/>
          <a:p>
            <a:pPr eaLnBrk="0" hangingPunct="0"/>
            <a:r>
              <a:rPr lang="en-US" sz="1200" dirty="0">
                <a:solidFill>
                  <a:prstClr val="black"/>
                </a:solidFill>
                <a:cs typeface="Arial"/>
              </a:rPr>
              <a:t>Improvement Guide, p.112 -114</a:t>
            </a:r>
          </a:p>
        </p:txBody>
      </p:sp>
    </p:spTree>
    <p:extLst>
      <p:ext uri="{BB962C8B-B14F-4D97-AF65-F5344CB8AC3E}">
        <p14:creationId xmlns:p14="http://schemas.microsoft.com/office/powerpoint/2010/main" val="4092523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27839" y="1379539"/>
            <a:ext cx="987662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Char char="•"/>
            </a:pPr>
            <a:r>
              <a:rPr lang="en-US" altLang="en-US" sz="2800" dirty="0"/>
              <a:t> Is useful for both process and product improvement.</a:t>
            </a:r>
          </a:p>
          <a:p>
            <a:pPr eaLnBrk="1" hangingPunct="1">
              <a:spcBef>
                <a:spcPct val="0"/>
              </a:spcBef>
              <a:buClrTx/>
              <a:buSzTx/>
              <a:buFontTx/>
              <a:buChar char="•"/>
            </a:pPr>
            <a:r>
              <a:rPr lang="en-US" altLang="en-US" sz="2800" dirty="0"/>
              <a:t> </a:t>
            </a:r>
            <a:r>
              <a:rPr lang="en-US" altLang="en-US" sz="2800" dirty="0">
                <a:solidFill>
                  <a:srgbClr val="3333FF"/>
                </a:solidFill>
              </a:rPr>
              <a:t>Is applicable to all types of organizations.</a:t>
            </a:r>
          </a:p>
          <a:p>
            <a:pPr eaLnBrk="1" hangingPunct="1">
              <a:spcBef>
                <a:spcPct val="0"/>
              </a:spcBef>
              <a:buClrTx/>
              <a:buSzTx/>
              <a:buFontTx/>
              <a:buChar char="•"/>
            </a:pPr>
            <a:r>
              <a:rPr lang="en-US" altLang="en-US" sz="2800" dirty="0"/>
              <a:t> Is applicable to all groups and levels in an organization.</a:t>
            </a:r>
          </a:p>
          <a:p>
            <a:pPr eaLnBrk="1" hangingPunct="1">
              <a:spcBef>
                <a:spcPct val="0"/>
              </a:spcBef>
              <a:buClrTx/>
              <a:buSzTx/>
              <a:buFontTx/>
              <a:buChar char="•"/>
            </a:pPr>
            <a:r>
              <a:rPr lang="en-US" altLang="en-US" sz="2800" dirty="0">
                <a:solidFill>
                  <a:srgbClr val="3333FF"/>
                </a:solidFill>
              </a:rPr>
              <a:t> Facilitates the use of teamwork to make improvements.</a:t>
            </a:r>
          </a:p>
          <a:p>
            <a:pPr eaLnBrk="1" hangingPunct="1">
              <a:spcBef>
                <a:spcPct val="0"/>
              </a:spcBef>
              <a:buClrTx/>
              <a:buSzTx/>
              <a:buFontTx/>
              <a:buChar char="•"/>
            </a:pPr>
            <a:r>
              <a:rPr lang="en-US" altLang="en-US" sz="2800" dirty="0"/>
              <a:t> Provides a framework for the application of statistical tools and methods.</a:t>
            </a:r>
          </a:p>
          <a:p>
            <a:pPr eaLnBrk="1" hangingPunct="1">
              <a:spcBef>
                <a:spcPct val="0"/>
              </a:spcBef>
              <a:buClrTx/>
              <a:buSzTx/>
              <a:buFontTx/>
              <a:buChar char="•"/>
            </a:pPr>
            <a:r>
              <a:rPr lang="en-US" altLang="en-US" sz="2800" dirty="0"/>
              <a:t> </a:t>
            </a:r>
            <a:r>
              <a:rPr lang="en-US" altLang="en-US" sz="2800" dirty="0">
                <a:solidFill>
                  <a:srgbClr val="3333FF"/>
                </a:solidFill>
              </a:rPr>
              <a:t>Encourages planning to be based on theory.</a:t>
            </a:r>
          </a:p>
          <a:p>
            <a:pPr eaLnBrk="1" hangingPunct="1">
              <a:spcBef>
                <a:spcPct val="0"/>
              </a:spcBef>
              <a:buClrTx/>
              <a:buSzTx/>
              <a:buFontTx/>
              <a:buChar char="•"/>
            </a:pPr>
            <a:r>
              <a:rPr lang="en-US" altLang="en-US" sz="2800" dirty="0"/>
              <a:t> Emphasizes and encourages the iterative learning process.</a:t>
            </a:r>
          </a:p>
          <a:p>
            <a:pPr eaLnBrk="1" hangingPunct="1">
              <a:spcBef>
                <a:spcPct val="0"/>
              </a:spcBef>
              <a:buClrTx/>
              <a:buSzTx/>
              <a:buFontTx/>
              <a:buChar char="•"/>
            </a:pPr>
            <a:r>
              <a:rPr lang="en-US" altLang="en-US" sz="2800" dirty="0">
                <a:solidFill>
                  <a:srgbClr val="3333FF"/>
                </a:solidFill>
              </a:rPr>
              <a:t> Provides a way to empower people in the organization to take action.</a:t>
            </a:r>
          </a:p>
        </p:txBody>
      </p:sp>
      <p:sp>
        <p:nvSpPr>
          <p:cNvPr id="48131" name="TextBox 3"/>
          <p:cNvSpPr txBox="1">
            <a:spLocks noChangeArrowheads="1"/>
          </p:cNvSpPr>
          <p:nvPr/>
        </p:nvSpPr>
        <p:spPr bwMode="auto">
          <a:xfrm>
            <a:off x="2249489" y="363538"/>
            <a:ext cx="7577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3200" b="1">
                <a:solidFill>
                  <a:srgbClr val="016F9E"/>
                </a:solidFill>
              </a:rPr>
              <a:t>Why this Model for Improvement?</a:t>
            </a:r>
            <a:endParaRPr lang="en-US" altLang="en-US" sz="3200">
              <a:solidFill>
                <a:srgbClr val="016F9E"/>
              </a:solidFill>
            </a:endParaRPr>
          </a:p>
        </p:txBody>
      </p:sp>
      <p:sp>
        <p:nvSpPr>
          <p:cNvPr id="48132" name="Text Box 8"/>
          <p:cNvSpPr txBox="1">
            <a:spLocks noChangeArrowheads="1"/>
          </p:cNvSpPr>
          <p:nvPr/>
        </p:nvSpPr>
        <p:spPr bwMode="auto">
          <a:xfrm>
            <a:off x="1727201" y="6067425"/>
            <a:ext cx="4137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600" i="1"/>
              <a:t>Improvement  Guide</a:t>
            </a:r>
            <a:r>
              <a:rPr lang="en-US" altLang="en-US" sz="1600"/>
              <a:t>,  Appendix C, p. 455</a:t>
            </a:r>
          </a:p>
        </p:txBody>
      </p:sp>
    </p:spTree>
    <p:extLst>
      <p:ext uri="{BB962C8B-B14F-4D97-AF65-F5344CB8AC3E}">
        <p14:creationId xmlns:p14="http://schemas.microsoft.com/office/powerpoint/2010/main" val="1295669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631547" y="565944"/>
            <a:ext cx="8229600" cy="868362"/>
          </a:xfrm>
        </p:spPr>
        <p:txBody>
          <a:bodyPr>
            <a:normAutofit/>
          </a:bodyPr>
          <a:lstStyle/>
          <a:p>
            <a:r>
              <a:rPr lang="en-US" dirty="0"/>
              <a:t>		</a:t>
            </a:r>
            <a:r>
              <a:rPr lang="en-US" sz="4400" dirty="0"/>
              <a:t>Model for Improvement</a:t>
            </a:r>
          </a:p>
        </p:txBody>
      </p:sp>
      <p:pic>
        <p:nvPicPr>
          <p:cNvPr id="1127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313" y="1710531"/>
            <a:ext cx="3117574" cy="467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4253947" y="6389349"/>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dirty="0">
                <a:solidFill>
                  <a:srgbClr val="000000"/>
                </a:solidFill>
                <a:latin typeface="Calibri" panose="020F0502020204030204" pitchFamily="34" charset="0"/>
              </a:rPr>
              <a:t>©Profound Knowledge Products, Inc.  2008 All Rights Reserved</a:t>
            </a:r>
          </a:p>
        </p:txBody>
      </p:sp>
    </p:spTree>
    <p:extLst>
      <p:ext uri="{BB962C8B-B14F-4D97-AF65-F5344CB8AC3E}">
        <p14:creationId xmlns:p14="http://schemas.microsoft.com/office/powerpoint/2010/main" val="269617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1842520-2B5C-48D4-81AC-8844BE05E7D9}"/>
              </a:ext>
            </a:extLst>
          </p:cNvPr>
          <p:cNvSpPr>
            <a:spLocks noGrp="1" noChangeArrowheads="1"/>
          </p:cNvSpPr>
          <p:nvPr>
            <p:ph type="title"/>
          </p:nvPr>
        </p:nvSpPr>
        <p:spPr>
          <a:xfrm>
            <a:off x="875518" y="296542"/>
            <a:ext cx="10591137" cy="1450757"/>
          </a:xfrm>
        </p:spPr>
        <p:txBody>
          <a:bodyPr>
            <a:normAutofit/>
          </a:bodyPr>
          <a:lstStyle/>
          <a:p>
            <a:pPr eaLnBrk="1" hangingPunct="1"/>
            <a:r>
              <a:rPr lang="en-US" altLang="en-US" sz="3600" dirty="0"/>
              <a:t>Scale of Documentation Discipline for Improvement Efforts</a:t>
            </a:r>
          </a:p>
        </p:txBody>
      </p:sp>
      <p:pic>
        <p:nvPicPr>
          <p:cNvPr id="11267" name="Picture 3" descr="IG27">
            <a:extLst>
              <a:ext uri="{FF2B5EF4-FFF2-40B4-BE49-F238E27FC236}">
                <a16:creationId xmlns:a16="http://schemas.microsoft.com/office/drawing/2014/main" id="{4CD91518-E6A2-41AD-B6B6-A82E79B67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634"/>
          <a:stretch>
            <a:fillRect/>
          </a:stretch>
        </p:blipFill>
        <p:spPr bwMode="auto">
          <a:xfrm>
            <a:off x="1961582" y="2235214"/>
            <a:ext cx="8419011" cy="3046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B6C65708-8DDC-49E3-8B85-90F1F15A99DD}"/>
              </a:ext>
            </a:extLst>
          </p:cNvPr>
          <p:cNvSpPr txBox="1">
            <a:spLocks noChangeArrowheads="1"/>
          </p:cNvSpPr>
          <p:nvPr/>
        </p:nvSpPr>
        <p:spPr bwMode="auto">
          <a:xfrm>
            <a:off x="3285998" y="5281482"/>
            <a:ext cx="59651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Helvetica" panose="020B0604020202020204" pitchFamily="34" charset="0"/>
              </a:defRPr>
            </a:lvl1pPr>
            <a:lvl2pPr marL="742950" indent="-285750">
              <a:spcBef>
                <a:spcPct val="20000"/>
              </a:spcBef>
              <a:buChar char="–"/>
              <a:defRPr sz="2800">
                <a:solidFill>
                  <a:schemeClr val="tx1"/>
                </a:solidFill>
                <a:latin typeface="Helvetica" panose="020B0604020202020204" pitchFamily="34" charset="0"/>
              </a:defRPr>
            </a:lvl2pPr>
            <a:lvl3pPr marL="1143000" indent="-228600">
              <a:spcBef>
                <a:spcPct val="20000"/>
              </a:spcBef>
              <a:buChar char="•"/>
              <a:defRPr sz="24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fontAlgn="base">
              <a:spcBef>
                <a:spcPct val="0"/>
              </a:spcBef>
              <a:spcAft>
                <a:spcPct val="0"/>
              </a:spcAft>
              <a:buNone/>
            </a:pPr>
            <a:r>
              <a:rPr lang="en-US" altLang="en-US" sz="1350" dirty="0">
                <a:solidFill>
                  <a:srgbClr val="000000"/>
                </a:solidFill>
                <a:latin typeface="Arial" panose="020B0604020202020204" pitchFamily="34" charset="0"/>
              </a:rPr>
              <a:t>Tame                                            Wicked                                   Most Wicked</a:t>
            </a:r>
          </a:p>
        </p:txBody>
      </p:sp>
    </p:spTree>
    <p:extLst>
      <p:ext uri="{BB962C8B-B14F-4D97-AF65-F5344CB8AC3E}">
        <p14:creationId xmlns:p14="http://schemas.microsoft.com/office/powerpoint/2010/main" val="364090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66854" y="753686"/>
            <a:ext cx="10058400" cy="1450757"/>
          </a:xfrm>
        </p:spPr>
        <p:txBody>
          <a:bodyPr>
            <a:normAutofit fontScale="90000"/>
          </a:bodyPr>
          <a:lstStyle/>
          <a:p>
            <a:pPr eaLnBrk="1" hangingPunct="1"/>
            <a:r>
              <a:rPr lang="en-US" sz="4900" dirty="0"/>
              <a:t>Why Improvement Fails:</a:t>
            </a:r>
            <a:br>
              <a:rPr lang="en-US" sz="4900" dirty="0"/>
            </a:br>
            <a:r>
              <a:rPr lang="en-US" sz="4900" dirty="0"/>
              <a:t>The Good, The Bad &amp; The Ugly</a:t>
            </a:r>
            <a:br>
              <a:rPr lang="en-US" sz="4000" dirty="0"/>
            </a:br>
            <a:endParaRPr lang="en-US" sz="4000" i="1" dirty="0"/>
          </a:p>
        </p:txBody>
      </p:sp>
    </p:spTree>
    <p:extLst>
      <p:ext uri="{BB962C8B-B14F-4D97-AF65-F5344CB8AC3E}">
        <p14:creationId xmlns:p14="http://schemas.microsoft.com/office/powerpoint/2010/main" val="109485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413" y="832445"/>
            <a:ext cx="8229600" cy="487362"/>
          </a:xfrm>
        </p:spPr>
        <p:txBody>
          <a:bodyPr>
            <a:noAutofit/>
          </a:bodyPr>
          <a:lstStyle/>
          <a:p>
            <a:r>
              <a:rPr lang="en-US" sz="4400" dirty="0"/>
              <a:t>Why Improvement Fails</a:t>
            </a:r>
          </a:p>
        </p:txBody>
      </p:sp>
      <p:sp>
        <p:nvSpPr>
          <p:cNvPr id="3" name="Content Placeholder 2"/>
          <p:cNvSpPr>
            <a:spLocks noGrp="1"/>
          </p:cNvSpPr>
          <p:nvPr>
            <p:ph idx="1"/>
          </p:nvPr>
        </p:nvSpPr>
        <p:spPr>
          <a:xfrm>
            <a:off x="1184413" y="1843353"/>
            <a:ext cx="8357152" cy="3763963"/>
          </a:xfrm>
        </p:spPr>
        <p:txBody>
          <a:bodyPr>
            <a:normAutofit/>
          </a:bodyPr>
          <a:lstStyle/>
          <a:p>
            <a:pPr>
              <a:buFont typeface="Arial" panose="020B0604020202020204" pitchFamily="34" charset="0"/>
              <a:buChar char="•"/>
            </a:pPr>
            <a:r>
              <a:rPr lang="en-US" sz="2400" dirty="0"/>
              <a:t> 2010 Study</a:t>
            </a:r>
          </a:p>
          <a:p>
            <a:pPr>
              <a:buFont typeface="Arial" panose="020B0604020202020204" pitchFamily="34" charset="0"/>
              <a:buChar char="•"/>
            </a:pPr>
            <a:r>
              <a:rPr lang="en-US" sz="2400" dirty="0"/>
              <a:t> The Bad</a:t>
            </a:r>
          </a:p>
          <a:p>
            <a:pPr>
              <a:buFont typeface="Arial" panose="020B0604020202020204" pitchFamily="34" charset="0"/>
              <a:buChar char="•"/>
            </a:pPr>
            <a:r>
              <a:rPr lang="en-US" sz="2400" dirty="0"/>
              <a:t> The Ugly</a:t>
            </a:r>
          </a:p>
          <a:p>
            <a:pPr>
              <a:buFont typeface="Arial" panose="020B0604020202020204" pitchFamily="34" charset="0"/>
              <a:buChar char="•"/>
            </a:pPr>
            <a:r>
              <a:rPr lang="en-US" sz="2400" dirty="0"/>
              <a:t> Creating Structure to Turn the Good, Bad &amp; Ugly into Great!</a:t>
            </a:r>
          </a:p>
          <a:p>
            <a:pPr marL="0" indent="0">
              <a:buNone/>
            </a:pPr>
            <a:endParaRPr lang="en-US" sz="4000" dirty="0"/>
          </a:p>
          <a:p>
            <a:pPr marL="457200" lvl="1" indent="0">
              <a:buNone/>
            </a:pPr>
            <a:endParaRPr lang="en-US" sz="3600" dirty="0"/>
          </a:p>
          <a:p>
            <a:endParaRPr lang="en-US" sz="4000" dirty="0"/>
          </a:p>
        </p:txBody>
      </p:sp>
    </p:spTree>
    <p:extLst>
      <p:ext uri="{BB962C8B-B14F-4D97-AF65-F5344CB8AC3E}">
        <p14:creationId xmlns:p14="http://schemas.microsoft.com/office/powerpoint/2010/main" val="311631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37518" y="0"/>
            <a:ext cx="7886700" cy="776287"/>
          </a:xfrm>
        </p:spPr>
        <p:txBody>
          <a:bodyPr>
            <a:normAutofit fontScale="90000"/>
          </a:bodyPr>
          <a:lstStyle/>
          <a:p>
            <a:pPr algn="ctr"/>
            <a:r>
              <a:rPr lang="en-US" sz="4900" dirty="0"/>
              <a:t>Why Improvement Fails</a:t>
            </a:r>
            <a:br>
              <a:rPr lang="en-US" b="1" dirty="0"/>
            </a:br>
            <a:endParaRPr lang="en-US" b="1" dirty="0"/>
          </a:p>
        </p:txBody>
      </p:sp>
      <p:sp>
        <p:nvSpPr>
          <p:cNvPr id="8" name="Content Placeholder 7"/>
          <p:cNvSpPr>
            <a:spLocks noGrp="1"/>
          </p:cNvSpPr>
          <p:nvPr>
            <p:ph idx="4294967295"/>
          </p:nvPr>
        </p:nvSpPr>
        <p:spPr>
          <a:xfrm>
            <a:off x="0" y="733425"/>
            <a:ext cx="8789988" cy="6124575"/>
          </a:xfrm>
        </p:spPr>
        <p:txBody>
          <a:bodyPr>
            <a:noAutofit/>
          </a:bodyPr>
          <a:lstStyle/>
          <a:p>
            <a:pPr marL="385763" indent="-385763">
              <a:buFont typeface="+mj-lt"/>
              <a:buAutoNum type="arabicPeriod"/>
            </a:pPr>
            <a:r>
              <a:rPr lang="en-US" dirty="0"/>
              <a:t>Vague, Debatable Project Descriptions</a:t>
            </a:r>
          </a:p>
          <a:p>
            <a:pPr marL="385763" indent="-385763">
              <a:buFont typeface="+mj-lt"/>
              <a:buAutoNum type="arabicPeriod"/>
            </a:pPr>
            <a:r>
              <a:rPr lang="en-US" dirty="0"/>
              <a:t>Teams Wander Off Course</a:t>
            </a:r>
          </a:p>
          <a:p>
            <a:pPr marL="385763" indent="-385763">
              <a:buFont typeface="+mj-lt"/>
              <a:buAutoNum type="arabicPeriod"/>
            </a:pPr>
            <a:r>
              <a:rPr lang="en-US" dirty="0"/>
              <a:t>Measurement Criteria Not Defined Prior to Launch</a:t>
            </a:r>
          </a:p>
          <a:p>
            <a:pPr marL="385763" indent="-385763">
              <a:buFont typeface="+mj-lt"/>
              <a:buAutoNum type="arabicPeriod"/>
            </a:pPr>
            <a:r>
              <a:rPr lang="en-US" dirty="0"/>
              <a:t>Unable to Dedicate Sufficient Time to the Project                  </a:t>
            </a:r>
          </a:p>
          <a:p>
            <a:pPr marL="385763" indent="-385763">
              <a:buFont typeface="+mj-lt"/>
              <a:buAutoNum type="arabicPeriod"/>
            </a:pPr>
            <a:r>
              <a:rPr lang="en-US" dirty="0"/>
              <a:t>Barriers Not Addressed by Senior Management</a:t>
            </a:r>
          </a:p>
          <a:p>
            <a:pPr marL="385763" indent="-385763">
              <a:buFont typeface="+mj-lt"/>
              <a:buAutoNum type="arabicPeriod"/>
            </a:pPr>
            <a:r>
              <a:rPr lang="en-US" dirty="0"/>
              <a:t>No Standardized Structure </a:t>
            </a:r>
          </a:p>
          <a:p>
            <a:pPr marL="385763" indent="-385763">
              <a:buFont typeface="+mj-lt"/>
              <a:buAutoNum type="arabicPeriod"/>
            </a:pPr>
            <a:r>
              <a:rPr lang="en-US" dirty="0"/>
              <a:t>Wrong &amp; Too Many Team Members</a:t>
            </a:r>
          </a:p>
          <a:p>
            <a:pPr marL="385763" indent="-385763">
              <a:buFont typeface="+mj-lt"/>
              <a:buAutoNum type="arabicPeriod"/>
            </a:pPr>
            <a:r>
              <a:rPr lang="en-US" dirty="0"/>
              <a:t>Untrained or “In-Training” Leaders and/or Team Members </a:t>
            </a:r>
          </a:p>
          <a:p>
            <a:pPr marL="385763" indent="-385763">
              <a:buFont typeface="+mj-lt"/>
              <a:buAutoNum type="arabicPeriod"/>
            </a:pPr>
            <a:r>
              <a:rPr lang="en-US" dirty="0"/>
              <a:t>Poor or No Documentation of Learning</a:t>
            </a:r>
          </a:p>
          <a:p>
            <a:pPr marL="385763" indent="-385763">
              <a:buFont typeface="+mj-lt"/>
              <a:buAutoNum type="arabicPeriod"/>
            </a:pPr>
            <a:r>
              <a:rPr lang="en-US" dirty="0"/>
              <a:t> Working with People is an Assumed Skill</a:t>
            </a:r>
          </a:p>
          <a:p>
            <a:pPr marL="385763" indent="-385763">
              <a:buFont typeface="+mj-lt"/>
              <a:buAutoNum type="arabicPeriod"/>
            </a:pPr>
            <a:r>
              <a:rPr lang="en-US" dirty="0"/>
              <a:t> NIH (Not Invented Here) Syndrome</a:t>
            </a:r>
          </a:p>
          <a:p>
            <a:pPr marL="385763" indent="-385763">
              <a:buFont typeface="+mj-lt"/>
              <a:buAutoNum type="arabicPeriod"/>
            </a:pPr>
            <a:r>
              <a:rPr lang="en-US" dirty="0"/>
              <a:t> Utopian Syndrome</a:t>
            </a:r>
          </a:p>
          <a:p>
            <a:endParaRPr lang="en-US" dirty="0"/>
          </a:p>
        </p:txBody>
      </p:sp>
      <p:sp>
        <p:nvSpPr>
          <p:cNvPr id="2" name="Right Brace 1"/>
          <p:cNvSpPr/>
          <p:nvPr/>
        </p:nvSpPr>
        <p:spPr>
          <a:xfrm>
            <a:off x="8240439" y="805535"/>
            <a:ext cx="567559" cy="2033314"/>
          </a:xfrm>
          <a:prstGeom prst="rightBrace">
            <a:avLst/>
          </a:prstGeom>
          <a:ln w="38100">
            <a:solidFill>
              <a:schemeClr val="accent5">
                <a:lumMod val="75000"/>
              </a:schemeClr>
            </a:solidFill>
          </a:ln>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3" name="TextBox 2"/>
          <p:cNvSpPr txBox="1"/>
          <p:nvPr/>
        </p:nvSpPr>
        <p:spPr>
          <a:xfrm>
            <a:off x="8807998" y="1294770"/>
            <a:ext cx="1738148" cy="1477328"/>
          </a:xfrm>
          <a:prstGeom prst="rect">
            <a:avLst/>
          </a:prstGeom>
          <a:noFill/>
        </p:spPr>
        <p:txBody>
          <a:bodyPr wrap="square" rtlCol="0">
            <a:spAutoFit/>
          </a:bodyPr>
          <a:lstStyle/>
          <a:p>
            <a:pPr algn="ctr"/>
            <a:r>
              <a:rPr lang="en-US" sz="2700" dirty="0">
                <a:gradFill>
                  <a:gsLst>
                    <a:gs pos="71000">
                      <a:schemeClr val="accent5">
                        <a:lumMod val="50000"/>
                      </a:schemeClr>
                    </a:gs>
                    <a:gs pos="50000">
                      <a:schemeClr val="accent5"/>
                    </a:gs>
                    <a:gs pos="100000">
                      <a:schemeClr val="accent5">
                        <a:lumMod val="60000"/>
                        <a:lumOff val="40000"/>
                      </a:schemeClr>
                    </a:gs>
                  </a:gsLst>
                  <a:lin ang="5400000" scaled="0"/>
                </a:gradFill>
              </a:rPr>
              <a:t>Average of </a:t>
            </a:r>
            <a:r>
              <a:rPr lang="en-US" sz="3600" dirty="0">
                <a:gradFill>
                  <a:gsLst>
                    <a:gs pos="71000">
                      <a:schemeClr val="accent5">
                        <a:lumMod val="50000"/>
                      </a:schemeClr>
                    </a:gs>
                    <a:gs pos="50000">
                      <a:schemeClr val="accent5"/>
                    </a:gs>
                    <a:gs pos="100000">
                      <a:schemeClr val="accent5">
                        <a:lumMod val="60000"/>
                        <a:lumOff val="40000"/>
                      </a:schemeClr>
                    </a:gs>
                  </a:gsLst>
                  <a:lin ang="5400000" scaled="0"/>
                </a:gradFill>
              </a:rPr>
              <a:t>21</a:t>
            </a:r>
            <a:r>
              <a:rPr lang="en-US" sz="2700" dirty="0">
                <a:gradFill>
                  <a:gsLst>
                    <a:gs pos="71000">
                      <a:schemeClr val="accent5">
                        <a:lumMod val="50000"/>
                      </a:schemeClr>
                    </a:gs>
                    <a:gs pos="50000">
                      <a:schemeClr val="accent5"/>
                    </a:gs>
                    <a:gs pos="100000">
                      <a:schemeClr val="accent5">
                        <a:lumMod val="60000"/>
                        <a:lumOff val="40000"/>
                      </a:schemeClr>
                    </a:gs>
                  </a:gsLst>
                  <a:lin ang="5400000" scaled="0"/>
                </a:gradFill>
              </a:rPr>
              <a:t> Weeks Wasted*</a:t>
            </a:r>
          </a:p>
        </p:txBody>
      </p:sp>
      <p:sp>
        <p:nvSpPr>
          <p:cNvPr id="4" name="Rectangle 3"/>
          <p:cNvSpPr/>
          <p:nvPr/>
        </p:nvSpPr>
        <p:spPr>
          <a:xfrm>
            <a:off x="8387348" y="3053427"/>
            <a:ext cx="2579447" cy="923330"/>
          </a:xfrm>
          <a:prstGeom prst="rect">
            <a:avLst/>
          </a:prstGeom>
        </p:spPr>
        <p:txBody>
          <a:bodyPr wrap="square">
            <a:spAutoFit/>
          </a:bodyPr>
          <a:lstStyle/>
          <a:p>
            <a:pPr algn="ctr"/>
            <a:r>
              <a:rPr lang="en-US" dirty="0">
                <a:solidFill>
                  <a:schemeClr val="accent5">
                    <a:lumMod val="75000"/>
                  </a:schemeClr>
                </a:solidFill>
              </a:rPr>
              <a:t>*Reference: </a:t>
            </a:r>
          </a:p>
          <a:p>
            <a:pPr algn="ctr"/>
            <a:r>
              <a:rPr lang="en-US" dirty="0">
                <a:solidFill>
                  <a:schemeClr val="accent5">
                    <a:lumMod val="75000"/>
                  </a:schemeClr>
                </a:solidFill>
              </a:rPr>
              <a:t>A. Blanton Godfrey, Blitz Teams</a:t>
            </a:r>
          </a:p>
        </p:txBody>
      </p:sp>
    </p:spTree>
    <p:extLst>
      <p:ext uri="{BB962C8B-B14F-4D97-AF65-F5344CB8AC3E}">
        <p14:creationId xmlns:p14="http://schemas.microsoft.com/office/powerpoint/2010/main" val="371358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7402" y="922444"/>
            <a:ext cx="10058400" cy="954801"/>
          </a:xfrm>
        </p:spPr>
        <p:txBody>
          <a:bodyPr>
            <a:normAutofit/>
          </a:bodyPr>
          <a:lstStyle/>
          <a:p>
            <a:r>
              <a:rPr lang="en-US" sz="4400" dirty="0"/>
              <a:t>…….and the Ugly!</a:t>
            </a:r>
          </a:p>
        </p:txBody>
      </p:sp>
      <p:sp>
        <p:nvSpPr>
          <p:cNvPr id="2" name="Content Placeholder 1"/>
          <p:cNvSpPr>
            <a:spLocks noGrp="1"/>
          </p:cNvSpPr>
          <p:nvPr>
            <p:ph sz="half" idx="2"/>
          </p:nvPr>
        </p:nvSpPr>
        <p:spPr>
          <a:xfrm>
            <a:off x="1439984" y="2002291"/>
            <a:ext cx="6335202" cy="4265138"/>
          </a:xfrm>
        </p:spPr>
        <p:txBody>
          <a:bodyPr>
            <a:normAutofit lnSpcReduction="10000"/>
          </a:bodyPr>
          <a:lstStyle/>
          <a:p>
            <a:pPr marL="514350" indent="-514350">
              <a:buFont typeface="+mj-lt"/>
              <a:buAutoNum type="arabicPeriod"/>
            </a:pPr>
            <a:r>
              <a:rPr lang="en-US" sz="2600" dirty="0"/>
              <a:t>World Hunger Charters</a:t>
            </a:r>
          </a:p>
          <a:p>
            <a:pPr marL="514350" indent="-514350">
              <a:buFont typeface="+mj-lt"/>
              <a:buAutoNum type="arabicPeriod"/>
            </a:pPr>
            <a:r>
              <a:rPr lang="en-US" sz="2600" dirty="0"/>
              <a:t>Wrong charters selected</a:t>
            </a:r>
          </a:p>
          <a:p>
            <a:pPr marL="514350" indent="-514350">
              <a:buFont typeface="+mj-lt"/>
              <a:buAutoNum type="arabicPeriod"/>
            </a:pPr>
            <a:r>
              <a:rPr lang="en-US" sz="2600" dirty="0"/>
              <a:t>Too many and/or wrong people on the team</a:t>
            </a:r>
          </a:p>
          <a:p>
            <a:pPr marL="514350" indent="-514350">
              <a:buFont typeface="+mj-lt"/>
              <a:buAutoNum type="arabicPeriod"/>
            </a:pPr>
            <a:r>
              <a:rPr lang="en-US" sz="2600" dirty="0"/>
              <a:t>The Caped Crusader Syndrome (No Team Needed)</a:t>
            </a:r>
          </a:p>
          <a:p>
            <a:pPr marL="514350" indent="-514350">
              <a:buFont typeface="+mj-lt"/>
              <a:buAutoNum type="arabicPeriod"/>
            </a:pPr>
            <a:r>
              <a:rPr lang="en-US" sz="2600" dirty="0"/>
              <a:t>Implementing Without Testing                        </a:t>
            </a:r>
          </a:p>
          <a:p>
            <a:pPr lvl="2"/>
            <a:r>
              <a:rPr lang="en-US" sz="1900" dirty="0"/>
              <a:t>Best Practices Syndrome</a:t>
            </a:r>
          </a:p>
          <a:p>
            <a:pPr lvl="2"/>
            <a:r>
              <a:rPr lang="en-US" sz="1900" dirty="0"/>
              <a:t>Malicious Obedience</a:t>
            </a:r>
          </a:p>
          <a:p>
            <a:pPr marL="514350" indent="-514350">
              <a:buFont typeface="+mj-lt"/>
              <a:buAutoNum type="arabicPeriod"/>
            </a:pPr>
            <a:r>
              <a:rPr lang="en-US" sz="2400" dirty="0"/>
              <a:t>Takes YEARS to get results!!!</a:t>
            </a:r>
          </a:p>
          <a:p>
            <a:pPr marL="514350" indent="-514350">
              <a:buFont typeface="+mj-lt"/>
              <a:buAutoNum type="arabicPeriod"/>
            </a:pPr>
            <a:r>
              <a:rPr lang="en-US" sz="2400" dirty="0"/>
              <a:t>Changes not sustainable</a:t>
            </a:r>
          </a:p>
          <a:p>
            <a:pPr lvl="1"/>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6684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Good: Characteristics</a:t>
            </a:r>
          </a:p>
        </p:txBody>
      </p:sp>
      <p:sp>
        <p:nvSpPr>
          <p:cNvPr id="11" name="Content Placeholder 10"/>
          <p:cNvSpPr txBox="1">
            <a:spLocks noGrp="1"/>
          </p:cNvSpPr>
          <p:nvPr>
            <p:ph sz="half" idx="4294967295"/>
          </p:nvPr>
        </p:nvSpPr>
        <p:spPr>
          <a:xfrm>
            <a:off x="667688" y="1844065"/>
            <a:ext cx="6565900" cy="4229100"/>
          </a:xfrm>
          <a:prstGeom prst="rect">
            <a:avLst/>
          </a:prstGeom>
          <a:noFill/>
        </p:spPr>
        <p:txBody>
          <a:bodyPr wrap="square" rtlCol="0">
            <a:spAutoFit/>
          </a:bodyPr>
          <a:lstStyle/>
          <a:p>
            <a:pPr marL="457200" indent="-457200">
              <a:buFont typeface="+mj-lt"/>
              <a:buAutoNum type="arabicPeriod"/>
            </a:pPr>
            <a:r>
              <a:rPr lang="en-US" sz="2400" dirty="0"/>
              <a:t>Well Defined Charter</a:t>
            </a:r>
          </a:p>
          <a:p>
            <a:pPr marL="457200" indent="-457200">
              <a:buFont typeface="+mj-lt"/>
              <a:buAutoNum type="arabicPeriod"/>
            </a:pPr>
            <a:r>
              <a:rPr lang="en-US" sz="2400" dirty="0"/>
              <a:t>Subject Matter Experts on the team</a:t>
            </a:r>
          </a:p>
          <a:p>
            <a:pPr marL="457200" indent="-457200">
              <a:buFont typeface="+mj-lt"/>
              <a:buAutoNum type="arabicPeriod"/>
            </a:pPr>
            <a:r>
              <a:rPr lang="en-US" sz="2400" dirty="0"/>
              <a:t>Support by Management</a:t>
            </a:r>
          </a:p>
          <a:p>
            <a:pPr marL="457200" indent="-457200">
              <a:buFont typeface="+mj-lt"/>
              <a:buAutoNum type="arabicPeriod"/>
            </a:pPr>
            <a:r>
              <a:rPr lang="en-US" sz="2400" dirty="0"/>
              <a:t>Testing before Implementing</a:t>
            </a:r>
          </a:p>
          <a:p>
            <a:pPr marL="457200" indent="-457200">
              <a:buFont typeface="+mj-lt"/>
              <a:buAutoNum type="arabicPeriod"/>
            </a:pPr>
            <a:r>
              <a:rPr lang="en-US" sz="2400" dirty="0"/>
              <a:t>Time Allocated for the Team </a:t>
            </a:r>
          </a:p>
          <a:p>
            <a:pPr marL="457200" indent="-457200">
              <a:buFont typeface="+mj-lt"/>
              <a:buAutoNum type="arabicPeriod"/>
            </a:pPr>
            <a:r>
              <a:rPr lang="en-US" sz="2400" dirty="0"/>
              <a:t>Good Support Structure for Learning</a:t>
            </a:r>
          </a:p>
          <a:p>
            <a:pPr marL="342900" indent="-34290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21603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“Quality”</a:t>
            </a:r>
            <a:br>
              <a:rPr lang="en-US" dirty="0"/>
            </a:br>
            <a:r>
              <a:rPr lang="en-US" sz="4000" dirty="0"/>
              <a:t>Improvement, Planning and Execution Overview</a:t>
            </a:r>
            <a:endParaRPr lang="en-US" dirty="0"/>
          </a:p>
        </p:txBody>
      </p:sp>
      <p:sp>
        <p:nvSpPr>
          <p:cNvPr id="3" name="Subtitle 2"/>
          <p:cNvSpPr>
            <a:spLocks noGrp="1"/>
          </p:cNvSpPr>
          <p:nvPr>
            <p:ph type="subTitle" idx="1"/>
          </p:nvPr>
        </p:nvSpPr>
        <p:spPr/>
        <p:txBody>
          <a:bodyPr/>
          <a:lstStyle/>
          <a:p>
            <a:endParaRPr lang="en-US" dirty="0"/>
          </a:p>
          <a:p>
            <a:r>
              <a:rPr lang="en-US" dirty="0"/>
              <a:t>May 2026 Bemidji Area Pre-Negotiations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80" y="301752"/>
            <a:ext cx="914400"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01752"/>
            <a:ext cx="914400" cy="914400"/>
          </a:xfrm>
          <a:prstGeom prst="rect">
            <a:avLst/>
          </a:prstGeom>
        </p:spPr>
      </p:pic>
    </p:spTree>
    <p:extLst>
      <p:ext uri="{BB962C8B-B14F-4D97-AF65-F5344CB8AC3E}">
        <p14:creationId xmlns:p14="http://schemas.microsoft.com/office/powerpoint/2010/main" val="260052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367598" y="6324600"/>
            <a:ext cx="615142" cy="284962"/>
          </a:xfrm>
        </p:spPr>
        <p:txBody>
          <a:bodyPr/>
          <a:lstStyle/>
          <a:p>
            <a:pPr>
              <a:defRPr/>
            </a:pPr>
            <a:r>
              <a:rPr lang="en-US" dirty="0">
                <a:solidFill>
                  <a:srgbClr val="000000"/>
                </a:solidFill>
              </a:rPr>
              <a:t>11-1</a:t>
            </a:r>
          </a:p>
        </p:txBody>
      </p:sp>
      <p:sp>
        <p:nvSpPr>
          <p:cNvPr id="22531" name="Rectangle 2"/>
          <p:cNvSpPr>
            <a:spLocks noGrp="1" noChangeArrowheads="1"/>
          </p:cNvSpPr>
          <p:nvPr>
            <p:ph type="title" idx="4294967295"/>
          </p:nvPr>
        </p:nvSpPr>
        <p:spPr>
          <a:xfrm>
            <a:off x="0" y="228600"/>
            <a:ext cx="7772400" cy="381000"/>
          </a:xfrm>
        </p:spPr>
        <p:txBody>
          <a:bodyPr>
            <a:noAutofit/>
          </a:bodyPr>
          <a:lstStyle/>
          <a:p>
            <a:pPr eaLnBrk="1" hangingPunct="1"/>
            <a:r>
              <a:rPr lang="en-US" sz="3600" dirty="0"/>
              <a:t>Basic Tools for Improving Processes</a:t>
            </a:r>
          </a:p>
        </p:txBody>
      </p:sp>
      <p:pic>
        <p:nvPicPr>
          <p:cNvPr id="22532" name="Picture 3" descr="N:\Clarke-Quark\PRC\DHearn1\mods5678\tools1a.tif"/>
          <p:cNvPicPr>
            <a:picLocks noChangeAspect="1" noChangeArrowheads="1"/>
          </p:cNvPicPr>
          <p:nvPr/>
        </p:nvPicPr>
        <p:blipFill>
          <a:blip r:embed="rId2">
            <a:extLst>
              <a:ext uri="{28A0092B-C50C-407E-A947-70E740481C1C}">
                <a14:useLocalDpi xmlns:a14="http://schemas.microsoft.com/office/drawing/2010/main" val="0"/>
              </a:ext>
            </a:extLst>
          </a:blip>
          <a:srcRect b="2611"/>
          <a:stretch>
            <a:fillRect/>
          </a:stretch>
        </p:blipFill>
        <p:spPr bwMode="auto">
          <a:xfrm>
            <a:off x="2189164" y="723900"/>
            <a:ext cx="7793037"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4412974" y="6438900"/>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dirty="0">
                <a:solidFill>
                  <a:srgbClr val="000000"/>
                </a:solidFill>
                <a:latin typeface="Calibri" panose="020F0502020204030204" pitchFamily="34" charset="0"/>
              </a:rPr>
              <a:t>©Profound Knowledge Products, Inc.  2008 All Rights Reserved</a:t>
            </a:r>
          </a:p>
        </p:txBody>
      </p:sp>
    </p:spTree>
    <p:extLst>
      <p:ext uri="{BB962C8B-B14F-4D97-AF65-F5344CB8AC3E}">
        <p14:creationId xmlns:p14="http://schemas.microsoft.com/office/powerpoint/2010/main" val="1698994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4AFC4-F5DA-D3EB-4F81-5D3A58DF2FF6}"/>
              </a:ext>
            </a:extLst>
          </p:cNvPr>
          <p:cNvSpPr>
            <a:spLocks noGrp="1"/>
          </p:cNvSpPr>
          <p:nvPr>
            <p:ph type="title"/>
          </p:nvPr>
        </p:nvSpPr>
        <p:spPr>
          <a:xfrm>
            <a:off x="1479061" y="1788498"/>
            <a:ext cx="10515600" cy="2394898"/>
          </a:xfrm>
        </p:spPr>
        <p:txBody>
          <a:bodyPr/>
          <a:lstStyle/>
          <a:p>
            <a:r>
              <a:rPr lang="en-US" dirty="0"/>
              <a:t>Discussion/Questions? </a:t>
            </a:r>
          </a:p>
        </p:txBody>
      </p:sp>
      <p:sp>
        <p:nvSpPr>
          <p:cNvPr id="3" name="Slide Number Placeholder 2">
            <a:extLst>
              <a:ext uri="{FF2B5EF4-FFF2-40B4-BE49-F238E27FC236}">
                <a16:creationId xmlns:a16="http://schemas.microsoft.com/office/drawing/2014/main" id="{4FF6890A-DFB6-CD98-1BCD-63C217B6B776}"/>
              </a:ext>
            </a:extLst>
          </p:cNvPr>
          <p:cNvSpPr>
            <a:spLocks noGrp="1"/>
          </p:cNvSpPr>
          <p:nvPr>
            <p:ph type="sldNum" sz="quarter" idx="4294967295"/>
          </p:nvPr>
        </p:nvSpPr>
        <p:spPr>
          <a:xfrm>
            <a:off x="0" y="0"/>
            <a:ext cx="0" cy="0"/>
          </a:xfrm>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727477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5649B9-7898-B06C-BD5C-74ED7C83BF57}"/>
              </a:ext>
            </a:extLst>
          </p:cNvPr>
          <p:cNvSpPr>
            <a:spLocks noGrp="1"/>
          </p:cNvSpPr>
          <p:nvPr>
            <p:ph type="sldNum" sz="quarter" idx="4294967295"/>
          </p:nvPr>
        </p:nvSpPr>
        <p:spPr>
          <a:xfrm>
            <a:off x="0" y="0"/>
            <a:ext cx="0" cy="0"/>
          </a:xfrm>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210116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17BB67-57E7-54C4-4D94-9FB674A7070E}"/>
              </a:ext>
            </a:extLst>
          </p:cNvPr>
          <p:cNvSpPr>
            <a:spLocks noGrp="1"/>
          </p:cNvSpPr>
          <p:nvPr>
            <p:ph type="title"/>
          </p:nvPr>
        </p:nvSpPr>
        <p:spPr/>
        <p:txBody>
          <a:bodyPr/>
          <a:lstStyle/>
          <a:p>
            <a:r>
              <a:rPr lang="en-US" dirty="0"/>
              <a:t>Quality Defined </a:t>
            </a:r>
          </a:p>
        </p:txBody>
      </p:sp>
      <p:sp>
        <p:nvSpPr>
          <p:cNvPr id="7" name="Content Placeholder 6">
            <a:extLst>
              <a:ext uri="{FF2B5EF4-FFF2-40B4-BE49-F238E27FC236}">
                <a16:creationId xmlns:a16="http://schemas.microsoft.com/office/drawing/2014/main" id="{57D29981-292B-BCEA-32B1-A6967805096A}"/>
              </a:ext>
            </a:extLst>
          </p:cNvPr>
          <p:cNvSpPr>
            <a:spLocks noGrp="1"/>
          </p:cNvSpPr>
          <p:nvPr>
            <p:ph idx="1"/>
          </p:nvPr>
        </p:nvSpPr>
        <p:spPr/>
        <p:txBody>
          <a:bodyPr>
            <a:normAutofit/>
          </a:bodyPr>
          <a:lstStyle/>
          <a:p>
            <a:pPr marL="0" indent="0">
              <a:buNone/>
            </a:pPr>
            <a:r>
              <a:rPr lang="en-US" sz="3600" dirty="0"/>
              <a:t>According to the American Society for Quality (ASQ), “quality is defined as the totality of features and characteristics of a product or service that bear on its ability to satisfy stated or implied needs. It is also defined technically as a product or service free of deficiencies.”</a:t>
            </a:r>
          </a:p>
        </p:txBody>
      </p:sp>
      <p:sp>
        <p:nvSpPr>
          <p:cNvPr id="4" name="Footer Placeholder 3">
            <a:extLst>
              <a:ext uri="{FF2B5EF4-FFF2-40B4-BE49-F238E27FC236}">
                <a16:creationId xmlns:a16="http://schemas.microsoft.com/office/drawing/2014/main" id="{02B53B41-5607-55C4-E89B-42271B9882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93D93D-D86C-3DF6-2082-A092F94EEE92}"/>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91707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A7976-75B4-3862-88ED-F3FC84385134}"/>
              </a:ext>
            </a:extLst>
          </p:cNvPr>
          <p:cNvSpPr>
            <a:spLocks noGrp="1"/>
          </p:cNvSpPr>
          <p:nvPr>
            <p:ph type="title"/>
          </p:nvPr>
        </p:nvSpPr>
        <p:spPr>
          <a:xfrm>
            <a:off x="398585" y="391187"/>
            <a:ext cx="10500702" cy="823180"/>
          </a:xfrm>
        </p:spPr>
        <p:txBody>
          <a:bodyPr>
            <a:normAutofit fontScale="90000"/>
          </a:bodyPr>
          <a:lstStyle/>
          <a:p>
            <a:r>
              <a:rPr lang="en-US" dirty="0"/>
              <a:t>“Quality” per Associates in Process Improvement </a:t>
            </a:r>
          </a:p>
        </p:txBody>
      </p:sp>
      <p:sp>
        <p:nvSpPr>
          <p:cNvPr id="3" name="Content Placeholder 2">
            <a:extLst>
              <a:ext uri="{FF2B5EF4-FFF2-40B4-BE49-F238E27FC236}">
                <a16:creationId xmlns:a16="http://schemas.microsoft.com/office/drawing/2014/main" id="{A7211C20-99A9-2E43-514D-7D38B94D9A0F}"/>
              </a:ext>
            </a:extLst>
          </p:cNvPr>
          <p:cNvSpPr>
            <a:spLocks noGrp="1"/>
          </p:cNvSpPr>
          <p:nvPr>
            <p:ph idx="1"/>
          </p:nvPr>
        </p:nvSpPr>
        <p:spPr/>
        <p:txBody>
          <a:bodyPr/>
          <a:lstStyle/>
          <a:p>
            <a:pPr marL="0" indent="0">
              <a:buNone/>
            </a:pPr>
            <a:r>
              <a:rPr lang="en-US" sz="2800" dirty="0"/>
              <a:t>“We </a:t>
            </a:r>
            <a:r>
              <a:rPr lang="en-US" sz="2800" u="sng" dirty="0"/>
              <a:t>improve </a:t>
            </a:r>
            <a:r>
              <a:rPr lang="en-US" sz="2800" dirty="0"/>
              <a:t>quality as we </a:t>
            </a:r>
            <a:r>
              <a:rPr lang="en-US" sz="2800" u="sng" dirty="0"/>
              <a:t>improve</a:t>
            </a:r>
            <a:r>
              <a:rPr lang="en-US" sz="2800" dirty="0"/>
              <a:t> the match between products and services and the need they are designed to satisfy. The degree of matching is determined by the customer’s definition of quality. Customer research can aid understanding of how customers define it and how this definition differs among customer groups. Two completely different products can be considered high-quality as contrasting </a:t>
            </a:r>
            <a:r>
              <a:rPr lang="en-US" sz="2800" u="sng" dirty="0"/>
              <a:t>dimensions</a:t>
            </a:r>
            <a:r>
              <a:rPr lang="en-US" sz="2800" dirty="0"/>
              <a:t> of quality are considered important for the two products. To compete on quality, an organization must determine what </a:t>
            </a:r>
            <a:r>
              <a:rPr lang="en-US" sz="2800" u="sng" dirty="0"/>
              <a:t>dimensions</a:t>
            </a:r>
            <a:r>
              <a:rPr lang="en-US" sz="2800" dirty="0"/>
              <a:t> are important to the group of customers (segment of the market) on which the organization is focusing.”</a:t>
            </a:r>
          </a:p>
          <a:p>
            <a:endParaRPr lang="en-US" dirty="0"/>
          </a:p>
        </p:txBody>
      </p:sp>
      <p:sp>
        <p:nvSpPr>
          <p:cNvPr id="4" name="Footer Placeholder 3">
            <a:extLst>
              <a:ext uri="{FF2B5EF4-FFF2-40B4-BE49-F238E27FC236}">
                <a16:creationId xmlns:a16="http://schemas.microsoft.com/office/drawing/2014/main" id="{A4DD37B7-D9A6-596F-01C2-A35B0F62C23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8D0E76-EF7D-D352-D742-8954DEBFFF0D}"/>
              </a:ext>
            </a:extLst>
          </p:cNvPr>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243071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8785-9C0F-BA13-94BF-251A1752F5A3}"/>
              </a:ext>
            </a:extLst>
          </p:cNvPr>
          <p:cNvSpPr>
            <a:spLocks noGrp="1"/>
          </p:cNvSpPr>
          <p:nvPr>
            <p:ph type="title"/>
          </p:nvPr>
        </p:nvSpPr>
        <p:spPr/>
        <p:txBody>
          <a:bodyPr/>
          <a:lstStyle/>
          <a:p>
            <a:pPr algn="ctr"/>
            <a:r>
              <a:rPr lang="en-US" dirty="0"/>
              <a:t>14 Dimensions of Quality </a:t>
            </a:r>
          </a:p>
        </p:txBody>
      </p:sp>
      <p:sp>
        <p:nvSpPr>
          <p:cNvPr id="4" name="Footer Placeholder 3">
            <a:extLst>
              <a:ext uri="{FF2B5EF4-FFF2-40B4-BE49-F238E27FC236}">
                <a16:creationId xmlns:a16="http://schemas.microsoft.com/office/drawing/2014/main" id="{1251DFCA-B4DF-3D8D-056F-E43F05C83F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0EC3C0A-97AE-2ED1-4D08-C2E18171D2F5}"/>
              </a:ext>
            </a:extLst>
          </p:cNvPr>
          <p:cNvSpPr>
            <a:spLocks noGrp="1"/>
          </p:cNvSpPr>
          <p:nvPr>
            <p:ph type="sldNum" sz="quarter" idx="12"/>
          </p:nvPr>
        </p:nvSpPr>
        <p:spPr/>
        <p:txBody>
          <a:bodyPr/>
          <a:lstStyle/>
          <a:p>
            <a:fld id="{6113E31D-E2AB-40D1-8B51-AFA5AFEF393A}" type="slidenum">
              <a:rPr lang="en-US" smtClean="0"/>
              <a:t>6</a:t>
            </a:fld>
            <a:endParaRPr lang="en-US" dirty="0"/>
          </a:p>
        </p:txBody>
      </p:sp>
      <p:sp>
        <p:nvSpPr>
          <p:cNvPr id="8" name="TextBox 3">
            <a:extLst>
              <a:ext uri="{FF2B5EF4-FFF2-40B4-BE49-F238E27FC236}">
                <a16:creationId xmlns:a16="http://schemas.microsoft.com/office/drawing/2014/main" id="{ABDD0E19-2142-AD02-1C1C-D376E96A75E2}"/>
              </a:ext>
            </a:extLst>
          </p:cNvPr>
          <p:cNvSpPr txBox="1">
            <a:spLocks noChangeArrowheads="1"/>
          </p:cNvSpPr>
          <p:nvPr/>
        </p:nvSpPr>
        <p:spPr bwMode="auto">
          <a:xfrm>
            <a:off x="4743567" y="6385356"/>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dirty="0">
                <a:solidFill>
                  <a:srgbClr val="000000"/>
                </a:solidFill>
                <a:latin typeface="Calibri" panose="020F0502020204030204" pitchFamily="34" charset="0"/>
              </a:rPr>
              <a:t>©The Improvement Guide, Second Edition (API)  </a:t>
            </a:r>
          </a:p>
        </p:txBody>
      </p:sp>
      <p:pic>
        <p:nvPicPr>
          <p:cNvPr id="12" name="Content Placeholder 11">
            <a:extLst>
              <a:ext uri="{FF2B5EF4-FFF2-40B4-BE49-F238E27FC236}">
                <a16:creationId xmlns:a16="http://schemas.microsoft.com/office/drawing/2014/main" id="{B98C1AEA-524B-3C50-E41B-A4ABBD92375B}"/>
              </a:ext>
            </a:extLst>
          </p:cNvPr>
          <p:cNvPicPr>
            <a:picLocks noGrp="1" noChangeAspect="1"/>
          </p:cNvPicPr>
          <p:nvPr>
            <p:ph idx="1"/>
          </p:nvPr>
        </p:nvPicPr>
        <p:blipFill>
          <a:blip r:embed="rId2"/>
          <a:stretch>
            <a:fillRect/>
          </a:stretch>
        </p:blipFill>
        <p:spPr>
          <a:xfrm>
            <a:off x="1525769" y="993299"/>
            <a:ext cx="8798354" cy="5235563"/>
          </a:xfrm>
          <a:prstGeom prst="rect">
            <a:avLst/>
          </a:prstGeom>
        </p:spPr>
      </p:pic>
    </p:spTree>
    <p:extLst>
      <p:ext uri="{BB962C8B-B14F-4D97-AF65-F5344CB8AC3E}">
        <p14:creationId xmlns:p14="http://schemas.microsoft.com/office/powerpoint/2010/main" val="177008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22DB7-FD9A-698C-3E4B-0EE0B8DC76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F9CBE7-9D97-639D-AA9D-61046199100E}"/>
              </a:ext>
            </a:extLst>
          </p:cNvPr>
          <p:cNvSpPr>
            <a:spLocks noGrp="1"/>
          </p:cNvSpPr>
          <p:nvPr>
            <p:ph type="title"/>
          </p:nvPr>
        </p:nvSpPr>
        <p:spPr/>
        <p:txBody>
          <a:bodyPr/>
          <a:lstStyle/>
          <a:p>
            <a:r>
              <a:rPr lang="en-US" dirty="0"/>
              <a:t>“Improvement” Definitions </a:t>
            </a:r>
          </a:p>
        </p:txBody>
      </p:sp>
      <p:sp>
        <p:nvSpPr>
          <p:cNvPr id="4" name="Content Placeholder 3">
            <a:extLst>
              <a:ext uri="{FF2B5EF4-FFF2-40B4-BE49-F238E27FC236}">
                <a16:creationId xmlns:a16="http://schemas.microsoft.com/office/drawing/2014/main" id="{63DA05F1-2175-3066-A372-8F4CDD3A6165}"/>
              </a:ext>
            </a:extLst>
          </p:cNvPr>
          <p:cNvSpPr>
            <a:spLocks noGrp="1"/>
          </p:cNvSpPr>
          <p:nvPr>
            <p:ph idx="1"/>
          </p:nvPr>
        </p:nvSpPr>
        <p:spPr>
          <a:xfrm>
            <a:off x="1752600" y="1543050"/>
            <a:ext cx="8534400" cy="5010150"/>
          </a:xfrm>
        </p:spPr>
        <p:txBody>
          <a:bodyPr/>
          <a:lstStyle/>
          <a:p>
            <a:pPr marL="0" indent="0">
              <a:buNone/>
            </a:pPr>
            <a:r>
              <a:rPr lang="en-US" sz="2200" dirty="0"/>
              <a:t>What is meant by the term improvement? Improvement has meaning only in terms of observation based on given criteria. In other words, improvement is a useful concept when it is defined by characteristics such as faster, easier, more efficient, more effective, less expensive, safer, cleaner, and so on. Sometimes it is enough to observe the impact of a change on these characteristics, but usually it is best to document the impact (collect data). Because the concepts of improvement and change are tied together so strongly, it is more useful to define them together. Fundamental changes that result in improvement: • Alter how work or activity is done or the makeup of a product • Produce visible, positive differences in results relative to historical norms • Have a lasting impact”</a:t>
            </a:r>
          </a:p>
          <a:p>
            <a:endParaRPr lang="en-US" dirty="0"/>
          </a:p>
          <a:p>
            <a:pPr marL="0" indent="0">
              <a:buNone/>
            </a:pPr>
            <a:r>
              <a:rPr lang="en-US" sz="1100" dirty="0"/>
              <a:t>Langley, Gerald J.. The Improvement Guide: A Practical Approach to Enhancing Organizational Performance (Kindle Locations 591-595). Wiley Publishing. Kindle Edition. </a:t>
            </a:r>
          </a:p>
          <a:p>
            <a:endParaRPr lang="en-US" dirty="0"/>
          </a:p>
        </p:txBody>
      </p:sp>
      <p:sp>
        <p:nvSpPr>
          <p:cNvPr id="2" name="Slide Number Placeholder 1">
            <a:extLst>
              <a:ext uri="{FF2B5EF4-FFF2-40B4-BE49-F238E27FC236}">
                <a16:creationId xmlns:a16="http://schemas.microsoft.com/office/drawing/2014/main" id="{CCD3D453-7E23-616C-3A80-B23972101A75}"/>
              </a:ext>
            </a:extLst>
          </p:cNvPr>
          <p:cNvSpPr>
            <a:spLocks noGrp="1"/>
          </p:cNvSpPr>
          <p:nvPr>
            <p:ph type="sldNum" sz="quarter" idx="12"/>
          </p:nvPr>
        </p:nvSpPr>
        <p:spPr/>
        <p:txBody>
          <a:bodyPr/>
          <a:lstStyle/>
          <a:p>
            <a:pPr>
              <a:defRPr/>
            </a:pPr>
            <a:fld id="{9BAF79E8-BA30-4B63-82D6-DA354DABFFF4}"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970146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a:xfrm>
            <a:off x="857367" y="494387"/>
            <a:ext cx="7772400" cy="609600"/>
          </a:xfrm>
        </p:spPr>
        <p:txBody>
          <a:bodyPr>
            <a:noAutofit/>
          </a:bodyPr>
          <a:lstStyle/>
          <a:p>
            <a:pPr eaLnBrk="1" hangingPunct="1"/>
            <a:r>
              <a:rPr lang="en-US" sz="3600" dirty="0">
                <a:solidFill>
                  <a:schemeClr val="tx1"/>
                </a:solidFill>
              </a:rPr>
              <a:t>Operational Definition of Improvement</a:t>
            </a:r>
            <a:endParaRPr lang="en-US" sz="3600" dirty="0"/>
          </a:p>
        </p:txBody>
      </p:sp>
      <p:grpSp>
        <p:nvGrpSpPr>
          <p:cNvPr id="2" name="Group 24"/>
          <p:cNvGrpSpPr>
            <a:grpSpLocks/>
          </p:cNvGrpSpPr>
          <p:nvPr/>
        </p:nvGrpSpPr>
        <p:grpSpPr bwMode="auto">
          <a:xfrm>
            <a:off x="2707893" y="1534986"/>
            <a:ext cx="7842835" cy="4170504"/>
            <a:chOff x="829" y="551"/>
            <a:chExt cx="5317" cy="3156"/>
          </a:xfrm>
        </p:grpSpPr>
        <p:grpSp>
          <p:nvGrpSpPr>
            <p:cNvPr id="3" name="Group 2"/>
            <p:cNvGrpSpPr>
              <a:grpSpLocks/>
            </p:cNvGrpSpPr>
            <p:nvPr/>
          </p:nvGrpSpPr>
          <p:grpSpPr bwMode="auto">
            <a:xfrm>
              <a:off x="1200" y="1584"/>
              <a:ext cx="3441" cy="2123"/>
              <a:chOff x="1152" y="1536"/>
              <a:chExt cx="3441" cy="2123"/>
            </a:xfrm>
          </p:grpSpPr>
          <p:graphicFrame>
            <p:nvGraphicFramePr>
              <p:cNvPr id="5122" name="Object 3"/>
              <p:cNvGraphicFramePr>
                <a:graphicFrameLocks noChangeAspect="1"/>
              </p:cNvGraphicFramePr>
              <p:nvPr/>
            </p:nvGraphicFramePr>
            <p:xfrm>
              <a:off x="1152" y="1536"/>
              <a:ext cx="3441" cy="2123"/>
            </p:xfrm>
            <a:graphic>
              <a:graphicData uri="http://schemas.openxmlformats.org/presentationml/2006/ole">
                <mc:AlternateContent xmlns:mc="http://schemas.openxmlformats.org/markup-compatibility/2006">
                  <mc:Choice xmlns:v="urn:schemas-microsoft-com:vml" Requires="v">
                    <p:oleObj name="Imagem de bitmap" r:id="rId3" imgW="4525007" imgH="2790476" progId="PBrush">
                      <p:embed/>
                    </p:oleObj>
                  </mc:Choice>
                  <mc:Fallback>
                    <p:oleObj name="Imagem de bitmap" r:id="rId3" imgW="4525007" imgH="2790476" progId="PBrush">
                      <p:embed/>
                      <p:pic>
                        <p:nvPicPr>
                          <p:cNvPr id="512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1536"/>
                            <a:ext cx="3441" cy="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3" name="Rectangle 4"/>
              <p:cNvSpPr>
                <a:spLocks noChangeArrowheads="1"/>
              </p:cNvSpPr>
              <p:nvPr/>
            </p:nvSpPr>
            <p:spPr bwMode="auto">
              <a:xfrm>
                <a:off x="1777" y="3188"/>
                <a:ext cx="501" cy="213"/>
              </a:xfrm>
              <a:prstGeom prst="rect">
                <a:avLst/>
              </a:prstGeom>
              <a:noFill/>
              <a:ln w="9525">
                <a:noFill/>
                <a:miter lim="800000"/>
                <a:headEnd/>
                <a:tailEnd/>
              </a:ln>
            </p:spPr>
            <p:txBody>
              <a:bodyPr wrap="square" lIns="87149" tIns="43576" rIns="87149" bIns="43576">
                <a:spAutoFit/>
              </a:bodyPr>
              <a:lstStyle/>
              <a:p>
                <a:pPr defTabSz="865188" eaLnBrk="0" hangingPunct="0">
                  <a:lnSpc>
                    <a:spcPct val="90000"/>
                  </a:lnSpc>
                  <a:spcBef>
                    <a:spcPct val="50000"/>
                  </a:spcBef>
                </a:pPr>
                <a:r>
                  <a:rPr lang="en-US" sz="1400" dirty="0">
                    <a:solidFill>
                      <a:srgbClr val="1F497D"/>
                    </a:solidFill>
                  </a:rPr>
                  <a:t>before</a:t>
                </a:r>
              </a:p>
            </p:txBody>
          </p:sp>
          <p:sp>
            <p:nvSpPr>
              <p:cNvPr id="5144" name="Rectangle 5"/>
              <p:cNvSpPr>
                <a:spLocks noChangeArrowheads="1"/>
              </p:cNvSpPr>
              <p:nvPr/>
            </p:nvSpPr>
            <p:spPr bwMode="auto">
              <a:xfrm>
                <a:off x="3409" y="3188"/>
                <a:ext cx="431" cy="178"/>
              </a:xfrm>
              <a:prstGeom prst="rect">
                <a:avLst/>
              </a:prstGeom>
              <a:noFill/>
              <a:ln w="9525">
                <a:noFill/>
                <a:miter lim="800000"/>
                <a:headEnd/>
                <a:tailEnd/>
              </a:ln>
            </p:spPr>
            <p:txBody>
              <a:bodyPr lIns="87149" tIns="43576" rIns="87149" bIns="43576">
                <a:spAutoFit/>
              </a:bodyPr>
              <a:lstStyle/>
              <a:p>
                <a:pPr defTabSz="865188" eaLnBrk="0" hangingPunct="0">
                  <a:lnSpc>
                    <a:spcPct val="90000"/>
                  </a:lnSpc>
                  <a:spcBef>
                    <a:spcPct val="50000"/>
                  </a:spcBef>
                </a:pPr>
                <a:r>
                  <a:rPr lang="en-US" sz="1400">
                    <a:solidFill>
                      <a:srgbClr val="1F497D"/>
                    </a:solidFill>
                  </a:rPr>
                  <a:t>after</a:t>
                </a:r>
              </a:p>
            </p:txBody>
          </p:sp>
        </p:grpSp>
        <p:grpSp>
          <p:nvGrpSpPr>
            <p:cNvPr id="4" name="Group 7"/>
            <p:cNvGrpSpPr>
              <a:grpSpLocks/>
            </p:cNvGrpSpPr>
            <p:nvPr/>
          </p:nvGrpSpPr>
          <p:grpSpPr bwMode="auto">
            <a:xfrm>
              <a:off x="2699" y="551"/>
              <a:ext cx="1584" cy="1111"/>
              <a:chOff x="1773" y="1750"/>
              <a:chExt cx="1584" cy="1111"/>
            </a:xfrm>
          </p:grpSpPr>
          <p:sp>
            <p:nvSpPr>
              <p:cNvPr id="5141" name="AutoShape 8"/>
              <p:cNvSpPr>
                <a:spLocks noChangeArrowheads="1"/>
              </p:cNvSpPr>
              <p:nvPr/>
            </p:nvSpPr>
            <p:spPr bwMode="auto">
              <a:xfrm>
                <a:off x="1956" y="2622"/>
                <a:ext cx="238" cy="239"/>
              </a:xfrm>
              <a:prstGeom prst="flowChartConnector">
                <a:avLst/>
              </a:prstGeom>
              <a:solidFill>
                <a:srgbClr val="FFB163"/>
              </a:solidFill>
              <a:ln w="12700">
                <a:solidFill>
                  <a:schemeClr val="tx1"/>
                </a:solidFill>
                <a:round/>
                <a:headEnd type="none" w="sm" len="sm"/>
                <a:tailEnd type="none" w="sm" len="sm"/>
              </a:ln>
            </p:spPr>
            <p:txBody>
              <a:bodyPr wrap="none" anchor="ctr"/>
              <a:lstStyle/>
              <a:p>
                <a:pPr algn="ctr" eaLnBrk="0" hangingPunct="0"/>
                <a:r>
                  <a:rPr lang="pt-BR" sz="2000" dirty="0">
                    <a:solidFill>
                      <a:prstClr val="black"/>
                    </a:solidFill>
                    <a:latin typeface="Verdana" pitchFamily="34" charset="0"/>
                  </a:rPr>
                  <a:t>1</a:t>
                </a:r>
              </a:p>
            </p:txBody>
          </p:sp>
          <p:sp>
            <p:nvSpPr>
              <p:cNvPr id="5142" name="Rectangle 9"/>
              <p:cNvSpPr>
                <a:spLocks noChangeArrowheads="1"/>
              </p:cNvSpPr>
              <p:nvPr/>
            </p:nvSpPr>
            <p:spPr bwMode="auto">
              <a:xfrm>
                <a:off x="1773" y="1750"/>
                <a:ext cx="1584" cy="905"/>
              </a:xfrm>
              <a:prstGeom prst="rect">
                <a:avLst/>
              </a:prstGeom>
              <a:noFill/>
              <a:ln w="9525">
                <a:noFill/>
                <a:miter lim="800000"/>
                <a:headEnd/>
                <a:tailEnd/>
              </a:ln>
            </p:spPr>
            <p:txBody>
              <a:bodyPr wrap="square" lIns="87149" tIns="43576" rIns="87149" bIns="43576">
                <a:spAutoFit/>
              </a:bodyPr>
              <a:lstStyle/>
              <a:p>
                <a:pPr defTabSz="865188" eaLnBrk="0" hangingPunct="0">
                  <a:lnSpc>
                    <a:spcPct val="90000"/>
                  </a:lnSpc>
                  <a:spcBef>
                    <a:spcPct val="50000"/>
                  </a:spcBef>
                </a:pPr>
                <a:r>
                  <a:rPr lang="en-US" sz="1600" b="1" dirty="0"/>
                  <a:t>Alter how the work is done…Improvement is the result of some design or redesign of the system.</a:t>
                </a:r>
                <a:endParaRPr lang="en-US" sz="1600" b="1" i="1" dirty="0"/>
              </a:p>
            </p:txBody>
          </p:sp>
        </p:grpSp>
        <p:grpSp>
          <p:nvGrpSpPr>
            <p:cNvPr id="5" name="Group 10"/>
            <p:cNvGrpSpPr>
              <a:grpSpLocks/>
            </p:cNvGrpSpPr>
            <p:nvPr/>
          </p:nvGrpSpPr>
          <p:grpSpPr bwMode="auto">
            <a:xfrm>
              <a:off x="4283" y="3168"/>
              <a:ext cx="1863" cy="285"/>
              <a:chOff x="5096" y="2356"/>
              <a:chExt cx="1863" cy="285"/>
            </a:xfrm>
          </p:grpSpPr>
          <p:sp>
            <p:nvSpPr>
              <p:cNvPr id="5139" name="Rectangle 11"/>
              <p:cNvSpPr>
                <a:spLocks noChangeArrowheads="1"/>
              </p:cNvSpPr>
              <p:nvPr/>
            </p:nvSpPr>
            <p:spPr bwMode="auto">
              <a:xfrm>
                <a:off x="5361" y="2386"/>
                <a:ext cx="1598" cy="255"/>
              </a:xfrm>
              <a:prstGeom prst="rect">
                <a:avLst/>
              </a:prstGeom>
              <a:noFill/>
              <a:ln w="9525">
                <a:noFill/>
                <a:miter lim="800000"/>
                <a:headEnd/>
                <a:tailEnd/>
              </a:ln>
            </p:spPr>
            <p:txBody>
              <a:bodyPr lIns="87149" tIns="43576" rIns="87149" bIns="43576">
                <a:spAutoFit/>
              </a:bodyPr>
              <a:lstStyle/>
              <a:p>
                <a:pPr defTabSz="865188" eaLnBrk="0" hangingPunct="0">
                  <a:lnSpc>
                    <a:spcPct val="90000"/>
                  </a:lnSpc>
                  <a:spcBef>
                    <a:spcPct val="50000"/>
                  </a:spcBef>
                </a:pPr>
                <a:r>
                  <a:rPr lang="en-US" b="1" dirty="0"/>
                  <a:t>and </a:t>
                </a:r>
                <a:r>
                  <a:rPr lang="en-US" b="1" i="1" dirty="0"/>
                  <a:t>lasting</a:t>
                </a:r>
                <a:r>
                  <a:rPr lang="en-US" b="1" dirty="0"/>
                  <a:t> impact</a:t>
                </a:r>
              </a:p>
            </p:txBody>
          </p:sp>
          <p:sp>
            <p:nvSpPr>
              <p:cNvPr id="5140" name="AutoShape 12"/>
              <p:cNvSpPr>
                <a:spLocks noChangeArrowheads="1"/>
              </p:cNvSpPr>
              <p:nvPr/>
            </p:nvSpPr>
            <p:spPr bwMode="auto">
              <a:xfrm>
                <a:off x="5096" y="2356"/>
                <a:ext cx="238" cy="239"/>
              </a:xfrm>
              <a:prstGeom prst="flowChartConnector">
                <a:avLst/>
              </a:prstGeom>
              <a:solidFill>
                <a:srgbClr val="FFB163"/>
              </a:solidFill>
              <a:ln w="12700">
                <a:solidFill>
                  <a:schemeClr val="tx1"/>
                </a:solidFill>
                <a:round/>
                <a:headEnd type="none" w="sm" len="sm"/>
                <a:tailEnd type="none" w="sm" len="sm"/>
              </a:ln>
            </p:spPr>
            <p:txBody>
              <a:bodyPr wrap="none" anchor="ctr"/>
              <a:lstStyle/>
              <a:p>
                <a:pPr algn="ctr" eaLnBrk="0" hangingPunct="0"/>
                <a:r>
                  <a:rPr lang="pt-BR" sz="2000" dirty="0">
                    <a:solidFill>
                      <a:prstClr val="black"/>
                    </a:solidFill>
                    <a:latin typeface="Verdana" pitchFamily="34" charset="0"/>
                  </a:rPr>
                  <a:t>3</a:t>
                </a:r>
              </a:p>
            </p:txBody>
          </p:sp>
        </p:grpSp>
        <p:grpSp>
          <p:nvGrpSpPr>
            <p:cNvPr id="6" name="Group 13"/>
            <p:cNvGrpSpPr>
              <a:grpSpLocks/>
            </p:cNvGrpSpPr>
            <p:nvPr/>
          </p:nvGrpSpPr>
          <p:grpSpPr bwMode="auto">
            <a:xfrm>
              <a:off x="2928" y="2113"/>
              <a:ext cx="1712" cy="523"/>
              <a:chOff x="2928" y="2113"/>
              <a:chExt cx="1712" cy="523"/>
            </a:xfrm>
          </p:grpSpPr>
          <p:grpSp>
            <p:nvGrpSpPr>
              <p:cNvPr id="7" name="Group 14"/>
              <p:cNvGrpSpPr>
                <a:grpSpLocks/>
              </p:cNvGrpSpPr>
              <p:nvPr/>
            </p:nvGrpSpPr>
            <p:grpSpPr bwMode="auto">
              <a:xfrm>
                <a:off x="3168" y="2113"/>
                <a:ext cx="1472" cy="321"/>
                <a:chOff x="4059" y="1872"/>
                <a:chExt cx="1472" cy="321"/>
              </a:xfrm>
            </p:grpSpPr>
            <p:sp>
              <p:nvSpPr>
                <p:cNvPr id="5137" name="Rectangle 15"/>
                <p:cNvSpPr>
                  <a:spLocks noChangeArrowheads="1"/>
                </p:cNvSpPr>
                <p:nvPr/>
              </p:nvSpPr>
              <p:spPr bwMode="auto">
                <a:xfrm>
                  <a:off x="4059" y="1872"/>
                  <a:ext cx="1472" cy="212"/>
                </a:xfrm>
                <a:prstGeom prst="rect">
                  <a:avLst/>
                </a:prstGeom>
                <a:noFill/>
                <a:ln w="9525">
                  <a:noFill/>
                  <a:miter lim="800000"/>
                  <a:headEnd/>
                  <a:tailEnd/>
                </a:ln>
              </p:spPr>
              <p:txBody>
                <a:bodyPr lIns="87149" tIns="43576" rIns="87149" bIns="43576">
                  <a:spAutoFit/>
                </a:bodyPr>
                <a:lstStyle/>
                <a:p>
                  <a:pPr defTabSz="865188" eaLnBrk="0" hangingPunct="0">
                    <a:lnSpc>
                      <a:spcPct val="90000"/>
                    </a:lnSpc>
                    <a:spcBef>
                      <a:spcPct val="50000"/>
                    </a:spcBef>
                  </a:pPr>
                  <a:endParaRPr lang="en-US" b="1" i="1" dirty="0">
                    <a:solidFill>
                      <a:srgbClr val="1F497D"/>
                    </a:solidFill>
                  </a:endParaRPr>
                </a:p>
              </p:txBody>
            </p:sp>
            <p:sp>
              <p:nvSpPr>
                <p:cNvPr id="5138" name="AutoShape 16"/>
                <p:cNvSpPr>
                  <a:spLocks noChangeArrowheads="1"/>
                </p:cNvSpPr>
                <p:nvPr/>
              </p:nvSpPr>
              <p:spPr bwMode="auto">
                <a:xfrm>
                  <a:off x="4187" y="1954"/>
                  <a:ext cx="238" cy="239"/>
                </a:xfrm>
                <a:prstGeom prst="flowChartConnector">
                  <a:avLst/>
                </a:prstGeom>
                <a:solidFill>
                  <a:srgbClr val="FFB163"/>
                </a:solidFill>
                <a:ln w="12700">
                  <a:solidFill>
                    <a:schemeClr val="tx1"/>
                  </a:solidFill>
                  <a:round/>
                  <a:headEnd type="none" w="sm" len="sm"/>
                  <a:tailEnd type="none" w="sm" len="sm"/>
                </a:ln>
              </p:spPr>
              <p:txBody>
                <a:bodyPr wrap="none" anchor="ctr"/>
                <a:lstStyle/>
                <a:p>
                  <a:pPr algn="ctr" eaLnBrk="0" hangingPunct="0"/>
                  <a:r>
                    <a:rPr lang="pt-BR" sz="2000" dirty="0">
                      <a:solidFill>
                        <a:prstClr val="black"/>
                      </a:solidFill>
                      <a:latin typeface="Verdana" pitchFamily="34" charset="0"/>
                    </a:rPr>
                    <a:t>2</a:t>
                  </a:r>
                </a:p>
              </p:txBody>
            </p:sp>
          </p:grpSp>
          <p:sp>
            <p:nvSpPr>
              <p:cNvPr id="5136" name="Line 17"/>
              <p:cNvSpPr>
                <a:spLocks noChangeShapeType="1"/>
              </p:cNvSpPr>
              <p:nvPr/>
            </p:nvSpPr>
            <p:spPr bwMode="auto">
              <a:xfrm flipH="1">
                <a:off x="2928" y="2492"/>
                <a:ext cx="384" cy="144"/>
              </a:xfrm>
              <a:prstGeom prst="line">
                <a:avLst/>
              </a:prstGeom>
              <a:noFill/>
              <a:ln w="19050">
                <a:solidFill>
                  <a:schemeClr val="tx1"/>
                </a:solidFill>
                <a:round/>
                <a:headEnd type="none" w="sm" len="sm"/>
                <a:tailEnd type="triangle" w="med" len="med"/>
              </a:ln>
            </p:spPr>
            <p:txBody>
              <a:bodyPr wrap="square">
                <a:spAutoFit/>
              </a:bodyPr>
              <a:lstStyle/>
              <a:p>
                <a:endParaRPr lang="en-US">
                  <a:solidFill>
                    <a:prstClr val="black"/>
                  </a:solidFill>
                </a:endParaRPr>
              </a:p>
            </p:txBody>
          </p:sp>
        </p:grpSp>
        <p:grpSp>
          <p:nvGrpSpPr>
            <p:cNvPr id="8" name="Group 18"/>
            <p:cNvGrpSpPr>
              <a:grpSpLocks/>
            </p:cNvGrpSpPr>
            <p:nvPr/>
          </p:nvGrpSpPr>
          <p:grpSpPr bwMode="auto">
            <a:xfrm>
              <a:off x="829" y="1455"/>
              <a:ext cx="1980" cy="772"/>
              <a:chOff x="781" y="1503"/>
              <a:chExt cx="1980" cy="772"/>
            </a:xfrm>
          </p:grpSpPr>
          <p:sp>
            <p:nvSpPr>
              <p:cNvPr id="5132" name="Line 20"/>
              <p:cNvSpPr>
                <a:spLocks noChangeShapeType="1"/>
              </p:cNvSpPr>
              <p:nvPr/>
            </p:nvSpPr>
            <p:spPr bwMode="auto">
              <a:xfrm flipV="1">
                <a:off x="2761" y="1503"/>
                <a:ext cx="0" cy="258"/>
              </a:xfrm>
              <a:prstGeom prst="line">
                <a:avLst/>
              </a:prstGeom>
              <a:noFill/>
              <a:ln w="12700">
                <a:solidFill>
                  <a:schemeClr val="tx2"/>
                </a:solidFill>
                <a:round/>
                <a:headEnd type="stealth" w="med" len="lg"/>
                <a:tailEnd type="none" w="sm" len="sm"/>
              </a:ln>
            </p:spPr>
            <p:txBody>
              <a:bodyPr wrap="none" anchor="ctr"/>
              <a:lstStyle/>
              <a:p>
                <a:endParaRPr lang="en-US">
                  <a:solidFill>
                    <a:prstClr val="black"/>
                  </a:solidFill>
                </a:endParaRPr>
              </a:p>
            </p:txBody>
          </p:sp>
          <p:sp>
            <p:nvSpPr>
              <p:cNvPr id="5131" name="Text Box 23"/>
              <p:cNvSpPr txBox="1">
                <a:spLocks noChangeArrowheads="1"/>
              </p:cNvSpPr>
              <p:nvPr/>
            </p:nvSpPr>
            <p:spPr bwMode="auto">
              <a:xfrm>
                <a:off x="781" y="1879"/>
                <a:ext cx="432" cy="396"/>
              </a:xfrm>
              <a:prstGeom prst="rect">
                <a:avLst/>
              </a:prstGeom>
              <a:noFill/>
              <a:ln w="12700">
                <a:noFill/>
                <a:miter lim="800000"/>
                <a:headEnd type="none" w="sm" len="sm"/>
                <a:tailEnd type="none" w="sm" len="sm"/>
              </a:ln>
            </p:spPr>
            <p:txBody>
              <a:bodyPr>
                <a:spAutoFit/>
              </a:bodyPr>
              <a:lstStyle/>
              <a:p>
                <a:pPr algn="ctr">
                  <a:spcBef>
                    <a:spcPct val="50000"/>
                  </a:spcBef>
                </a:pPr>
                <a:r>
                  <a:rPr lang="pt-BR" sz="1400" dirty="0">
                    <a:solidFill>
                      <a:prstClr val="black"/>
                    </a:solidFill>
                  </a:rPr>
                  <a:t>Cycle Time</a:t>
                </a:r>
              </a:p>
            </p:txBody>
          </p:sp>
        </p:grpSp>
      </p:grpSp>
      <p:sp>
        <p:nvSpPr>
          <p:cNvPr id="25" name="Rectangle 24"/>
          <p:cNvSpPr/>
          <p:nvPr/>
        </p:nvSpPr>
        <p:spPr>
          <a:xfrm>
            <a:off x="6662713" y="3286465"/>
            <a:ext cx="1666591" cy="1323439"/>
          </a:xfrm>
          <a:prstGeom prst="rect">
            <a:avLst/>
          </a:prstGeom>
        </p:spPr>
        <p:txBody>
          <a:bodyPr wrap="square">
            <a:spAutoFit/>
          </a:bodyPr>
          <a:lstStyle/>
          <a:p>
            <a:r>
              <a:rPr lang="en-US" sz="1600" b="1" dirty="0">
                <a:solidFill>
                  <a:prstClr val="black"/>
                </a:solidFill>
              </a:rPr>
              <a:t>Produce visible, positive differences in results relative to historical norms</a:t>
            </a:r>
          </a:p>
        </p:txBody>
      </p:sp>
      <p:sp>
        <p:nvSpPr>
          <p:cNvPr id="26" name="TextBox 25"/>
          <p:cNvSpPr txBox="1"/>
          <p:nvPr/>
        </p:nvSpPr>
        <p:spPr>
          <a:xfrm>
            <a:off x="8895739" y="3139004"/>
            <a:ext cx="1186543" cy="1200329"/>
          </a:xfrm>
          <a:prstGeom prst="rect">
            <a:avLst/>
          </a:prstGeom>
          <a:noFill/>
        </p:spPr>
        <p:txBody>
          <a:bodyPr wrap="none" rtlCol="0">
            <a:spAutoFit/>
          </a:bodyPr>
          <a:lstStyle/>
          <a:p>
            <a:r>
              <a:rPr lang="en-US" b="1" dirty="0"/>
              <a:t>Measures:</a:t>
            </a:r>
          </a:p>
          <a:p>
            <a:pPr>
              <a:buFont typeface="Arial" pitchFamily="34" charset="0"/>
              <a:buChar char="•"/>
            </a:pPr>
            <a:r>
              <a:rPr lang="en-US" b="1" dirty="0"/>
              <a:t>Outcome</a:t>
            </a:r>
          </a:p>
          <a:p>
            <a:pPr>
              <a:buFont typeface="Arial" pitchFamily="34" charset="0"/>
              <a:buChar char="•"/>
            </a:pPr>
            <a:r>
              <a:rPr lang="en-US" b="1" dirty="0"/>
              <a:t>Process</a:t>
            </a:r>
          </a:p>
          <a:p>
            <a:pPr>
              <a:buFont typeface="Arial" pitchFamily="34" charset="0"/>
              <a:buChar char="•"/>
            </a:pPr>
            <a:r>
              <a:rPr lang="en-US" b="1" dirty="0"/>
              <a:t>Balancing</a:t>
            </a:r>
          </a:p>
        </p:txBody>
      </p:sp>
      <p:sp>
        <p:nvSpPr>
          <p:cNvPr id="27" name="TextBox 3"/>
          <p:cNvSpPr txBox="1">
            <a:spLocks noChangeArrowheads="1"/>
          </p:cNvSpPr>
          <p:nvPr/>
        </p:nvSpPr>
        <p:spPr bwMode="auto">
          <a:xfrm>
            <a:off x="4743567" y="6385356"/>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dirty="0">
                <a:solidFill>
                  <a:srgbClr val="000000"/>
                </a:solidFill>
                <a:latin typeface="Calibri" panose="020F0502020204030204" pitchFamily="34" charset="0"/>
              </a:rPr>
              <a:t>©The Improvement Guide, Second Edition (API) p.112-114 </a:t>
            </a:r>
          </a:p>
        </p:txBody>
      </p:sp>
    </p:spTree>
    <p:extLst>
      <p:ext uri="{BB962C8B-B14F-4D97-AF65-F5344CB8AC3E}">
        <p14:creationId xmlns:p14="http://schemas.microsoft.com/office/powerpoint/2010/main" val="21709493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212B-AAAB-4810-8CEA-27C97D29835F}"/>
              </a:ext>
            </a:extLst>
          </p:cNvPr>
          <p:cNvSpPr>
            <a:spLocks noGrp="1"/>
          </p:cNvSpPr>
          <p:nvPr>
            <p:ph type="title"/>
          </p:nvPr>
        </p:nvSpPr>
        <p:spPr/>
        <p:txBody>
          <a:bodyPr>
            <a:normAutofit fontScale="90000"/>
          </a:bodyPr>
          <a:lstStyle/>
          <a:p>
            <a:r>
              <a:rPr lang="en-US" sz="3600" dirty="0"/>
              <a:t>Three Categories of Improvement</a:t>
            </a:r>
            <a:br>
              <a:rPr lang="en-US" sz="3600" dirty="0"/>
            </a:br>
            <a:endParaRPr lang="en-US" sz="3600" dirty="0"/>
          </a:p>
        </p:txBody>
      </p:sp>
      <p:sp>
        <p:nvSpPr>
          <p:cNvPr id="3" name="Content Placeholder 2">
            <a:extLst>
              <a:ext uri="{FF2B5EF4-FFF2-40B4-BE49-F238E27FC236}">
                <a16:creationId xmlns:a16="http://schemas.microsoft.com/office/drawing/2014/main" id="{1FF02AAF-EA9F-44D6-BA31-174B7B0A18D9}"/>
              </a:ext>
            </a:extLst>
          </p:cNvPr>
          <p:cNvSpPr>
            <a:spLocks noGrp="1"/>
          </p:cNvSpPr>
          <p:nvPr>
            <p:ph idx="1"/>
          </p:nvPr>
        </p:nvSpPr>
        <p:spPr>
          <a:xfrm>
            <a:off x="1097280" y="1911207"/>
            <a:ext cx="10058400" cy="4068763"/>
          </a:xfrm>
        </p:spPr>
        <p:txBody>
          <a:bodyPr>
            <a:normAutofit/>
          </a:bodyPr>
          <a:lstStyle/>
          <a:p>
            <a:pPr marL="514350" indent="-514350">
              <a:buFont typeface="+mj-lt"/>
              <a:buAutoNum type="arabicPeriod"/>
            </a:pPr>
            <a:r>
              <a:rPr lang="en-US" sz="2400" dirty="0"/>
              <a:t>Problems or Issues (From Internal or External Customers)</a:t>
            </a:r>
          </a:p>
          <a:p>
            <a:pPr marL="514350" indent="-514350">
              <a:buFont typeface="+mj-lt"/>
              <a:buAutoNum type="arabicPeriod"/>
            </a:pPr>
            <a:r>
              <a:rPr lang="en-US" sz="2400" dirty="0"/>
              <a:t>Reducing Cost while Maintaining or Increasing Quality</a:t>
            </a:r>
          </a:p>
          <a:p>
            <a:pPr marL="514350" indent="-514350">
              <a:buFont typeface="+mj-lt"/>
              <a:buAutoNum type="arabicPeriod"/>
            </a:pPr>
            <a:r>
              <a:rPr lang="en-US" sz="2400" dirty="0"/>
              <a:t>Creating Something New which Exceeds Customer Expectations (Perceived by the Customer as an Innovation)</a:t>
            </a:r>
          </a:p>
        </p:txBody>
      </p:sp>
      <p:sp>
        <p:nvSpPr>
          <p:cNvPr id="4" name="Rectangle 3"/>
          <p:cNvSpPr/>
          <p:nvPr/>
        </p:nvSpPr>
        <p:spPr>
          <a:xfrm>
            <a:off x="251460" y="6153817"/>
            <a:ext cx="11478295" cy="584775"/>
          </a:xfrm>
          <a:prstGeom prst="rect">
            <a:avLst/>
          </a:prstGeom>
        </p:spPr>
        <p:txBody>
          <a:bodyPr wrap="square">
            <a:spAutoFit/>
          </a:bodyPr>
          <a:lstStyle/>
          <a:p>
            <a:endParaRPr lang="en-US" dirty="0"/>
          </a:p>
          <a:p>
            <a:r>
              <a:rPr lang="en-US" sz="1400" dirty="0"/>
              <a:t>Langley, Gerald J. (2009) The Improvement Guide: A Practical Approach to Enhancing Organizational Performance (2</a:t>
            </a:r>
            <a:r>
              <a:rPr lang="en-US" sz="1400" baseline="30000" dirty="0"/>
              <a:t>nd</a:t>
            </a:r>
            <a:r>
              <a:rPr lang="en-US" sz="1400" dirty="0"/>
              <a:t> </a:t>
            </a:r>
            <a:r>
              <a:rPr lang="en-US" sz="1400" dirty="0" err="1"/>
              <a:t>ed</a:t>
            </a:r>
            <a:r>
              <a:rPr lang="en-US" sz="1400" dirty="0"/>
              <a:t>). Wiley Publishing. Kindle Edition. </a:t>
            </a:r>
          </a:p>
        </p:txBody>
      </p:sp>
    </p:spTree>
    <p:extLst>
      <p:ext uri="{BB962C8B-B14F-4D97-AF65-F5344CB8AC3E}">
        <p14:creationId xmlns:p14="http://schemas.microsoft.com/office/powerpoint/2010/main" val="2735878743"/>
      </p:ext>
    </p:extLst>
  </p:cSld>
  <p:clrMapOvr>
    <a:masterClrMapping/>
  </p:clrMapOvr>
</p:sld>
</file>

<file path=ppt/theme/theme1.xml><?xml version="1.0" encoding="utf-8"?>
<a:theme xmlns:a="http://schemas.openxmlformats.org/drawingml/2006/main" name="IHS v2">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S v2" id="{77346667-6128-4F32-9973-036F49212C19}" vid="{BE8F743D-F692-429F-95FF-0E8373C9F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06C046F7035E41A8A84A82CB334762" ma:contentTypeVersion="17" ma:contentTypeDescription="Create a new document." ma:contentTypeScope="" ma:versionID="6fa468fb6906dc44cbe3e2266ff52840">
  <xsd:schema xmlns:xsd="http://www.w3.org/2001/XMLSchema" xmlns:xs="http://www.w3.org/2001/XMLSchema" xmlns:p="http://schemas.microsoft.com/office/2006/metadata/properties" xmlns:ns2="5bc21fa3-ccbb-4a9d-997e-63ad3efcd67d" xmlns:ns3="b98e110e-c8b0-4e38-b6c6-c2289704d4a8" targetNamespace="http://schemas.microsoft.com/office/2006/metadata/properties" ma:root="true" ma:fieldsID="c9b702927d01d688312f4a9ae522c112" ns2:_="" ns3:_="">
    <xsd:import namespace="5bc21fa3-ccbb-4a9d-997e-63ad3efcd67d"/>
    <xsd:import namespace="b98e110e-c8b0-4e38-b6c6-c2289704d4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21fa3-ccbb-4a9d-997e-63ad3efcd6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6e16c1e-28d8-4414-9b47-254ba86d2249"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8e110e-c8b0-4e38-b6c6-c2289704d4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6bfae41-7b12-4fdb-bb12-40f7a39a708b}" ma:internalName="TaxCatchAll" ma:showField="CatchAllData" ma:web="b98e110e-c8b0-4e38-b6c6-c2289704d4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c21fa3-ccbb-4a9d-997e-63ad3efcd67d">
      <Terms xmlns="http://schemas.microsoft.com/office/infopath/2007/PartnerControls"/>
    </lcf76f155ced4ddcb4097134ff3c332f>
    <TaxCatchAll xmlns="b98e110e-c8b0-4e38-b6c6-c2289704d4a8" xsi:nil="true"/>
  </documentManagement>
</p:properties>
</file>

<file path=customXml/itemProps1.xml><?xml version="1.0" encoding="utf-8"?>
<ds:datastoreItem xmlns:ds="http://schemas.openxmlformats.org/officeDocument/2006/customXml" ds:itemID="{B5B183A5-72A5-49F4-9FE5-FCF719B03244}">
  <ds:schemaRefs>
    <ds:schemaRef ds:uri="5bc21fa3-ccbb-4a9d-997e-63ad3efcd67d"/>
    <ds:schemaRef ds:uri="b98e110e-c8b0-4e38-b6c6-c2289704d4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53B0F5-D91F-4D8F-9875-37146285654D}">
  <ds:schemaRefs>
    <ds:schemaRef ds:uri="http://schemas.microsoft.com/sharepoint/v3/contenttype/forms"/>
  </ds:schemaRefs>
</ds:datastoreItem>
</file>

<file path=customXml/itemProps3.xml><?xml version="1.0" encoding="utf-8"?>
<ds:datastoreItem xmlns:ds="http://schemas.openxmlformats.org/officeDocument/2006/customXml" ds:itemID="{442BA395-7330-4826-ACC0-C500A001C101}">
  <ds:schemaRef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98e110e-c8b0-4e38-b6c6-c2289704d4a8"/>
    <ds:schemaRef ds:uri="5bc21fa3-ccbb-4a9d-997e-63ad3efcd67d"/>
  </ds:schemaRefs>
</ds:datastoreItem>
</file>

<file path=docProps/app.xml><?xml version="1.0" encoding="utf-8"?>
<Properties xmlns="http://schemas.openxmlformats.org/officeDocument/2006/extended-properties" xmlns:vt="http://schemas.openxmlformats.org/officeDocument/2006/docPropsVTypes">
  <Template>IHS v2</Template>
  <TotalTime>158</TotalTime>
  <Words>2502</Words>
  <Application>Microsoft Office PowerPoint</Application>
  <PresentationFormat>Widescreen</PresentationFormat>
  <Paragraphs>305</Paragraphs>
  <Slides>32</Slides>
  <Notes>15</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Aptos</vt:lpstr>
      <vt:lpstr>Arial</vt:lpstr>
      <vt:lpstr>Calibri</vt:lpstr>
      <vt:lpstr>Calibri Light</vt:lpstr>
      <vt:lpstr>Times New Roman</vt:lpstr>
      <vt:lpstr>Verdana</vt:lpstr>
      <vt:lpstr>IHS v2</vt:lpstr>
      <vt:lpstr>Imagem de bitmap</vt:lpstr>
      <vt:lpstr>Office of Clinical Support (OCS) Staff</vt:lpstr>
      <vt:lpstr>Bio CDR Heidi Voss  </vt:lpstr>
      <vt:lpstr>“Quality” Improvement, Planning and Execution Overview</vt:lpstr>
      <vt:lpstr>Quality Defined </vt:lpstr>
      <vt:lpstr>“Quality” per Associates in Process Improvement </vt:lpstr>
      <vt:lpstr>14 Dimensions of Quality </vt:lpstr>
      <vt:lpstr>“Improvement” Definitions </vt:lpstr>
      <vt:lpstr>Operational Definition of Improvement</vt:lpstr>
      <vt:lpstr>Three Categories of Improvement </vt:lpstr>
      <vt:lpstr>Intended “Chain Reaction” from Quality Improvement </vt:lpstr>
      <vt:lpstr>Five Activities for Leaders</vt:lpstr>
      <vt:lpstr>Framework Example </vt:lpstr>
      <vt:lpstr>Quality </vt:lpstr>
      <vt:lpstr>Quality and Operational Planning Example </vt:lpstr>
      <vt:lpstr>PowerPoint Presentation</vt:lpstr>
      <vt:lpstr>Outcomes of Quality Planning </vt:lpstr>
      <vt:lpstr>How Do You Approach Getting Improvements in Place ?</vt:lpstr>
      <vt:lpstr>Profound Knowledge W. Edwards Deming </vt:lpstr>
      <vt:lpstr>The Model for Improvement</vt:lpstr>
      <vt:lpstr>Fundamental Questions for Improvement</vt:lpstr>
      <vt:lpstr>Reactive vs. Fundamental Changes</vt:lpstr>
      <vt:lpstr>PowerPoint Presentation</vt:lpstr>
      <vt:lpstr>  Model for Improvement</vt:lpstr>
      <vt:lpstr>Scale of Documentation Discipline for Improvement Efforts</vt:lpstr>
      <vt:lpstr>Why Improvement Fails: The Good, The Bad &amp; The Ugly </vt:lpstr>
      <vt:lpstr>Why Improvement Fails</vt:lpstr>
      <vt:lpstr>Why Improvement Fails </vt:lpstr>
      <vt:lpstr>…….and the Ugly!</vt:lpstr>
      <vt:lpstr>The Good: Characteristics</vt:lpstr>
      <vt:lpstr>Basic Tools for Improving Processes</vt:lpstr>
      <vt:lpstr>Discussion/Questions?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McDonald</dc:creator>
  <cp:lastModifiedBy>Merrell, Jonathan (IHS/BEM/AO)</cp:lastModifiedBy>
  <cp:revision>24</cp:revision>
  <dcterms:created xsi:type="dcterms:W3CDTF">2023-10-24T03:51:06Z</dcterms:created>
  <dcterms:modified xsi:type="dcterms:W3CDTF">2026-05-06T15:57:48Z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0x0101008206C046F7035E41A8A84A82CB334762</vt:lpwstr>
  </property>
  <property fmtid="{D5CDD505-2E9C-101B-9397-08002B2CF9AE}" pid="3" name="MediaServiceImageTags">
    <vt:lpwstr/>
  </property>
</Properties>
</file>