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147309949" r:id="rId5"/>
    <p:sldId id="2147309948" r:id="rId6"/>
    <p:sldId id="2147309950" r:id="rId7"/>
    <p:sldId id="2147309951" r:id="rId8"/>
    <p:sldId id="2147309952" r:id="rId9"/>
    <p:sldId id="2147309953" r:id="rId10"/>
    <p:sldId id="2147309954" r:id="rId11"/>
    <p:sldId id="2147309955" r:id="rId12"/>
    <p:sldId id="2147309956" r:id="rId13"/>
    <p:sldId id="2147309957" r:id="rId14"/>
    <p:sldId id="21473099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03" autoAdjust="0"/>
  </p:normalViewPr>
  <p:slideViewPr>
    <p:cSldViewPr snapToGrid="0">
      <p:cViewPr varScale="1">
        <p:scale>
          <a:sx n="80" d="100"/>
          <a:sy n="80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FD115-787F-44C5-8E73-F55413E75A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EEDB-3899-44DC-9C2B-967C18DE8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FEEDB-3899-44DC-9C2B-967C18DE8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2D5C-9781-B3B7-EC2B-09F582180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11C49-C5DA-26BA-3E32-119B6B4E9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13A10-D782-5345-390A-A70912F3F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9. Success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real-world examples of CHAP implementation and impact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improvements in access to care, workforce development, and community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CHAP’s value and effectiveness at the local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ECA74-0854-9602-55AB-0309FE96E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8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F607-190D-A39B-04D8-88D1B36D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8BC75-9692-D4E2-2E0C-9C2586496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249A8-FA64-157C-D24F-3C419358D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10. Contact 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a centralized point for communication and support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access to technical assistance, program inquiries, and stakeholder engagement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ongoing collaboration and responsiveness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D0B9-39AA-1802-B690-11A6CD0EA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8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850A7-E4E5-E5D1-0A9A-5440D2B8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222F5-6E68-04E6-FD15-0654FE37B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FD4D8-903E-DA1A-A5BC-63DB71988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1. Main Landing Page – CHAP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CHAP as a national, multidisciplinary workforce model designed to expand access to care in Tribal communities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team-based, community-driven care that extends the reach of licensed providers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Reflects the program’s evolution from Tribal consultation to national implementation and governance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the overarching focus on improving health outcomes through culturally responsive care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C457-B8C8-D42C-7CE1-B265E7145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584C-15A5-A8A1-99FD-276C1F488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9FD44-6659-A019-EC65-6DB909FB6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FBB9B-970C-DF5A-7CA5-0D3E496A7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2. CHAP Team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the federal leadership and staff responsible for national coordination and implementation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the availability of technical assistance, program support, and policy guidance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the role of the team in aligning national priorities with Tribal and Area-level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4D7A8-617E-E13B-2FA4-FC77B3885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8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A7D06-6989-546C-7E3C-C17BCC9B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D3C98-300A-FFB1-82C6-38BE102A6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94B79-97E2-74D0-BCC9-78AA6C8C1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3. National CHAP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</a:t>
            </a:r>
            <a:r>
              <a:rPr lang="en-US" b="0" dirty="0"/>
              <a:t>hlights the governance structure responsible for national oversight and strategic direction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standardization, accountability, and decision-making authority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Reflects the transition to a more formalized system that supports consistent yet flexible implementation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32BB-39ED-2909-D55D-35AC45EA8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28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B88E-6E4F-6224-E655-0EE24259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3A3B3-AF0F-C3AD-9B68-EBFFAE81C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53AEC-6DEF-1716-FE24-94810F459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4. CHAP Authorization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the legal and policy foundation of CHAP under the Indian Health Care Improvement 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the role of IHS Circulars in defining program structure, certification, and governance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CHAP as a federally authorized and nationally scalable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D2ED-5472-7953-8F1C-7AD40BEE4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0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42FA-3EFA-8F5E-F66B-41C1B519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7F435-67AC-EAF9-8871-68AE71EDA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3066A-A315-C6EB-6B62-8AC2DF6CF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5. Funding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available funding opportunities and financial pathways to support CHAP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support for planning, workforce development, and program sustainability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the ability for Tribes to build and scale programs based on community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22D72-C340-8460-1430-044D4F947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4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3D357-753F-94FD-CEE5-690742B4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4925F-CE42-9E8C-10B8-9B4323D7D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6A459-BFDA-5352-A9DF-52A9F1047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6. Community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the three core CHAP disciplines and their roles within the care model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training pathways, scope of practice, and certification expectations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the delivery of culturally appropriate, community-based care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9C44D-B90F-1F73-AFCE-E8A41620C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3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2AD2B-8232-5A4B-7172-0A684CB7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BC519-AC9F-15E4-91D7-E3A8948CC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14A6B-A5BE-66E6-510C-F3B1C4C80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7. IHS Activities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the historical evolution and key milestones of CHAP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the transition from a regional Alaska program to national expansion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the intentional and phased approach to program growth and policy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328C9-146F-7B12-861C-7D8DE0204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2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59DD6-88B2-E443-2AA6-FB04941F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50F84-122D-AE24-C6A7-3EB93334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48DFE-CB49-F447-3605-FADDB38C5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0" dirty="0"/>
              <a:t>8. FAQs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Highlights key information and clarifications for stakeholders and partners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Emphasizes consistency in program understanding, requirements, and implementation pathways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Reinforces transparency and accessibility of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53050-E5D4-4C09-CC5B-AB9BACF52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F5F79-B5CA-42AC-8A55-B960AEFFF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967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5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235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0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83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27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2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8811-26EB-0D39-8833-FDDAD1AF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102"/>
            <a:ext cx="10515600" cy="2394898"/>
          </a:xfrm>
        </p:spPr>
        <p:txBody>
          <a:bodyPr/>
          <a:lstStyle/>
          <a:p>
            <a:pPr algn="ctr"/>
            <a:r>
              <a:rPr lang="en-US" b="1" dirty="0"/>
              <a:t>CHAP Webpage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1EA87-BCEF-D2C4-80F6-6173B55DF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Updated: 03/26/2026</a:t>
            </a:r>
          </a:p>
        </p:txBody>
      </p:sp>
    </p:spTree>
    <p:extLst>
      <p:ext uri="{BB962C8B-B14F-4D97-AF65-F5344CB8AC3E}">
        <p14:creationId xmlns:p14="http://schemas.microsoft.com/office/powerpoint/2010/main" val="201255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C55A2-DFBD-41E6-E488-1743B08F6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907C4F9-2A14-7F40-DC15-2BECCC32FF62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730BD-81C1-4C5D-388F-089B847C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30" y="794933"/>
            <a:ext cx="8351611" cy="46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D080-15CD-7FC9-85AC-1F45311D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A09E948-FAC7-C3B4-143C-A4B8B3A68062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22911-AA0C-E624-6D10-DB0B731B6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56" y="797500"/>
            <a:ext cx="8395165" cy="52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5C8EC-BCAD-6BA6-797F-C6AAAF5F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66D3F3E-71F2-4FC7-6A2F-4B0923ECA35B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72B1F-C791-2FF8-B2A0-1BDFC28A8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358" y="956826"/>
            <a:ext cx="7992234" cy="49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0C038-E3E1-AA45-4DE3-1657568F7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514407F-0BC8-0977-C220-D03C8209D7C3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D9CA5-3159-DA9D-325C-3A6C55C28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80" y="1295109"/>
            <a:ext cx="8604227" cy="34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3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3BD7-D6FE-A4E0-7A93-DC74A9ED6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8268475-BC19-20A6-6A4C-A79A44135EC6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CAB0A-81B1-3491-E71A-9D3F02CE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236" y="829754"/>
            <a:ext cx="8666749" cy="51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E3D6-5294-FC1D-8D32-9727CAA3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FE10DCF-D3D1-66BC-F79F-FF4F9FFCD906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1E328-0763-F15E-E2F2-7808E93F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08" y="747712"/>
            <a:ext cx="717882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6A16-2653-22D2-64D2-59DA2E5BF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8603EE7-6725-C39B-FE5A-826FF1A892D1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71C9F-3FDF-46AD-CC32-6D145F56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15" y="884370"/>
            <a:ext cx="7328535" cy="50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0796B-E9D8-4FA4-CD96-94FE39DD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BC4DEA5-73D4-3C3B-B441-E3DCD6C95EB5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85982-E4D0-FD87-608D-09822AEE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97" y="328612"/>
            <a:ext cx="8192208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29B4F-7EEF-F9D0-28F4-ED12C222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06177CF-D4D8-CB5E-9FD7-D238000CFFFF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E7293-E6D4-F9FC-CB2E-A231976D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58" y="445062"/>
            <a:ext cx="8722334" cy="57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426E-17A4-4B37-F602-4C5E7EE7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115B7CE-18F2-4C1F-8167-5360EA6C4118}"/>
              </a:ext>
            </a:extLst>
          </p:cNvPr>
          <p:cNvSpPr txBox="1">
            <a:spLocks/>
          </p:cNvSpPr>
          <p:nvPr/>
        </p:nvSpPr>
        <p:spPr>
          <a:xfrm>
            <a:off x="3318080" y="1146409"/>
            <a:ext cx="8160512" cy="3410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DB754-8DD7-0A78-EACC-BF726709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064" y="891522"/>
            <a:ext cx="8370087" cy="48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5213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0F189DB51BA4090EC2AA580A37DBF" ma:contentTypeVersion="15" ma:contentTypeDescription="Create a new document." ma:contentTypeScope="" ma:versionID="819401d446c0b70cb6caf1be4fcca5de">
  <xsd:schema xmlns:xsd="http://www.w3.org/2001/XMLSchema" xmlns:xs="http://www.w3.org/2001/XMLSchema" xmlns:p="http://schemas.microsoft.com/office/2006/metadata/properties" xmlns:ns2="d55b9898-453a-43b1-acf2-3faaa58f4e02" xmlns:ns3="22819c95-e3ed-4418-8101-6171ad42b61a" targetNamespace="http://schemas.microsoft.com/office/2006/metadata/properties" ma:root="true" ma:fieldsID="1bb80dce6d5f622fde67cf0f64912bd7" ns2:_="" ns3:_="">
    <xsd:import namespace="d55b9898-453a-43b1-acf2-3faaa58f4e02"/>
    <xsd:import namespace="22819c95-e3ed-4418-8101-6171ad42b6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b9898-453a-43b1-acf2-3faaa58f4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2a15270-5b52-442a-994b-c7b6591eb5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19c95-e3ed-4418-8101-6171ad42b6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fecffe5-e288-4d6e-b692-a6ff877620ce}" ma:internalName="TaxCatchAll" ma:showField="CatchAllData" ma:web="22819c95-e3ed-4418-8101-6171ad42b6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819c95-e3ed-4418-8101-6171ad42b61a" xsi:nil="true"/>
    <lcf76f155ced4ddcb4097134ff3c332f xmlns="d55b9898-453a-43b1-acf2-3faaa58f4e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AFDEC4-18DB-44A0-A9D8-66C985E1B3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3AA319-A9FC-4F09-A026-DACA16752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b9898-453a-43b1-acf2-3faaa58f4e02"/>
    <ds:schemaRef ds:uri="22819c95-e3ed-4418-8101-6171ad42b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D57AA5-2B47-4A71-9A54-5CA717E1A835}">
  <ds:schemaRefs>
    <ds:schemaRef ds:uri="http://schemas.microsoft.com/office/2006/metadata/properties"/>
    <ds:schemaRef ds:uri="http://schemas.microsoft.com/office/infopath/2007/PartnerControls"/>
    <ds:schemaRef ds:uri="22819c95-e3ed-4418-8101-6171ad42b61a"/>
    <ds:schemaRef ds:uri="d55b9898-453a-43b1-acf2-3faaa58f4e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411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IHS v2</vt:lpstr>
      <vt:lpstr>CHAP Webpage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Reid, Dion (IHS/HQ)</dc:creator>
  <cp:lastModifiedBy>Whitegoat, Wyatt (IHS/HQ)</cp:lastModifiedBy>
  <cp:revision>2</cp:revision>
  <dcterms:created xsi:type="dcterms:W3CDTF">2026-03-26T18:08:44Z</dcterms:created>
  <dcterms:modified xsi:type="dcterms:W3CDTF">2026-04-14T22:09:10Z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0x0101003670F189DB51BA4090EC2AA580A37DBF</vt:lpwstr>
  </property>
  <property fmtid="{D5CDD505-2E9C-101B-9397-08002B2CF9AE}" pid="3" name="MediaServiceImageTags">
    <vt:lpwstr/>
  </property>
</Properties>
</file>