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3.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317" r:id="rId5"/>
    <p:sldMasterId id="2147484281" r:id="rId6"/>
    <p:sldMasterId id="2147484300" r:id="rId7"/>
    <p:sldMasterId id="2147484327" r:id="rId8"/>
  </p:sldMasterIdLst>
  <p:notesMasterIdLst>
    <p:notesMasterId r:id="rId31"/>
  </p:notesMasterIdLst>
  <p:sldIdLst>
    <p:sldId id="257" r:id="rId9"/>
    <p:sldId id="261" r:id="rId10"/>
    <p:sldId id="2147481072" r:id="rId11"/>
    <p:sldId id="2147481505" r:id="rId12"/>
    <p:sldId id="2147481555" r:id="rId13"/>
    <p:sldId id="2147481483" r:id="rId14"/>
    <p:sldId id="2147481523" r:id="rId15"/>
    <p:sldId id="2147481492" r:id="rId16"/>
    <p:sldId id="2147481506" r:id="rId17"/>
    <p:sldId id="2147481139" r:id="rId18"/>
    <p:sldId id="2147481084" r:id="rId19"/>
    <p:sldId id="2147481562" r:id="rId20"/>
    <p:sldId id="400" r:id="rId21"/>
    <p:sldId id="2147481511" r:id="rId22"/>
    <p:sldId id="2147481552" r:id="rId23"/>
    <p:sldId id="2147481081" r:id="rId24"/>
    <p:sldId id="2147481515" r:id="rId25"/>
    <p:sldId id="489" r:id="rId26"/>
    <p:sldId id="2147481554" r:id="rId27"/>
    <p:sldId id="2147481543" r:id="rId28"/>
    <p:sldId id="502" r:id="rId29"/>
    <p:sldId id="50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643A1B-E519-B502-36FC-604935844F03}" name="Cooper, Jennifer (IHS/HQ)" initials="CJ" userId="S::jcooper@na.ihs.gov::8f4d3e31-8827-4137-b256-6df579865c01" providerId="AD"/>
  <p188:author id="{1F6C263F-5106-1509-1F81-BC462D64E29C}" name="Navya Cheriyath" initials="NC" userId="S::ncheriyath@totemconsultingdc.com::022ebc4c-756f-4b71-bae9-86377c10292c" providerId="AD"/>
  <p188:author id="{27371851-1B32-EB4A-79C2-3DB6AA24A801}" name="Martinez, Keith (IHS/HQ)" initials="MK" userId="S::kmartinez@na.ihs.gov::5281ca18-88c2-4478-9777-77c210cfc3c9" providerId="AD"/>
  <p188:author id="{8CDB4952-8766-6569-9C7A-794ADEA298F1}" name="Cheriyath, Navya (IHS/HQ) [C]" initials="C[" userId="S::ncheriyath@na.ihs.gov::8be567a3-b4da-4fe4-8293-67a1acb56b68" providerId="AD"/>
  <p188:author id="{CC9E1176-DC0D-2B8D-D5DE-0EEA0B5B200D}" name="Maxwell, Emily (IHS/HQ)" initials="EM" userId="S::emaxwell@na.ihs.gov::2eefd415-bd01-4ba6-9c36-b09dfc39b21f" providerId="AD"/>
  <p188:author id="{BFBBC37A-F2D9-1958-E245-91B188D342E8}" name="Jared Hardy" initials="JH" userId="S::jhardy@totemconsultingdc.com::9dc40962-1359-4e3f-b247-07cee0a3744e" providerId="AD"/>
  <p188:author id="{150C4CA7-3C65-A65A-7E25-44A6EB602B18}" name="Bria Blackshear" initials="BB" userId="S::bblackshear@totemconsultingdc.com::41076070-dab5-4ac6-8526-fd7a670dbb3b" providerId="AD"/>
  <p188:author id="{8A068DED-2DD6-2BC4-4EBA-4A082524A26A}" name="Robles, Luis (IHS/HQ) [C]" initials="LR" userId="S::lrobles@na.ihs.gov::26671ce2-21fe-4dcd-99ea-8887de15708c" providerId="AD"/>
  <p188:author id="{F2B230F1-9A13-1083-382A-7FAA5DB6D5BE}" name="Shije, Kimberly (IHS/HQ)" initials="SK" userId="S::kshije@na.ihs.gov::faf94920-f80e-4dd3-b7e7-956522d3ad18" providerId="AD"/>
  <p188:author id="{1FF1FDF8-31F2-58F6-1948-8911AA097337}" name="Thornbrugh, Mitchell (IHS/HQ)" initials="TM" userId="S::mthornbrugh@na.ihs.gov::3ff021d2-4790-4966-ba73-27da0c07fd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737D"/>
    <a:srgbClr val="000003"/>
    <a:srgbClr val="C1E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420" autoAdjust="0"/>
  </p:normalViewPr>
  <p:slideViewPr>
    <p:cSldViewPr snapToGrid="0">
      <p:cViewPr varScale="1">
        <p:scale>
          <a:sx n="32" d="100"/>
          <a:sy n="32" d="100"/>
        </p:scale>
        <p:origin x="19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2000" b="1" i="0" u="none" strike="noStrike" kern="1200" cap="all" spc="150" baseline="0">
                <a:ln>
                  <a:noFill/>
                </a:ln>
                <a:solidFill>
                  <a:schemeClr val="tx1">
                    <a:lumMod val="50000"/>
                    <a:lumOff val="50000"/>
                  </a:schemeClr>
                </a:solidFill>
                <a:latin typeface="+mn-lt"/>
                <a:ea typeface="+mn-ea"/>
                <a:cs typeface="+mn-cs"/>
              </a:defRPr>
            </a:pPr>
            <a:r>
              <a:rPr lang="en-US" sz="2000">
                <a:solidFill>
                  <a:srgbClr val="595959"/>
                </a:solidFill>
              </a:rPr>
              <a:t>Recurring Funding</a:t>
            </a:r>
          </a:p>
        </c:rich>
      </c:tx>
      <c:layout>
        <c:manualLayout>
          <c:xMode val="edge"/>
          <c:yMode val="edge"/>
          <c:x val="0.2916184147535969"/>
          <c:y val="0.87378789836795823"/>
        </c:manualLayout>
      </c:layout>
      <c:overlay val="0"/>
      <c:spPr>
        <a:noFill/>
        <a:ln>
          <a:noFill/>
        </a:ln>
        <a:effectLst/>
      </c:spPr>
      <c:txPr>
        <a:bodyPr rot="0" spcFirstLastPara="1" vertOverflow="ellipsis" vert="horz" wrap="square" anchor="t" anchorCtr="0"/>
        <a:lstStyle/>
        <a:p>
          <a:pPr>
            <a:defRPr sz="2000" b="1" i="0" u="none" strike="noStrike" kern="1200" cap="all" spc="150" baseline="0">
              <a:ln>
                <a:noFill/>
              </a:ln>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
          <c:y val="6.1240488586758304E-2"/>
          <c:w val="1"/>
          <c:h val="0.71414799584138955"/>
        </c:manualLayout>
      </c:layout>
      <c:barChart>
        <c:barDir val="col"/>
        <c:grouping val="clustered"/>
        <c:varyColors val="0"/>
        <c:ser>
          <c:idx val="0"/>
          <c:order val="0"/>
          <c:tx>
            <c:strRef>
              <c:f>Sheet1!$B$1</c:f>
              <c:strCache>
                <c:ptCount val="1"/>
                <c:pt idx="0">
                  <c:v>Recurring Funding</c:v>
                </c:pt>
              </c:strCache>
            </c:strRef>
          </c:tx>
          <c:spPr>
            <a:pattFill prst="narHorz">
              <a:fgClr>
                <a:schemeClr val="accent1">
                  <a:lumMod val="20000"/>
                  <a:lumOff val="80000"/>
                </a:schemeClr>
              </a:fgClr>
              <a:bgClr>
                <a:schemeClr val="accent1">
                  <a:lumMod val="75000"/>
                </a:schemeClr>
              </a:bgClr>
            </a:pattFill>
            <a:ln>
              <a:noFill/>
            </a:ln>
            <a:effectLst>
              <a:innerShdw blurRad="114300">
                <a:schemeClr val="accent1"/>
              </a:innerShdw>
            </a:effectLst>
          </c:spPr>
          <c:invertIfNegative val="0"/>
          <c:dPt>
            <c:idx val="2"/>
            <c:invertIfNegative val="0"/>
            <c:bubble3D val="0"/>
            <c:spPr>
              <a:pattFill prst="narHorz">
                <a:fgClr>
                  <a:srgbClr val="C1E5F5"/>
                </a:fgClr>
                <a:bgClr>
                  <a:schemeClr val="accent1">
                    <a:lumMod val="75000"/>
                  </a:schemeClr>
                </a:bgClr>
              </a:pattFill>
              <a:ln>
                <a:noFill/>
              </a:ln>
              <a:effectLst>
                <a:innerShdw blurRad="114300">
                  <a:schemeClr val="accent1"/>
                </a:innerShdw>
              </a:effectLst>
            </c:spPr>
            <c:extLst>
              <c:ext xmlns:c16="http://schemas.microsoft.com/office/drawing/2014/chart" uri="{C3380CC4-5D6E-409C-BE32-E72D297353CC}">
                <c16:uniqueId val="{00000002-8F76-4FCD-9BE8-445E547D30BD}"/>
              </c:ext>
            </c:extLst>
          </c:dPt>
          <c:dPt>
            <c:idx val="3"/>
            <c:invertIfNegative val="0"/>
            <c:bubble3D val="0"/>
            <c:spPr>
              <a:pattFill prst="narHorz">
                <a:fgClr>
                  <a:srgbClr val="C1E5F5"/>
                </a:fgClr>
                <a:bgClr>
                  <a:schemeClr val="accent1">
                    <a:lumMod val="75000"/>
                  </a:schemeClr>
                </a:bgClr>
              </a:pattFill>
              <a:ln>
                <a:noFill/>
              </a:ln>
              <a:effectLst>
                <a:innerShdw blurRad="114300">
                  <a:schemeClr val="accent1"/>
                </a:innerShdw>
              </a:effectLst>
            </c:spPr>
            <c:extLst>
              <c:ext xmlns:c16="http://schemas.microsoft.com/office/drawing/2014/chart" uri="{C3380CC4-5D6E-409C-BE32-E72D297353CC}">
                <c16:uniqueId val="{00000002-F1D9-42D4-B309-750DD4924100}"/>
              </c:ext>
            </c:extLst>
          </c:dPt>
          <c:dPt>
            <c:idx val="4"/>
            <c:invertIfNegative val="0"/>
            <c:bubble3D val="0"/>
            <c:spPr>
              <a:pattFill prst="narHorz">
                <a:fgClr>
                  <a:schemeClr val="bg1">
                    <a:lumMod val="85000"/>
                  </a:schemeClr>
                </a:fgClr>
                <a:bgClr>
                  <a:schemeClr val="tx1">
                    <a:lumMod val="65000"/>
                    <a:lumOff val="35000"/>
                  </a:schemeClr>
                </a:bgClr>
              </a:pattFill>
              <a:ln>
                <a:noFill/>
              </a:ln>
              <a:effectLst>
                <a:innerShdw blurRad="114300">
                  <a:schemeClr val="accent1"/>
                </a:innerShdw>
              </a:effectLst>
            </c:spPr>
            <c:extLst>
              <c:ext xmlns:c16="http://schemas.microsoft.com/office/drawing/2014/chart" uri="{C3380CC4-5D6E-409C-BE32-E72D297353CC}">
                <c16:uniqueId val="{00000001-77B5-4D02-975F-F08AE7F92BC1}"/>
              </c:ext>
            </c:extLst>
          </c:dPt>
          <c:dPt>
            <c:idx val="5"/>
            <c:invertIfNegative val="0"/>
            <c:bubble3D val="0"/>
            <c:spPr>
              <a:pattFill prst="narHorz">
                <a:fgClr>
                  <a:schemeClr val="bg1">
                    <a:lumMod val="85000"/>
                  </a:schemeClr>
                </a:fgClr>
                <a:bgClr>
                  <a:schemeClr val="tx1">
                    <a:lumMod val="65000"/>
                    <a:lumOff val="35000"/>
                  </a:schemeClr>
                </a:bgClr>
              </a:pattFill>
              <a:ln>
                <a:noFill/>
              </a:ln>
              <a:effectLst>
                <a:innerShdw blurRad="114300">
                  <a:schemeClr val="accent1"/>
                </a:innerShdw>
              </a:effectLst>
            </c:spPr>
            <c:extLst>
              <c:ext xmlns:c16="http://schemas.microsoft.com/office/drawing/2014/chart" uri="{C3380CC4-5D6E-409C-BE32-E72D297353CC}">
                <c16:uniqueId val="{00000001-B868-40E9-99D4-D0F09A229FA4}"/>
              </c:ext>
            </c:extLst>
          </c:dPt>
          <c:dLbls>
            <c:dLbl>
              <c:idx val="1"/>
              <c:layout>
                <c:manualLayout>
                  <c:x val="0"/>
                  <c:y val="-1.10090080515166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9B-4114-A616-683BA4352045}"/>
                </c:ext>
              </c:extLst>
            </c:dLbl>
            <c:dLbl>
              <c:idx val="2"/>
              <c:layout>
                <c:manualLayout>
                  <c:x val="-1.7709238345765585E-3"/>
                  <c:y val="-1.8477575813094012E-2"/>
                </c:manualLayout>
              </c:layout>
              <c:tx>
                <c:rich>
                  <a:bodyPr/>
                  <a:lstStyle/>
                  <a:p>
                    <a:fld id="{D1EB1DF9-EAB9-4DDB-98C6-04F2C00B2F77}" type="VALUE">
                      <a:rPr lang="en-US" sz="1200" b="1" i="0" u="none" strike="noStrike" kern="1200" baseline="0">
                        <a:ln>
                          <a:noFill/>
                        </a:ln>
                        <a:solidFill>
                          <a:prstClr val="black">
                            <a:lumMod val="65000"/>
                            <a:lumOff val="35000"/>
                          </a:prstClr>
                        </a:solidFill>
                        <a:latin typeface="+mn-lt"/>
                        <a:ea typeface="+mn-ea"/>
                        <a:cs typeface="+mn-cs"/>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76-4FCD-9BE8-445E547D30BD}"/>
                </c:ext>
              </c:extLst>
            </c:dLbl>
            <c:dLbl>
              <c:idx val="3"/>
              <c:layout>
                <c:manualLayout>
                  <c:x val="0"/>
                  <c:y val="-1.7555917042297923E-2"/>
                </c:manualLayout>
              </c:layout>
              <c:tx>
                <c:rich>
                  <a:bodyPr/>
                  <a:lstStyle/>
                  <a:p>
                    <a:fld id="{CC658338-5ABA-4914-ACEE-491289E45803}" type="VALUE">
                      <a:rPr lang="en-US">
                        <a:solidFill>
                          <a:schemeClr val="tx1">
                            <a:lumMod val="65000"/>
                            <a:lumOff val="3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1D9-42D4-B309-750DD4924100}"/>
                </c:ext>
              </c:extLst>
            </c:dLbl>
            <c:dLbl>
              <c:idx val="4"/>
              <c:layout>
                <c:manualLayout>
                  <c:x val="4.0277100105878027E-3"/>
                  <c:y val="-2.37425281726361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B5-4D02-975F-F08AE7F92BC1}"/>
                </c:ext>
              </c:extLst>
            </c:dLbl>
            <c:dLbl>
              <c:idx val="5"/>
              <c:layout>
                <c:manualLayout>
                  <c:x val="0"/>
                  <c:y val="-2.3742528172636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68-40E9-99D4-D0F09A229FA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ln>
                      <a:noFill/>
                    </a:ln>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FY2022</c:v>
                </c:pt>
                <c:pt idx="1">
                  <c:v>FY2023</c:v>
                </c:pt>
                <c:pt idx="2">
                  <c:v>FY2024 </c:v>
                </c:pt>
                <c:pt idx="3">
                  <c:v>FY2025</c:v>
                </c:pt>
                <c:pt idx="4">
                  <c:v>FY2026</c:v>
                </c:pt>
                <c:pt idx="5">
                  <c:v>FY2027</c:v>
                </c:pt>
              </c:strCache>
            </c:strRef>
          </c:cat>
          <c:val>
            <c:numRef>
              <c:f>Sheet1!$B$3:$B$8</c:f>
              <c:numCache>
                <c:formatCode>"$"#,##0_);[Red]\("$"#,##0\)</c:formatCode>
                <c:ptCount val="6"/>
                <c:pt idx="0">
                  <c:v>145000000</c:v>
                </c:pt>
                <c:pt idx="1">
                  <c:v>217500000</c:v>
                </c:pt>
                <c:pt idx="2">
                  <c:v>190564000</c:v>
                </c:pt>
                <c:pt idx="3">
                  <c:v>190564000</c:v>
                </c:pt>
                <c:pt idx="4">
                  <c:v>190564000</c:v>
                </c:pt>
                <c:pt idx="5" formatCode="&quot;$&quot;#,##0">
                  <c:v>440443000</c:v>
                </c:pt>
              </c:numCache>
            </c:numRef>
          </c:val>
          <c:extLst>
            <c:ext xmlns:c16="http://schemas.microsoft.com/office/drawing/2014/chart" uri="{C3380CC4-5D6E-409C-BE32-E72D297353CC}">
              <c16:uniqueId val="{00000000-F1D9-42D4-B309-750DD4924100}"/>
            </c:ext>
          </c:extLst>
        </c:ser>
        <c:dLbls>
          <c:showLegendKey val="0"/>
          <c:showVal val="0"/>
          <c:showCatName val="0"/>
          <c:showSerName val="0"/>
          <c:showPercent val="0"/>
          <c:showBubbleSize val="0"/>
        </c:dLbls>
        <c:gapWidth val="164"/>
        <c:overlap val="-22"/>
        <c:axId val="1014394799"/>
        <c:axId val="1014395631"/>
      </c:barChart>
      <c:catAx>
        <c:axId val="1014394799"/>
        <c:scaling>
          <c:orientation val="minMax"/>
        </c:scaling>
        <c:delete val="0"/>
        <c:axPos val="b"/>
        <c:numFmt formatCode="General" sourceLinked="1"/>
        <c:majorTickMark val="out"/>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ln>
                  <a:noFill/>
                </a:ln>
                <a:solidFill>
                  <a:schemeClr val="tx1">
                    <a:lumMod val="65000"/>
                    <a:lumOff val="35000"/>
                  </a:schemeClr>
                </a:solidFill>
                <a:latin typeface="+mn-lt"/>
                <a:ea typeface="+mn-ea"/>
                <a:cs typeface="+mn-cs"/>
              </a:defRPr>
            </a:pPr>
            <a:endParaRPr lang="en-US"/>
          </a:p>
        </c:txPr>
        <c:crossAx val="1014395631"/>
        <c:crosses val="autoZero"/>
        <c:auto val="1"/>
        <c:lblAlgn val="ctr"/>
        <c:lblOffset val="100"/>
        <c:noMultiLvlLbl val="0"/>
      </c:catAx>
      <c:valAx>
        <c:axId val="1014395631"/>
        <c:scaling>
          <c:orientation val="minMax"/>
        </c:scaling>
        <c:delete val="1"/>
        <c:axPos val="l"/>
        <c:numFmt formatCode="&quot;$&quot;#,##0_);[Red]\(&quot;$&quot;#,##0\)" sourceLinked="1"/>
        <c:majorTickMark val="out"/>
        <c:minorTickMark val="none"/>
        <c:tickLblPos val="nextTo"/>
        <c:crossAx val="1014394799"/>
        <c:crosses val="autoZero"/>
        <c:crossBetween val="between"/>
      </c:valAx>
      <c:spPr>
        <a:noFill/>
        <a:ln w="3175">
          <a:noFill/>
          <a:prstDash val="lgDash"/>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n>
            <a:noFill/>
          </a:ln>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0.84965</cdr:x>
      <cdr:y>0.08756</cdr:y>
    </cdr:from>
    <cdr:to>
      <cdr:x>0.99253</cdr:x>
      <cdr:y>0.14869</cdr:y>
    </cdr:to>
    <cdr:sp macro="" textlink="">
      <cdr:nvSpPr>
        <cdr:cNvPr id="2" name="TextBox 10">
          <a:extLst xmlns:a="http://schemas.openxmlformats.org/drawingml/2006/main">
            <a:ext uri="{FF2B5EF4-FFF2-40B4-BE49-F238E27FC236}">
              <a16:creationId xmlns:a16="http://schemas.microsoft.com/office/drawing/2014/main" id="{6DBB0325-8B93-3B81-0CE2-633E8420EDEE}"/>
            </a:ext>
          </a:extLst>
        </cdr:cNvPr>
        <cdr:cNvSpPr txBox="1"/>
      </cdr:nvSpPr>
      <cdr:spPr>
        <a:xfrm xmlns:a="http://schemas.openxmlformats.org/drawingml/2006/main">
          <a:off x="5358129" y="374674"/>
          <a:ext cx="90106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dirty="0">
              <a:solidFill>
                <a:schemeClr val="tx1">
                  <a:lumMod val="65000"/>
                  <a:lumOff val="35000"/>
                </a:schemeClr>
              </a:solidFill>
            </a:rPr>
            <a:t>(requested)</a:t>
          </a:r>
          <a:endParaRPr lang="en-US" sz="1000" dirty="0">
            <a:solidFill>
              <a:schemeClr val="tx1">
                <a:lumMod val="65000"/>
                <a:lumOff val="3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F7CAA-EA45-4E5B-B5AF-821A060BA452}" type="datetimeFigureOut">
              <a:rPr lang="en-US" smtClean="0"/>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7D448-A545-4264-BE60-29DD963E0AAC}" type="slidenum">
              <a:rPr lang="en-US" smtClean="0"/>
              <a:t>‹#›</a:t>
            </a:fld>
            <a:endParaRPr lang="en-US"/>
          </a:p>
        </p:txBody>
      </p:sp>
    </p:spTree>
    <p:extLst>
      <p:ext uri="{BB962C8B-B14F-4D97-AF65-F5344CB8AC3E}">
        <p14:creationId xmlns:p14="http://schemas.microsoft.com/office/powerpoint/2010/main" val="286566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8E536-381C-49DA-B51B-F692AA943430}" type="slidenum">
              <a:rPr lang="en-US" smtClean="0"/>
              <a:t>1</a:t>
            </a:fld>
            <a:endParaRPr lang="en-US"/>
          </a:p>
        </p:txBody>
      </p:sp>
    </p:spTree>
    <p:extLst>
      <p:ext uri="{BB962C8B-B14F-4D97-AF65-F5344CB8AC3E}">
        <p14:creationId xmlns:p14="http://schemas.microsoft.com/office/powerpoint/2010/main" val="78835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F37A7-C411-A9EE-CD7C-ACA03D830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247F6-72E3-4C2B-0E1E-1C1DB1EBC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526CE-BBA6-73B7-2B6A-82A99F2F8247}"/>
              </a:ext>
            </a:extLst>
          </p:cNvPr>
          <p:cNvSpPr>
            <a:spLocks noGrp="1"/>
          </p:cNvSpPr>
          <p:nvPr>
            <p:ph type="body" idx="1"/>
          </p:nvPr>
        </p:nvSpPr>
        <p:spPr/>
        <p:txBody>
          <a:bodyPr/>
          <a:lstStyle/>
          <a:p>
            <a:pPr marL="0" indent="0">
              <a:buFont typeface="Arial"/>
              <a:buNone/>
            </a:pPr>
            <a:endParaRPr lang="en-US" dirty="0">
              <a:ea typeface="Calibri"/>
              <a:cs typeface="Calibri"/>
            </a:endParaRPr>
          </a:p>
        </p:txBody>
      </p:sp>
      <p:sp>
        <p:nvSpPr>
          <p:cNvPr id="4" name="Slide Number Placeholder 3">
            <a:extLst>
              <a:ext uri="{FF2B5EF4-FFF2-40B4-BE49-F238E27FC236}">
                <a16:creationId xmlns:a16="http://schemas.microsoft.com/office/drawing/2014/main" id="{3BEF53D8-125F-BC5A-99A5-E10608DE94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8E536-381C-49DA-B51B-F692AA9434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926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t>Mitchell Thornbrugh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t>Chief Information Officer</a:t>
            </a:r>
            <a:endParaRPr lang="en-US" i="1">
              <a:cs typeface="Calibri"/>
            </a:endParaRPr>
          </a:p>
          <a:p>
            <a:endParaRPr lang="en-US"/>
          </a:p>
        </p:txBody>
      </p:sp>
      <p:sp>
        <p:nvSpPr>
          <p:cNvPr id="4" name="Slide Number Placeholder 3"/>
          <p:cNvSpPr>
            <a:spLocks noGrp="1"/>
          </p:cNvSpPr>
          <p:nvPr>
            <p:ph type="sldNum" sz="quarter" idx="5"/>
          </p:nvPr>
        </p:nvSpPr>
        <p:spPr/>
        <p:txBody>
          <a:bodyPr/>
          <a:lstStyle/>
          <a:p>
            <a:fld id="{70F8E536-381C-49DA-B51B-F692AA943430}" type="slidenum">
              <a:rPr lang="en-US" smtClean="0"/>
              <a:t>16</a:t>
            </a:fld>
            <a:endParaRPr lang="en-US"/>
          </a:p>
        </p:txBody>
      </p:sp>
    </p:spTree>
    <p:extLst>
      <p:ext uri="{BB962C8B-B14F-4D97-AF65-F5344CB8AC3E}">
        <p14:creationId xmlns:p14="http://schemas.microsoft.com/office/powerpoint/2010/main" val="391889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8983-E42F-D482-7814-01110E9A4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5C197-C179-884C-E1FA-1AF8380DE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800D4-ECAA-300D-35B2-0FEAE6A682E4}"/>
              </a:ext>
            </a:extLst>
          </p:cNvPr>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3D31FD7-CB69-7FD3-E0AB-87D98D479B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8E536-381C-49DA-B51B-F692AA9434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068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8E536-381C-49DA-B51B-F692AA943430}" type="slidenum">
              <a:rPr lang="en-US" smtClean="0"/>
              <a:t>18</a:t>
            </a:fld>
            <a:endParaRPr lang="en-US"/>
          </a:p>
        </p:txBody>
      </p:sp>
    </p:spTree>
    <p:extLst>
      <p:ext uri="{BB962C8B-B14F-4D97-AF65-F5344CB8AC3E}">
        <p14:creationId xmlns:p14="http://schemas.microsoft.com/office/powerpoint/2010/main" val="394229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D61CF-3C41-6446-4EBE-BBE86B43C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F2E09-2E82-EDA4-67E5-1BED07502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1D74A-457C-A9AC-B799-75C18AB1DC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A4FFB8-F548-81B5-5EB8-D296393EE15E}"/>
              </a:ext>
            </a:extLst>
          </p:cNvPr>
          <p:cNvSpPr>
            <a:spLocks noGrp="1"/>
          </p:cNvSpPr>
          <p:nvPr>
            <p:ph type="sldNum" sz="quarter" idx="5"/>
          </p:nvPr>
        </p:nvSpPr>
        <p:spPr/>
        <p:txBody>
          <a:bodyPr/>
          <a:lstStyle/>
          <a:p>
            <a:fld id="{70F8E536-381C-49DA-B51B-F692AA943430}" type="slidenum">
              <a:rPr lang="en-US" smtClean="0"/>
              <a:t>19</a:t>
            </a:fld>
            <a:endParaRPr lang="en-US"/>
          </a:p>
        </p:txBody>
      </p:sp>
    </p:spTree>
    <p:extLst>
      <p:ext uri="{BB962C8B-B14F-4D97-AF65-F5344CB8AC3E}">
        <p14:creationId xmlns:p14="http://schemas.microsoft.com/office/powerpoint/2010/main" val="2627998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8E536-381C-49DA-B51B-F692AA9434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6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C26E2-7CF1-4143-AE5C-FD1F4BB32D3A}" type="slidenum">
              <a:rPr lang="en-US" smtClean="0"/>
              <a:t>2</a:t>
            </a:fld>
            <a:endParaRPr lang="en-US"/>
          </a:p>
        </p:txBody>
      </p:sp>
    </p:spTree>
    <p:extLst>
      <p:ext uri="{BB962C8B-B14F-4D97-AF65-F5344CB8AC3E}">
        <p14:creationId xmlns:p14="http://schemas.microsoft.com/office/powerpoint/2010/main" val="134905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54767-0718-4773-8532-E5A4036EC9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32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92096-E751-3968-8534-05899B666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52412-2CB6-3BDA-7514-F82753C58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2D888-CB0A-C1FC-8352-2CF96D2E4A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8A5D3D-46DA-A27E-290C-96D3AA0DF8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3F36-605F-479A-815A-2BFB1132449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334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43F36-605F-479A-815A-2BFB11324499}" type="slidenum">
              <a:rPr lang="en-US" smtClean="0"/>
              <a:t>9</a:t>
            </a:fld>
            <a:endParaRPr lang="en-US"/>
          </a:p>
        </p:txBody>
      </p:sp>
    </p:spTree>
    <p:extLst>
      <p:ext uri="{BB962C8B-B14F-4D97-AF65-F5344CB8AC3E}">
        <p14:creationId xmlns:p14="http://schemas.microsoft.com/office/powerpoint/2010/main" val="78821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7D448-A545-4264-BE60-29DD963E0AA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562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9FA29-0802-072A-C2FB-7F488561E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3706F-B381-E7A3-35FA-E18926503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B2E1C6-419A-E98F-F31D-EFF5053769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50CD11-7A9E-6211-FDD2-F0E281A676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01C31-28EF-4CE4-9A76-C6CE047EE0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96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B2006E0-EA18-401E-8109-FF457F66CB30}" type="slidenum">
              <a:rPr lang="en-US" smtClean="0"/>
              <a:t>13</a:t>
            </a:fld>
            <a:endParaRPr lang="en-US"/>
          </a:p>
        </p:txBody>
      </p:sp>
    </p:spTree>
    <p:extLst>
      <p:ext uri="{BB962C8B-B14F-4D97-AF65-F5344CB8AC3E}">
        <p14:creationId xmlns:p14="http://schemas.microsoft.com/office/powerpoint/2010/main" val="153856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006E0-EA18-401E-8109-FF457F66CB3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791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9.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9.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8.png"/></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9.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4CDF-4804-E467-A869-31AB93A651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0503F3-6615-25B4-7F89-7D090985A9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FF02D4-FE94-C00C-6D97-7282051AB77A}"/>
              </a:ext>
            </a:extLst>
          </p:cNvPr>
          <p:cNvSpPr>
            <a:spLocks noGrp="1"/>
          </p:cNvSpPr>
          <p:nvPr>
            <p:ph type="dt" sz="half" idx="10"/>
          </p:nvPr>
        </p:nvSpPr>
        <p:spPr/>
        <p:txBody>
          <a:bodyPr/>
          <a:lstStyle/>
          <a:p>
            <a:fld id="{3AE67E57-F536-4525-9D69-BECF651D51A7}" type="datetimeFigureOut">
              <a:rPr lang="en-US" smtClean="0"/>
              <a:t>5/5/2026</a:t>
            </a:fld>
            <a:endParaRPr lang="en-US"/>
          </a:p>
        </p:txBody>
      </p:sp>
      <p:sp>
        <p:nvSpPr>
          <p:cNvPr id="5" name="Footer Placeholder 4">
            <a:extLst>
              <a:ext uri="{FF2B5EF4-FFF2-40B4-BE49-F238E27FC236}">
                <a16:creationId xmlns:a16="http://schemas.microsoft.com/office/drawing/2014/main" id="{E5992F90-10A6-59D6-5C69-211AE4393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6C5AB-456E-E8C6-D5FE-16C09DE24585}"/>
              </a:ext>
            </a:extLst>
          </p:cNvPr>
          <p:cNvSpPr>
            <a:spLocks noGrp="1"/>
          </p:cNvSpPr>
          <p:nvPr>
            <p:ph type="sldNum" sz="quarter" idx="12"/>
          </p:nvPr>
        </p:nvSpPr>
        <p:spPr/>
        <p:txBody>
          <a:bodyPr/>
          <a:lstStyle/>
          <a:p>
            <a:fld id="{AB2C012F-B305-4EAD-A0FE-44B73E433CD6}" type="slidenum">
              <a:rPr lang="en-US" smtClean="0"/>
              <a:t>‹#›</a:t>
            </a:fld>
            <a:endParaRPr lang="en-US"/>
          </a:p>
        </p:txBody>
      </p:sp>
    </p:spTree>
    <p:extLst>
      <p:ext uri="{BB962C8B-B14F-4D97-AF65-F5344CB8AC3E}">
        <p14:creationId xmlns:p14="http://schemas.microsoft.com/office/powerpoint/2010/main" val="360893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654F-084D-43E5-16D4-D61AD13D8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FD076C-E7BB-7A48-1D50-9DF8BB2D7F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2BD13-BB59-09C8-1462-AD34B3EC47C4}"/>
              </a:ext>
            </a:extLst>
          </p:cNvPr>
          <p:cNvSpPr>
            <a:spLocks noGrp="1"/>
          </p:cNvSpPr>
          <p:nvPr>
            <p:ph type="dt" sz="half" idx="10"/>
          </p:nvPr>
        </p:nvSpPr>
        <p:spPr/>
        <p:txBody>
          <a:bodyPr/>
          <a:lstStyle/>
          <a:p>
            <a:fld id="{3AE67E57-F536-4525-9D69-BECF651D51A7}" type="datetimeFigureOut">
              <a:rPr lang="en-US" smtClean="0"/>
              <a:t>5/5/2026</a:t>
            </a:fld>
            <a:endParaRPr lang="en-US"/>
          </a:p>
        </p:txBody>
      </p:sp>
      <p:sp>
        <p:nvSpPr>
          <p:cNvPr id="5" name="Footer Placeholder 4">
            <a:extLst>
              <a:ext uri="{FF2B5EF4-FFF2-40B4-BE49-F238E27FC236}">
                <a16:creationId xmlns:a16="http://schemas.microsoft.com/office/drawing/2014/main" id="{6707EDE1-A8CD-16B0-7454-C1F8E1EBD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5976E-AF72-4A0A-5373-48F081FA5449}"/>
              </a:ext>
            </a:extLst>
          </p:cNvPr>
          <p:cNvSpPr>
            <a:spLocks noGrp="1"/>
          </p:cNvSpPr>
          <p:nvPr>
            <p:ph type="sldNum" sz="quarter" idx="12"/>
          </p:nvPr>
        </p:nvSpPr>
        <p:spPr/>
        <p:txBody>
          <a:bodyPr/>
          <a:lstStyle/>
          <a:p>
            <a:fld id="{AB2C012F-B305-4EAD-A0FE-44B73E433CD6}" type="slidenum">
              <a:rPr lang="en-US" smtClean="0"/>
              <a:t>‹#›</a:t>
            </a:fld>
            <a:endParaRPr lang="en-US"/>
          </a:p>
        </p:txBody>
      </p:sp>
    </p:spTree>
    <p:extLst>
      <p:ext uri="{BB962C8B-B14F-4D97-AF65-F5344CB8AC3E}">
        <p14:creationId xmlns:p14="http://schemas.microsoft.com/office/powerpoint/2010/main" val="24724184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aus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1DAFE-86F1-C731-6EBA-BE9EFC3006B6}"/>
              </a:ext>
            </a:extLst>
          </p:cNvPr>
          <p:cNvPicPr>
            <a:picLocks noChangeAspect="1"/>
          </p:cNvPicPr>
          <p:nvPr/>
        </p:nvPicPr>
        <p:blipFill rotWithShape="1">
          <a:blip r:embed="rId2">
            <a:extLst>
              <a:ext uri="{28A0092B-C50C-407E-A947-70E740481C1C}">
                <a14:useLocalDpi xmlns:a14="http://schemas.microsoft.com/office/drawing/2010/main" val="0"/>
              </a:ext>
            </a:extLst>
          </a:blip>
          <a:srcRect l="-25" t="12491" r="25" b="12491"/>
          <a:stretch/>
        </p:blipFill>
        <p:spPr>
          <a:xfrm>
            <a:off x="1524" y="0"/>
            <a:ext cx="12188952" cy="6858000"/>
          </a:xfrm>
          <a:prstGeom prst="rect">
            <a:avLst/>
          </a:prstGeom>
        </p:spPr>
      </p:pic>
      <p:sp>
        <p:nvSpPr>
          <p:cNvPr id="3" name="Rectangle 2">
            <a:extLst>
              <a:ext uri="{FF2B5EF4-FFF2-40B4-BE49-F238E27FC236}">
                <a16:creationId xmlns:a16="http://schemas.microsoft.com/office/drawing/2014/main" id="{5186ACDC-EA3B-1A68-9DC3-9C855ECD1254}"/>
              </a:ext>
            </a:extLst>
          </p:cNvPr>
          <p:cNvSpPr/>
          <p:nvPr/>
        </p:nvSpPr>
        <p:spPr>
          <a:xfrm>
            <a:off x="1524" y="0"/>
            <a:ext cx="12188952" cy="6858000"/>
          </a:xfrm>
          <a:prstGeom prst="rect">
            <a:avLst/>
          </a:prstGeom>
          <a:solidFill>
            <a:schemeClr val="tx2">
              <a:lumMod val="40000"/>
              <a:lumOff val="6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44855" y="1281056"/>
            <a:ext cx="4302290" cy="4295888"/>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06904" y="3034903"/>
            <a:ext cx="4178191" cy="7881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sp>
        <p:nvSpPr>
          <p:cNvPr id="6" name="Text Placeholder 13">
            <a:extLst>
              <a:ext uri="{FF2B5EF4-FFF2-40B4-BE49-F238E27FC236}">
                <a16:creationId xmlns:a16="http://schemas.microsoft.com/office/drawing/2014/main" id="{E531149F-68F0-798F-7145-86CB06BE4241}"/>
              </a:ext>
            </a:extLst>
          </p:cNvPr>
          <p:cNvSpPr>
            <a:spLocks noGrp="1"/>
          </p:cNvSpPr>
          <p:nvPr>
            <p:ph type="body" sz="quarter" idx="15" hasCustomPrompt="1"/>
          </p:nvPr>
        </p:nvSpPr>
        <p:spPr>
          <a:xfrm>
            <a:off x="4457700" y="2047875"/>
            <a:ext cx="3276600" cy="1485900"/>
          </a:xfrm>
        </p:spPr>
        <p:txBody>
          <a:bodyPr anchor="t">
            <a:normAutofit/>
          </a:bodyPr>
          <a:lstStyle>
            <a:lvl1pPr marL="0" indent="0" algn="ctr">
              <a:buNone/>
              <a:defRPr sz="5400" b="1">
                <a:solidFill>
                  <a:schemeClr val="accent1"/>
                </a:solidFill>
                <a:latin typeface="+mj-lt"/>
              </a:defRPr>
            </a:lvl1pPr>
          </a:lstStyle>
          <a:p>
            <a:pPr lvl="0"/>
            <a:r>
              <a:rPr lang="en-US"/>
              <a:t>Title</a:t>
            </a:r>
          </a:p>
        </p:txBody>
      </p:sp>
      <p:sp>
        <p:nvSpPr>
          <p:cNvPr id="10" name="Text Placeholder 17">
            <a:extLst>
              <a:ext uri="{FF2B5EF4-FFF2-40B4-BE49-F238E27FC236}">
                <a16:creationId xmlns:a16="http://schemas.microsoft.com/office/drawing/2014/main" id="{298B8485-7056-EA35-E6B0-A0F998883CB9}"/>
              </a:ext>
            </a:extLst>
          </p:cNvPr>
          <p:cNvSpPr>
            <a:spLocks noGrp="1"/>
          </p:cNvSpPr>
          <p:nvPr>
            <p:ph type="body" sz="quarter" idx="16" hasCustomPrompt="1"/>
          </p:nvPr>
        </p:nvSpPr>
        <p:spPr>
          <a:xfrm>
            <a:off x="4438650" y="3807852"/>
            <a:ext cx="3314700" cy="857250"/>
          </a:xfrm>
        </p:spPr>
        <p:txBody>
          <a:bodyPr>
            <a:noAutofit/>
          </a:bodyPr>
          <a:lstStyle>
            <a:lvl1pPr marL="0" indent="0" algn="ctr">
              <a:buNone/>
              <a:defRPr sz="2000" i="0">
                <a:solidFill>
                  <a:schemeClr val="accent1">
                    <a:lumMod val="75000"/>
                  </a:schemeClr>
                </a:solidFill>
                <a:latin typeface="+mj-lt"/>
              </a:defRPr>
            </a:lvl1pPr>
          </a:lstStyle>
          <a:p>
            <a:pPr lvl="0"/>
            <a:r>
              <a:rPr lang="en-US"/>
              <a:t>Details</a:t>
            </a:r>
          </a:p>
        </p:txBody>
      </p:sp>
    </p:spTree>
    <p:extLst>
      <p:ext uri="{BB962C8B-B14F-4D97-AF65-F5344CB8AC3E}">
        <p14:creationId xmlns:p14="http://schemas.microsoft.com/office/powerpoint/2010/main" val="15846915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2EDA25-33C8-6DC5-0A19-E541D32F25E8}"/>
              </a:ext>
            </a:extLst>
          </p:cNvPr>
          <p:cNvSpPr/>
          <p:nvPr/>
        </p:nvSpPr>
        <p:spPr>
          <a:xfrm>
            <a:off x="-7620" y="0"/>
            <a:ext cx="12207240" cy="636161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sign and text&#10;&#10;Description automatically generated with medium confidence">
            <a:extLst>
              <a:ext uri="{FF2B5EF4-FFF2-40B4-BE49-F238E27FC236}">
                <a16:creationId xmlns:a16="http://schemas.microsoft.com/office/drawing/2014/main" id="{558E5AB0-0C5C-CDE1-30C6-C6D3084C5A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036" y="1714500"/>
            <a:ext cx="3437928" cy="3429000"/>
          </a:xfrm>
          <a:prstGeom prst="rect">
            <a:avLst/>
          </a:prstGeom>
        </p:spPr>
      </p:pic>
      <p:grpSp>
        <p:nvGrpSpPr>
          <p:cNvPr id="9" name="Group 8">
            <a:extLst>
              <a:ext uri="{FF2B5EF4-FFF2-40B4-BE49-F238E27FC236}">
                <a16:creationId xmlns:a16="http://schemas.microsoft.com/office/drawing/2014/main" id="{EAE268FD-0EFC-4F7A-7D8D-542F84BC3347}"/>
              </a:ext>
            </a:extLst>
          </p:cNvPr>
          <p:cNvGrpSpPr/>
          <p:nvPr/>
        </p:nvGrpSpPr>
        <p:grpSpPr>
          <a:xfrm>
            <a:off x="-12192" y="6358694"/>
            <a:ext cx="12216384" cy="499306"/>
            <a:chOff x="-12192" y="6358694"/>
            <a:chExt cx="12216384" cy="499306"/>
          </a:xfrm>
        </p:grpSpPr>
        <p:pic>
          <p:nvPicPr>
            <p:cNvPr id="10" name="Picture 9">
              <a:extLst>
                <a:ext uri="{FF2B5EF4-FFF2-40B4-BE49-F238E27FC236}">
                  <a16:creationId xmlns:a16="http://schemas.microsoft.com/office/drawing/2014/main" id="{20B36D95-AEDC-7662-54F7-45A13C3A55E5}"/>
                </a:ext>
              </a:extLst>
            </p:cNvPr>
            <p:cNvPicPr>
              <a:picLocks noChangeAspect="1"/>
            </p:cNvPicPr>
            <p:nvPr/>
          </p:nvPicPr>
          <p:blipFill rotWithShape="1">
            <a:blip r:embed="rId3">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11" name="Rectangle 10">
              <a:extLst>
                <a:ext uri="{FF2B5EF4-FFF2-40B4-BE49-F238E27FC236}">
                  <a16:creationId xmlns:a16="http://schemas.microsoft.com/office/drawing/2014/main" id="{9FFF9C95-CE4B-2D77-4CFB-5BCCA31FC064}"/>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Tree>
    <p:extLst>
      <p:ext uri="{BB962C8B-B14F-4D97-AF65-F5344CB8AC3E}">
        <p14:creationId xmlns:p14="http://schemas.microsoft.com/office/powerpoint/2010/main" val="29636662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83665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12252531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r>
              <a:rPr lang="en-US"/>
              <a:t>[Presentation Date]</a:t>
            </a:r>
          </a:p>
        </p:txBody>
      </p:sp>
    </p:spTree>
    <p:extLst>
      <p:ext uri="{BB962C8B-B14F-4D97-AF65-F5344CB8AC3E}">
        <p14:creationId xmlns:p14="http://schemas.microsoft.com/office/powerpoint/2010/main" val="11802806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Body Slide (Left Accent)">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Rectangle 5">
            <a:extLst>
              <a:ext uri="{FF2B5EF4-FFF2-40B4-BE49-F238E27FC236}">
                <a16:creationId xmlns:a16="http://schemas.microsoft.com/office/drawing/2014/main" id="{BB460C18-FB1B-ADFB-5672-6C440615B6AC}"/>
              </a:ext>
            </a:extLst>
          </p:cNvPr>
          <p:cNvSpPr/>
          <p:nvPr/>
        </p:nvSpPr>
        <p:spPr>
          <a:xfrm>
            <a:off x="0"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664D99-1AC4-8D5B-FEF3-97B1614EF4B0}"/>
              </a:ext>
            </a:extLst>
          </p:cNvPr>
          <p:cNvGrpSpPr>
            <a:grpSpLocks noChangeAspect="1"/>
          </p:cNvGrpSpPr>
          <p:nvPr/>
        </p:nvGrpSpPr>
        <p:grpSpPr>
          <a:xfrm>
            <a:off x="10434258" y="221225"/>
            <a:ext cx="1532147" cy="777240"/>
            <a:chOff x="7526755" y="4455620"/>
            <a:chExt cx="3477899" cy="1764296"/>
          </a:xfrm>
        </p:grpSpPr>
        <p:pic>
          <p:nvPicPr>
            <p:cNvPr id="16" name="Picture 15" descr="IHS Logo.">
              <a:extLst>
                <a:ext uri="{FF2B5EF4-FFF2-40B4-BE49-F238E27FC236}">
                  <a16:creationId xmlns:a16="http://schemas.microsoft.com/office/drawing/2014/main" id="{746A180C-CB68-30FC-3ACD-5F46BC853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7" name="Picture 16" descr="HHS Logo.">
              <a:extLst>
                <a:ext uri="{FF2B5EF4-FFF2-40B4-BE49-F238E27FC236}">
                  <a16:creationId xmlns:a16="http://schemas.microsoft.com/office/drawing/2014/main" id="{66BCF7E6-E076-5CB2-1EFB-AE74A33DC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91DAC867-7D80-530C-E8D8-F5CA91B5DB7E}"/>
              </a:ext>
            </a:extLst>
          </p:cNvPr>
          <p:cNvSpPr>
            <a:spLocks noGrp="1"/>
          </p:cNvSpPr>
          <p:nvPr>
            <p:ph type="body" sz="quarter" idx="10" hasCustomPrompt="1"/>
          </p:nvPr>
        </p:nvSpPr>
        <p:spPr>
          <a:xfrm>
            <a:off x="3479800" y="1061717"/>
            <a:ext cx="8044512" cy="424732"/>
          </a:xfrm>
        </p:spPr>
        <p:txBody>
          <a:bodyPr wrap="square" anchor="t" anchorCtr="0">
            <a:spAutoFit/>
          </a:bodyPr>
          <a:lstStyle>
            <a:lvl1pPr marL="0" indent="0">
              <a:buNone/>
              <a:defRPr sz="24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25526960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Body Slide (Left Accent)">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Rectangle 5">
            <a:extLst>
              <a:ext uri="{FF2B5EF4-FFF2-40B4-BE49-F238E27FC236}">
                <a16:creationId xmlns:a16="http://schemas.microsoft.com/office/drawing/2014/main" id="{BB460C18-FB1B-ADFB-5672-6C440615B6AC}"/>
              </a:ext>
            </a:extLst>
          </p:cNvPr>
          <p:cNvSpPr/>
          <p:nvPr/>
        </p:nvSpPr>
        <p:spPr>
          <a:xfrm>
            <a:off x="0" y="0"/>
            <a:ext cx="3044952" cy="6858000"/>
          </a:xfrm>
          <a:prstGeom prst="rect">
            <a:avLst/>
          </a:prstGeom>
          <a:solidFill>
            <a:srgbClr val="0B3959"/>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664D99-1AC4-8D5B-FEF3-97B1614EF4B0}"/>
              </a:ext>
            </a:extLst>
          </p:cNvPr>
          <p:cNvGrpSpPr>
            <a:grpSpLocks noChangeAspect="1"/>
          </p:cNvGrpSpPr>
          <p:nvPr/>
        </p:nvGrpSpPr>
        <p:grpSpPr>
          <a:xfrm>
            <a:off x="10434258" y="221225"/>
            <a:ext cx="1532147" cy="777240"/>
            <a:chOff x="7526755" y="4455620"/>
            <a:chExt cx="3477899" cy="1764296"/>
          </a:xfrm>
        </p:grpSpPr>
        <p:pic>
          <p:nvPicPr>
            <p:cNvPr id="16" name="Picture 15" descr="IHS Logo.">
              <a:extLst>
                <a:ext uri="{FF2B5EF4-FFF2-40B4-BE49-F238E27FC236}">
                  <a16:creationId xmlns:a16="http://schemas.microsoft.com/office/drawing/2014/main" id="{746A180C-CB68-30FC-3ACD-5F46BC853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7" name="Picture 16" descr="HHS Logo.">
              <a:extLst>
                <a:ext uri="{FF2B5EF4-FFF2-40B4-BE49-F238E27FC236}">
                  <a16:creationId xmlns:a16="http://schemas.microsoft.com/office/drawing/2014/main" id="{66BCF7E6-E076-5CB2-1EFB-AE74A33DC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91DAC867-7D80-530C-E8D8-F5CA91B5DB7E}"/>
              </a:ext>
            </a:extLst>
          </p:cNvPr>
          <p:cNvSpPr>
            <a:spLocks noGrp="1"/>
          </p:cNvSpPr>
          <p:nvPr>
            <p:ph type="body" sz="quarter" idx="10" hasCustomPrompt="1"/>
          </p:nvPr>
        </p:nvSpPr>
        <p:spPr>
          <a:xfrm>
            <a:off x="3479800" y="1061717"/>
            <a:ext cx="8044512" cy="424732"/>
          </a:xfrm>
        </p:spPr>
        <p:txBody>
          <a:bodyPr wrap="square" anchor="t" anchorCtr="0">
            <a:spAutoFit/>
          </a:bodyPr>
          <a:lstStyle>
            <a:lvl1pPr marL="0" indent="0">
              <a:buNone/>
              <a:defRPr sz="24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32631579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Body Slide (Left Accent)">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Rectangle 5">
            <a:extLst>
              <a:ext uri="{FF2B5EF4-FFF2-40B4-BE49-F238E27FC236}">
                <a16:creationId xmlns:a16="http://schemas.microsoft.com/office/drawing/2014/main" id="{BB460C18-FB1B-ADFB-5672-6C440615B6AC}"/>
              </a:ext>
            </a:extLst>
          </p:cNvPr>
          <p:cNvSpPr/>
          <p:nvPr/>
        </p:nvSpPr>
        <p:spPr>
          <a:xfrm>
            <a:off x="0" y="0"/>
            <a:ext cx="3044952" cy="6858000"/>
          </a:xfrm>
          <a:prstGeom prst="rect">
            <a:avLst/>
          </a:prstGeom>
          <a:solidFill>
            <a:srgbClr val="0B3959"/>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664D99-1AC4-8D5B-FEF3-97B1614EF4B0}"/>
              </a:ext>
            </a:extLst>
          </p:cNvPr>
          <p:cNvGrpSpPr>
            <a:grpSpLocks noChangeAspect="1"/>
          </p:cNvGrpSpPr>
          <p:nvPr/>
        </p:nvGrpSpPr>
        <p:grpSpPr>
          <a:xfrm>
            <a:off x="10434258" y="221225"/>
            <a:ext cx="1532147" cy="777240"/>
            <a:chOff x="7526755" y="4455620"/>
            <a:chExt cx="3477899" cy="1764296"/>
          </a:xfrm>
        </p:grpSpPr>
        <p:pic>
          <p:nvPicPr>
            <p:cNvPr id="16" name="Picture 15" descr="IHS Logo.">
              <a:extLst>
                <a:ext uri="{FF2B5EF4-FFF2-40B4-BE49-F238E27FC236}">
                  <a16:creationId xmlns:a16="http://schemas.microsoft.com/office/drawing/2014/main" id="{746A180C-CB68-30FC-3ACD-5F46BC853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7" name="Picture 16" descr="HHS Logo.">
              <a:extLst>
                <a:ext uri="{FF2B5EF4-FFF2-40B4-BE49-F238E27FC236}">
                  <a16:creationId xmlns:a16="http://schemas.microsoft.com/office/drawing/2014/main" id="{66BCF7E6-E076-5CB2-1EFB-AE74A33DC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91DAC867-7D80-530C-E8D8-F5CA91B5DB7E}"/>
              </a:ext>
            </a:extLst>
          </p:cNvPr>
          <p:cNvSpPr>
            <a:spLocks noGrp="1"/>
          </p:cNvSpPr>
          <p:nvPr>
            <p:ph type="body" sz="quarter" idx="10" hasCustomPrompt="1"/>
          </p:nvPr>
        </p:nvSpPr>
        <p:spPr>
          <a:xfrm>
            <a:off x="3479800" y="1061717"/>
            <a:ext cx="8044512" cy="424732"/>
          </a:xfrm>
        </p:spPr>
        <p:txBody>
          <a:bodyPr wrap="square" anchor="t" anchorCtr="0">
            <a:spAutoFit/>
          </a:bodyPr>
          <a:lstStyle>
            <a:lvl1pPr marL="0" indent="0">
              <a:buNone/>
              <a:defRPr sz="24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32631579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ody Slide (Left Accent)">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Rectangle 5">
            <a:extLst>
              <a:ext uri="{FF2B5EF4-FFF2-40B4-BE49-F238E27FC236}">
                <a16:creationId xmlns:a16="http://schemas.microsoft.com/office/drawing/2014/main" id="{BB460C18-FB1B-ADFB-5672-6C440615B6AC}"/>
              </a:ext>
            </a:extLst>
          </p:cNvPr>
          <p:cNvSpPr/>
          <p:nvPr/>
        </p:nvSpPr>
        <p:spPr>
          <a:xfrm>
            <a:off x="0" y="0"/>
            <a:ext cx="3044952" cy="6858000"/>
          </a:xfrm>
          <a:prstGeom prst="rect">
            <a:avLst/>
          </a:prstGeom>
          <a:solidFill>
            <a:srgbClr val="0B3959"/>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664D99-1AC4-8D5B-FEF3-97B1614EF4B0}"/>
              </a:ext>
            </a:extLst>
          </p:cNvPr>
          <p:cNvGrpSpPr>
            <a:grpSpLocks noChangeAspect="1"/>
          </p:cNvGrpSpPr>
          <p:nvPr/>
        </p:nvGrpSpPr>
        <p:grpSpPr>
          <a:xfrm>
            <a:off x="10434258" y="221225"/>
            <a:ext cx="1532147" cy="777240"/>
            <a:chOff x="7526755" y="4455620"/>
            <a:chExt cx="3477899" cy="1764296"/>
          </a:xfrm>
        </p:grpSpPr>
        <p:pic>
          <p:nvPicPr>
            <p:cNvPr id="16" name="Picture 15" descr="IHS Logo.">
              <a:extLst>
                <a:ext uri="{FF2B5EF4-FFF2-40B4-BE49-F238E27FC236}">
                  <a16:creationId xmlns:a16="http://schemas.microsoft.com/office/drawing/2014/main" id="{746A180C-CB68-30FC-3ACD-5F46BC853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7" name="Picture 16" descr="HHS Logo.">
              <a:extLst>
                <a:ext uri="{FF2B5EF4-FFF2-40B4-BE49-F238E27FC236}">
                  <a16:creationId xmlns:a16="http://schemas.microsoft.com/office/drawing/2014/main" id="{66BCF7E6-E076-5CB2-1EFB-AE74A33DC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91DAC867-7D80-530C-E8D8-F5CA91B5DB7E}"/>
              </a:ext>
            </a:extLst>
          </p:cNvPr>
          <p:cNvSpPr>
            <a:spLocks noGrp="1"/>
          </p:cNvSpPr>
          <p:nvPr>
            <p:ph type="body" sz="quarter" idx="10" hasCustomPrompt="1"/>
          </p:nvPr>
        </p:nvSpPr>
        <p:spPr>
          <a:xfrm>
            <a:off x="3479800" y="1061717"/>
            <a:ext cx="8044512" cy="424732"/>
          </a:xfrm>
        </p:spPr>
        <p:txBody>
          <a:bodyPr wrap="square" anchor="t" anchorCtr="0">
            <a:spAutoFit/>
          </a:bodyPr>
          <a:lstStyle>
            <a:lvl1pPr marL="0" indent="0">
              <a:buNone/>
              <a:defRPr sz="24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30976210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Body Slide (Footer, no Logo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a:prstGeom prst="rect">
            <a:avLst/>
          </a:prstGeo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grpSp>
        <p:nvGrpSpPr>
          <p:cNvPr id="5" name="Group 4">
            <a:extLst>
              <a:ext uri="{FF2B5EF4-FFF2-40B4-BE49-F238E27FC236}">
                <a16:creationId xmlns:a16="http://schemas.microsoft.com/office/drawing/2014/main" id="{C12DADA3-A21C-E659-883A-59364F2E7632}"/>
              </a:ext>
              <a:ext uri="{C183D7F6-B498-43B3-948B-1728B52AA6E4}">
                <adec:decorative xmlns:adec="http://schemas.microsoft.com/office/drawing/2017/decorative" val="1"/>
              </a:ext>
            </a:extLst>
          </p:cNvPr>
          <p:cNvGrpSpPr/>
          <p:nvPr/>
        </p:nvGrpSpPr>
        <p:grpSpPr>
          <a:xfrm>
            <a:off x="-12192" y="6358694"/>
            <a:ext cx="12216384" cy="499306"/>
            <a:chOff x="-12192" y="6358694"/>
            <a:chExt cx="12216384" cy="499306"/>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8" name="Slide Number Placeholder 2">
            <a:extLst>
              <a:ext uri="{FF2B5EF4-FFF2-40B4-BE49-F238E27FC236}">
                <a16:creationId xmlns:a16="http://schemas.microsoft.com/office/drawing/2014/main" id="{90085190-BC41-B2FB-F789-A0F962A6F19D}"/>
              </a:ext>
              <a:ext uri="{C183D7F6-B498-43B3-948B-1728B52AA6E4}">
                <adec:decorative xmlns:adec="http://schemas.microsoft.com/office/drawing/2017/decorative" val="0"/>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53271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DF7656-7003-E0B0-98F9-E2D0FCD16B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95D2D-9E8C-8A46-5CB8-2BF75D423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9B2C3-F7E9-DD82-9BAE-B0A4B1DEB4F0}"/>
              </a:ext>
            </a:extLst>
          </p:cNvPr>
          <p:cNvSpPr>
            <a:spLocks noGrp="1"/>
          </p:cNvSpPr>
          <p:nvPr>
            <p:ph type="dt" sz="half" idx="10"/>
          </p:nvPr>
        </p:nvSpPr>
        <p:spPr/>
        <p:txBody>
          <a:bodyPr/>
          <a:lstStyle/>
          <a:p>
            <a:fld id="{3AE67E57-F536-4525-9D69-BECF651D51A7}" type="datetimeFigureOut">
              <a:rPr lang="en-US" smtClean="0"/>
              <a:t>5/5/2026</a:t>
            </a:fld>
            <a:endParaRPr lang="en-US"/>
          </a:p>
        </p:txBody>
      </p:sp>
      <p:sp>
        <p:nvSpPr>
          <p:cNvPr id="5" name="Footer Placeholder 4">
            <a:extLst>
              <a:ext uri="{FF2B5EF4-FFF2-40B4-BE49-F238E27FC236}">
                <a16:creationId xmlns:a16="http://schemas.microsoft.com/office/drawing/2014/main" id="{C1047377-F6BA-8F7F-9620-0096F4E8A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0EC26-1BF8-6570-E2FA-67A6ABA185C7}"/>
              </a:ext>
            </a:extLst>
          </p:cNvPr>
          <p:cNvSpPr>
            <a:spLocks noGrp="1"/>
          </p:cNvSpPr>
          <p:nvPr>
            <p:ph type="sldNum" sz="quarter" idx="12"/>
          </p:nvPr>
        </p:nvSpPr>
        <p:spPr/>
        <p:txBody>
          <a:bodyPr/>
          <a:lstStyle/>
          <a:p>
            <a:fld id="{AB2C012F-B305-4EAD-A0FE-44B73E433CD6}" type="slidenum">
              <a:rPr lang="en-US" smtClean="0"/>
              <a:t>‹#›</a:t>
            </a:fld>
            <a:endParaRPr lang="en-US"/>
          </a:p>
        </p:txBody>
      </p:sp>
    </p:spTree>
    <p:extLst>
      <p:ext uri="{BB962C8B-B14F-4D97-AF65-F5344CB8AC3E}">
        <p14:creationId xmlns:p14="http://schemas.microsoft.com/office/powerpoint/2010/main" val="14676733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1657"/>
            <a:ext cx="12207240" cy="556343"/>
          </a:xfrm>
          <a:prstGeom prst="rect">
            <a:avLst/>
          </a:prstGeom>
        </p:spPr>
      </p:pic>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CFB582AC-5695-48DB-B28C-201892CC33C9}" type="slidenum">
              <a:rPr lang="en-US" smtClean="0"/>
              <a:t>‹#›</a:t>
            </a:fld>
            <a:endParaRPr lang="en-US"/>
          </a:p>
        </p:txBody>
      </p:sp>
      <p:sp>
        <p:nvSpPr>
          <p:cNvPr id="3" name="Title 1">
            <a:extLst>
              <a:ext uri="{FF2B5EF4-FFF2-40B4-BE49-F238E27FC236}">
                <a16:creationId xmlns:a16="http://schemas.microsoft.com/office/drawing/2014/main" id="{DC5367BD-E33D-DDE9-8121-89DAB2F8D0CF}"/>
              </a:ext>
            </a:extLst>
          </p:cNvPr>
          <p:cNvSpPr>
            <a:spLocks noGrp="1"/>
          </p:cNvSpPr>
          <p:nvPr>
            <p:ph type="title"/>
          </p:nvPr>
        </p:nvSpPr>
        <p:spPr>
          <a:xfrm>
            <a:off x="1097280" y="286603"/>
            <a:ext cx="10058400" cy="1450757"/>
          </a:xfrm>
        </p:spPr>
        <p:txBody>
          <a:bodyPr/>
          <a:lstStyle>
            <a:lvl1pPr marL="0">
              <a:defRPr/>
            </a:lvl1pPr>
          </a:lstStyle>
          <a:p>
            <a:r>
              <a:rPr lang="en-US"/>
              <a:t>Click to edit Master title style</a:t>
            </a:r>
          </a:p>
        </p:txBody>
      </p:sp>
      <p:sp>
        <p:nvSpPr>
          <p:cNvPr id="4" name="Content Placeholder 2">
            <a:extLst>
              <a:ext uri="{FF2B5EF4-FFF2-40B4-BE49-F238E27FC236}">
                <a16:creationId xmlns:a16="http://schemas.microsoft.com/office/drawing/2014/main" id="{EA9423A2-767B-3280-6DDF-0D03E30F0689}"/>
              </a:ext>
            </a:extLst>
          </p:cNvPr>
          <p:cNvSpPr>
            <a:spLocks noGrp="1"/>
          </p:cNvSpPr>
          <p:nvPr>
            <p:ph idx="1"/>
          </p:nvPr>
        </p:nvSpPr>
        <p:spPr>
          <a:xfrm>
            <a:off x="1097280" y="1845734"/>
            <a:ext cx="1005840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7CCD43BE-CD11-7721-E3C8-357AA30BE8A3}"/>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8B429241-486A-4AEE-8770-1C842E44B8F2}" type="datetime1">
              <a:rPr lang="en-US" smtClean="0"/>
              <a:t>5/5/2026</a:t>
            </a:fld>
            <a:endParaRPr lang="en-US"/>
          </a:p>
        </p:txBody>
      </p:sp>
    </p:spTree>
    <p:extLst>
      <p:ext uri="{BB962C8B-B14F-4D97-AF65-F5344CB8AC3E}">
        <p14:creationId xmlns:p14="http://schemas.microsoft.com/office/powerpoint/2010/main" val="17163721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_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1168990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_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1168990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PATH EHR - 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038CF2B-661C-C393-1A4E-0CEC024F8C4E}"/>
              </a:ext>
            </a:extLst>
          </p:cNvPr>
          <p:cNvGrpSpPr/>
          <p:nvPr userDrawn="1"/>
        </p:nvGrpSpPr>
        <p:grpSpPr>
          <a:xfrm>
            <a:off x="0" y="0"/>
            <a:ext cx="12192000" cy="4142561"/>
            <a:chOff x="0" y="0"/>
            <a:chExt cx="4816593" cy="1636567"/>
          </a:xfrm>
        </p:grpSpPr>
        <p:sp>
          <p:nvSpPr>
            <p:cNvPr id="5" name="Freeform 3">
              <a:extLst>
                <a:ext uri="{FF2B5EF4-FFF2-40B4-BE49-F238E27FC236}">
                  <a16:creationId xmlns:a16="http://schemas.microsoft.com/office/drawing/2014/main" id="{41913CBE-B094-734C-6265-5EC0CD314BFC}"/>
                </a:ext>
              </a:extLst>
            </p:cNvPr>
            <p:cNvSpPr/>
            <p:nvPr/>
          </p:nvSpPr>
          <p:spPr>
            <a:xfrm>
              <a:off x="0" y="0"/>
              <a:ext cx="4816592" cy="1636567"/>
            </a:xfrm>
            <a:custGeom>
              <a:avLst/>
              <a:gdLst/>
              <a:ahLst/>
              <a:cxnLst/>
              <a:rect l="l" t="t" r="r" b="b"/>
              <a:pathLst>
                <a:path w="4816592" h="1636567">
                  <a:moveTo>
                    <a:pt x="0" y="0"/>
                  </a:moveTo>
                  <a:lnTo>
                    <a:pt x="4816592" y="0"/>
                  </a:lnTo>
                  <a:lnTo>
                    <a:pt x="4816592" y="1636567"/>
                  </a:lnTo>
                  <a:lnTo>
                    <a:pt x="0" y="1636567"/>
                  </a:lnTo>
                  <a:close/>
                </a:path>
              </a:pathLst>
            </a:custGeom>
            <a:solidFill>
              <a:srgbClr val="0B3959"/>
            </a:solidFill>
          </p:spPr>
          <p:txBody>
            <a:bodyPr/>
            <a:lstStyle/>
            <a:p>
              <a:endParaRPr lang="en-US"/>
            </a:p>
          </p:txBody>
        </p:sp>
        <p:sp>
          <p:nvSpPr>
            <p:cNvPr id="6" name="TextBox 4">
              <a:extLst>
                <a:ext uri="{FF2B5EF4-FFF2-40B4-BE49-F238E27FC236}">
                  <a16:creationId xmlns:a16="http://schemas.microsoft.com/office/drawing/2014/main" id="{2EF47C6B-18C8-948F-B687-FDC4E5CFD14C}"/>
                </a:ext>
              </a:extLst>
            </p:cNvPr>
            <p:cNvSpPr txBox="1"/>
            <p:nvPr/>
          </p:nvSpPr>
          <p:spPr>
            <a:xfrm>
              <a:off x="0" y="-38100"/>
              <a:ext cx="4816593" cy="1674667"/>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7" name="Group 5">
            <a:extLst>
              <a:ext uri="{FF2B5EF4-FFF2-40B4-BE49-F238E27FC236}">
                <a16:creationId xmlns:a16="http://schemas.microsoft.com/office/drawing/2014/main" id="{3AFA083A-3CFE-6AE6-E1DF-075539CE8B23}"/>
              </a:ext>
            </a:extLst>
          </p:cNvPr>
          <p:cNvGrpSpPr/>
          <p:nvPr userDrawn="1"/>
        </p:nvGrpSpPr>
        <p:grpSpPr>
          <a:xfrm rot="5400000">
            <a:off x="7249138" y="809453"/>
            <a:ext cx="31750" cy="9853974"/>
            <a:chOff x="0" y="0"/>
            <a:chExt cx="12543" cy="3892928"/>
          </a:xfrm>
        </p:grpSpPr>
        <p:sp>
          <p:nvSpPr>
            <p:cNvPr id="8" name="Freeform 6">
              <a:extLst>
                <a:ext uri="{FF2B5EF4-FFF2-40B4-BE49-F238E27FC236}">
                  <a16:creationId xmlns:a16="http://schemas.microsoft.com/office/drawing/2014/main" id="{9DCC9FE3-E7CA-8D36-A490-C92C963B5EB0}"/>
                </a:ext>
              </a:extLst>
            </p:cNvPr>
            <p:cNvSpPr/>
            <p:nvPr/>
          </p:nvSpPr>
          <p:spPr>
            <a:xfrm>
              <a:off x="0" y="0"/>
              <a:ext cx="12543" cy="3892928"/>
            </a:xfrm>
            <a:custGeom>
              <a:avLst/>
              <a:gdLst/>
              <a:ahLst/>
              <a:cxnLst/>
              <a:rect l="l" t="t" r="r" b="b"/>
              <a:pathLst>
                <a:path w="12543" h="3892928">
                  <a:moveTo>
                    <a:pt x="0" y="0"/>
                  </a:moveTo>
                  <a:lnTo>
                    <a:pt x="12543" y="0"/>
                  </a:lnTo>
                  <a:lnTo>
                    <a:pt x="12543" y="3892928"/>
                  </a:lnTo>
                  <a:lnTo>
                    <a:pt x="0" y="3892928"/>
                  </a:lnTo>
                  <a:close/>
                </a:path>
              </a:pathLst>
            </a:custGeom>
            <a:solidFill>
              <a:srgbClr val="A63B35"/>
            </a:solidFill>
          </p:spPr>
          <p:txBody>
            <a:bodyPr/>
            <a:lstStyle/>
            <a:p>
              <a:endParaRPr lang="en-US"/>
            </a:p>
          </p:txBody>
        </p:sp>
        <p:sp>
          <p:nvSpPr>
            <p:cNvPr id="9" name="TextBox 7">
              <a:extLst>
                <a:ext uri="{FF2B5EF4-FFF2-40B4-BE49-F238E27FC236}">
                  <a16:creationId xmlns:a16="http://schemas.microsoft.com/office/drawing/2014/main" id="{D2CCDE38-6FA1-F9C4-1F8A-55C494A2E1C2}"/>
                </a:ext>
              </a:extLst>
            </p:cNvPr>
            <p:cNvSpPr txBox="1"/>
            <p:nvPr/>
          </p:nvSpPr>
          <p:spPr>
            <a:xfrm>
              <a:off x="0" y="-38100"/>
              <a:ext cx="12543" cy="393102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8">
            <a:extLst>
              <a:ext uri="{FF2B5EF4-FFF2-40B4-BE49-F238E27FC236}">
                <a16:creationId xmlns:a16="http://schemas.microsoft.com/office/drawing/2014/main" id="{00AD8596-6ACB-907B-A0DD-0313B41279CD}"/>
              </a:ext>
            </a:extLst>
          </p:cNvPr>
          <p:cNvSpPr/>
          <p:nvPr userDrawn="1"/>
        </p:nvSpPr>
        <p:spPr>
          <a:xfrm>
            <a:off x="10334485" y="251909"/>
            <a:ext cx="1688789" cy="855083"/>
          </a:xfrm>
          <a:custGeom>
            <a:avLst/>
            <a:gdLst/>
            <a:ahLst/>
            <a:cxnLst/>
            <a:rect l="l" t="t" r="r" b="b"/>
            <a:pathLst>
              <a:path w="2533183" h="1282624">
                <a:moveTo>
                  <a:pt x="0" y="0"/>
                </a:moveTo>
                <a:lnTo>
                  <a:pt x="2533183" y="0"/>
                </a:lnTo>
                <a:lnTo>
                  <a:pt x="2533183" y="1282624"/>
                </a:lnTo>
                <a:lnTo>
                  <a:pt x="0" y="1282624"/>
                </a:lnTo>
                <a:lnTo>
                  <a:pt x="0" y="0"/>
                </a:lnTo>
                <a:close/>
              </a:path>
            </a:pathLst>
          </a:custGeom>
          <a:blipFill>
            <a:blip r:embed="rId2"/>
            <a:stretch>
              <a:fillRect/>
            </a:stretch>
          </a:blipFill>
        </p:spPr>
        <p:txBody>
          <a:bodyPr/>
          <a:lstStyle/>
          <a:p>
            <a:endParaRPr lang="en-US"/>
          </a:p>
        </p:txBody>
      </p:sp>
      <p:sp>
        <p:nvSpPr>
          <p:cNvPr id="11" name="Freeform 9">
            <a:extLst>
              <a:ext uri="{FF2B5EF4-FFF2-40B4-BE49-F238E27FC236}">
                <a16:creationId xmlns:a16="http://schemas.microsoft.com/office/drawing/2014/main" id="{5427B56D-5BF8-A456-6DE7-355C7A267F07}"/>
              </a:ext>
            </a:extLst>
          </p:cNvPr>
          <p:cNvSpPr/>
          <p:nvPr userDrawn="1"/>
        </p:nvSpPr>
        <p:spPr>
          <a:xfrm>
            <a:off x="0" y="4663039"/>
            <a:ext cx="2146803" cy="2146803"/>
          </a:xfrm>
          <a:custGeom>
            <a:avLst/>
            <a:gdLst/>
            <a:ahLst/>
            <a:cxnLst/>
            <a:rect l="l" t="t" r="r" b="b"/>
            <a:pathLst>
              <a:path w="3220204" h="3220204">
                <a:moveTo>
                  <a:pt x="0" y="0"/>
                </a:moveTo>
                <a:lnTo>
                  <a:pt x="3220204" y="0"/>
                </a:lnTo>
                <a:lnTo>
                  <a:pt x="3220204" y="3220204"/>
                </a:lnTo>
                <a:lnTo>
                  <a:pt x="0" y="3220204"/>
                </a:lnTo>
                <a:lnTo>
                  <a:pt x="0" y="0"/>
                </a:lnTo>
                <a:close/>
              </a:path>
            </a:pathLst>
          </a:custGeom>
          <a:blipFill>
            <a:blip r:embed="rId3"/>
            <a:stretch>
              <a:fillRect/>
            </a:stretch>
          </a:blipFill>
        </p:spPr>
        <p:txBody>
          <a:bodyPr/>
          <a:lstStyle/>
          <a:p>
            <a:endParaRPr lang="en-US"/>
          </a:p>
        </p:txBody>
      </p:sp>
      <p:sp>
        <p:nvSpPr>
          <p:cNvPr id="12" name="TextBox 10">
            <a:extLst>
              <a:ext uri="{FF2B5EF4-FFF2-40B4-BE49-F238E27FC236}">
                <a16:creationId xmlns:a16="http://schemas.microsoft.com/office/drawing/2014/main" id="{B06CFF9E-7FA9-A71F-E3A2-3AAF2CF12F5B}"/>
              </a:ext>
            </a:extLst>
          </p:cNvPr>
          <p:cNvSpPr txBox="1"/>
          <p:nvPr userDrawn="1"/>
        </p:nvSpPr>
        <p:spPr>
          <a:xfrm>
            <a:off x="685800" y="860477"/>
            <a:ext cx="9105615" cy="1744132"/>
          </a:xfrm>
          <a:prstGeom prst="rect">
            <a:avLst/>
          </a:prstGeom>
        </p:spPr>
        <p:txBody>
          <a:bodyPr wrap="square" lIns="0" tIns="0" rIns="0" bIns="0" rtlCol="0" anchor="t">
            <a:spAutoFit/>
          </a:bodyPr>
          <a:lstStyle/>
          <a:p>
            <a:pPr algn="l">
              <a:lnSpc>
                <a:spcPts val="15579"/>
              </a:lnSpc>
            </a:pPr>
            <a:endParaRPr lang="en-US" sz="7200">
              <a:solidFill>
                <a:srgbClr val="FFFFFF"/>
              </a:solidFill>
              <a:latin typeface="Calibri (MS)"/>
              <a:ea typeface="Calibri (MS)"/>
              <a:cs typeface="Calibri (MS)"/>
              <a:sym typeface="Calibri (MS)"/>
            </a:endParaRPr>
          </a:p>
        </p:txBody>
      </p:sp>
      <p:sp>
        <p:nvSpPr>
          <p:cNvPr id="14" name="TextBox 12">
            <a:extLst>
              <a:ext uri="{FF2B5EF4-FFF2-40B4-BE49-F238E27FC236}">
                <a16:creationId xmlns:a16="http://schemas.microsoft.com/office/drawing/2014/main" id="{38D50CCC-FD2D-6DA9-0EDA-C817AEFBD363}"/>
              </a:ext>
            </a:extLst>
          </p:cNvPr>
          <p:cNvSpPr txBox="1"/>
          <p:nvPr userDrawn="1"/>
        </p:nvSpPr>
        <p:spPr>
          <a:xfrm>
            <a:off x="685800" y="2579325"/>
            <a:ext cx="11337474" cy="936347"/>
          </a:xfrm>
          <a:prstGeom prst="rect">
            <a:avLst/>
          </a:prstGeom>
        </p:spPr>
        <p:txBody>
          <a:bodyPr wrap="square" lIns="0" tIns="0" rIns="0" bIns="0" rtlCol="0" anchor="t">
            <a:spAutoFit/>
          </a:bodyPr>
          <a:lstStyle/>
          <a:p>
            <a:pPr algn="l">
              <a:lnSpc>
                <a:spcPts val="8440"/>
              </a:lnSpc>
            </a:pPr>
            <a:endParaRPr lang="en-US" sz="4000">
              <a:solidFill>
                <a:srgbClr val="FFFFFF"/>
              </a:solidFill>
              <a:latin typeface="Calibri (MS)"/>
              <a:ea typeface="Calibri (MS)"/>
              <a:cs typeface="Calibri (MS)"/>
              <a:sym typeface="Calibri (MS)"/>
            </a:endParaRPr>
          </a:p>
        </p:txBody>
      </p:sp>
      <p:sp>
        <p:nvSpPr>
          <p:cNvPr id="16" name="Rectangle 15">
            <a:extLst>
              <a:ext uri="{FF2B5EF4-FFF2-40B4-BE49-F238E27FC236}">
                <a16:creationId xmlns:a16="http://schemas.microsoft.com/office/drawing/2014/main" id="{904CAD53-EB56-8676-161E-1923172AAEB1}"/>
              </a:ext>
            </a:extLst>
          </p:cNvPr>
          <p:cNvSpPr/>
          <p:nvPr userDrawn="1"/>
        </p:nvSpPr>
        <p:spPr>
          <a:xfrm>
            <a:off x="11645462" y="6463862"/>
            <a:ext cx="377812" cy="3142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2F97E832-7502-CF88-D21F-BBD6E4ED2341}"/>
              </a:ext>
            </a:extLst>
          </p:cNvPr>
          <p:cNvSpPr>
            <a:spLocks noGrp="1"/>
          </p:cNvSpPr>
          <p:nvPr userDrawn="1">
            <p:ph type="body" sz="quarter" idx="10" hasCustomPrompt="1"/>
          </p:nvPr>
        </p:nvSpPr>
        <p:spPr>
          <a:xfrm>
            <a:off x="838200" y="3327608"/>
            <a:ext cx="2935764" cy="514350"/>
          </a:xfrm>
        </p:spPr>
        <p:txBody>
          <a:bodyPr anchor="ctr">
            <a:normAutofit/>
          </a:bodyPr>
          <a:lstStyle>
            <a:lvl1pPr marL="0" indent="0">
              <a:buNone/>
              <a:defRPr sz="2400" b="1">
                <a:solidFill>
                  <a:srgbClr val="E2ECF5"/>
                </a:solidFill>
                <a:latin typeface="+mj-lt"/>
              </a:defRPr>
            </a:lvl1pPr>
          </a:lstStyle>
          <a:p>
            <a:pPr lvl="0"/>
            <a:r>
              <a:rPr lang="en-US"/>
              <a:t>June 2024</a:t>
            </a:r>
          </a:p>
        </p:txBody>
      </p:sp>
      <p:sp>
        <p:nvSpPr>
          <p:cNvPr id="17" name="Text Placeholder 13">
            <a:extLst>
              <a:ext uri="{FF2B5EF4-FFF2-40B4-BE49-F238E27FC236}">
                <a16:creationId xmlns:a16="http://schemas.microsoft.com/office/drawing/2014/main" id="{C5E40CC6-7D86-21F2-77A0-F7E987BF3245}"/>
              </a:ext>
            </a:extLst>
          </p:cNvPr>
          <p:cNvSpPr>
            <a:spLocks noGrp="1"/>
          </p:cNvSpPr>
          <p:nvPr>
            <p:ph type="body" sz="quarter" idx="15" hasCustomPrompt="1"/>
          </p:nvPr>
        </p:nvSpPr>
        <p:spPr>
          <a:xfrm>
            <a:off x="838200" y="473283"/>
            <a:ext cx="9496282" cy="1997075"/>
          </a:xfrm>
        </p:spPr>
        <p:txBody>
          <a:bodyPr anchor="b">
            <a:normAutofit/>
          </a:bodyPr>
          <a:lstStyle>
            <a:lvl1pPr marL="0" indent="0">
              <a:buNone/>
              <a:defRPr sz="6600" b="1">
                <a:solidFill>
                  <a:schemeClr val="bg1"/>
                </a:solidFill>
                <a:latin typeface="+mj-lt"/>
              </a:defRPr>
            </a:lvl1pPr>
          </a:lstStyle>
          <a:p>
            <a:pPr lvl="0"/>
            <a:r>
              <a:rPr lang="en-US"/>
              <a:t>PowerPoint Template</a:t>
            </a:r>
          </a:p>
        </p:txBody>
      </p:sp>
      <p:sp>
        <p:nvSpPr>
          <p:cNvPr id="18" name="Text Placeholder 17">
            <a:extLst>
              <a:ext uri="{FF2B5EF4-FFF2-40B4-BE49-F238E27FC236}">
                <a16:creationId xmlns:a16="http://schemas.microsoft.com/office/drawing/2014/main" id="{ABC2D6DA-8DCB-8D3A-DD93-1D27E24CE014}"/>
              </a:ext>
            </a:extLst>
          </p:cNvPr>
          <p:cNvSpPr>
            <a:spLocks noGrp="1"/>
          </p:cNvSpPr>
          <p:nvPr>
            <p:ph type="body" sz="quarter" idx="16" hasCustomPrompt="1"/>
          </p:nvPr>
        </p:nvSpPr>
        <p:spPr>
          <a:xfrm>
            <a:off x="838200" y="2470358"/>
            <a:ext cx="9496282" cy="857250"/>
          </a:xfrm>
        </p:spPr>
        <p:txBody>
          <a:bodyPr>
            <a:noAutofit/>
          </a:bodyPr>
          <a:lstStyle>
            <a:lvl1pPr marL="0" indent="0">
              <a:buNone/>
              <a:defRPr sz="3200" i="0">
                <a:solidFill>
                  <a:schemeClr val="bg1"/>
                </a:solidFill>
                <a:latin typeface="+mj-lt"/>
              </a:defRPr>
            </a:lvl1pPr>
          </a:lstStyle>
          <a:p>
            <a:pPr lvl="0"/>
            <a:r>
              <a:rPr kumimoji="0" lang="en-US" sz="2400" b="0" i="0" u="none" strike="noStrike" kern="1200" cap="none" spc="0" normalizeH="0" baseline="0" noProof="0">
                <a:ln>
                  <a:noFill/>
                </a:ln>
                <a:solidFill>
                  <a:srgbClr val="FFFFFF"/>
                </a:solidFill>
                <a:effectLst/>
                <a:uLnTx/>
                <a:uFillTx/>
                <a:latin typeface="Calibri (MS)"/>
                <a:ea typeface="Calibri (MS)"/>
                <a:cs typeface="Calibri (MS)"/>
                <a:sym typeface="Calibri (MS)"/>
              </a:rPr>
              <a:t>Health IT Modernization Program</a:t>
            </a:r>
            <a:endParaRPr lang="en-US"/>
          </a:p>
        </p:txBody>
      </p:sp>
    </p:spTree>
    <p:extLst>
      <p:ext uri="{BB962C8B-B14F-4D97-AF65-F5344CB8AC3E}">
        <p14:creationId xmlns:p14="http://schemas.microsoft.com/office/powerpoint/2010/main" val="18349815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838200" y="608375"/>
            <a:ext cx="10515600" cy="2394898"/>
          </a:xfrm>
          <a:prstGeom prst="rect">
            <a:avLst/>
          </a:prstGeom>
        </p:spPr>
        <p:txBody>
          <a:bodyPr anchor="t" anchorCtr="0">
            <a:noAutofit/>
          </a:bodyPr>
          <a:lstStyle>
            <a:lvl1pPr>
              <a:defRPr sz="7200">
                <a:solidFill>
                  <a:schemeClr val="accent1"/>
                </a:solidFill>
              </a:defRPr>
            </a:lvl1pPr>
          </a:lstStyle>
          <a:p>
            <a:r>
              <a:rPr lang="en-US"/>
              <a:t>Title</a:t>
            </a:r>
          </a:p>
        </p:txBody>
      </p:sp>
      <p:pic>
        <p:nvPicPr>
          <p:cNvPr id="4" name="Picture 3">
            <a:extLst>
              <a:ext uri="{FF2B5EF4-FFF2-40B4-BE49-F238E27FC236}">
                <a16:creationId xmlns:a16="http://schemas.microsoft.com/office/drawing/2014/main" id="{A8E7FEE2-4885-DF19-652A-33ADE1CD349F}"/>
              </a:ext>
            </a:extLst>
          </p:cNvPr>
          <p:cNvPicPr>
            <a:picLocks/>
          </p:cNvPicPr>
          <p:nvPr/>
        </p:nvPicPr>
        <p:blipFill rotWithShape="1">
          <a:blip r:embed="rId2">
            <a:extLst>
              <a:ext uri="{28A0092B-C50C-407E-A947-70E740481C1C}">
                <a14:useLocalDpi xmlns:a14="http://schemas.microsoft.com/office/drawing/2010/main" val="0"/>
              </a:ext>
            </a:extLst>
          </a:blip>
          <a:srcRect b="9744"/>
          <a:stretch/>
        </p:blipFill>
        <p:spPr>
          <a:xfrm>
            <a:off x="-12192" y="6359691"/>
            <a:ext cx="12216384"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a:spLocks/>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5" name="Rectangle 4">
            <a:extLst>
              <a:ext uri="{FF2B5EF4-FFF2-40B4-BE49-F238E27FC236}">
                <a16:creationId xmlns:a16="http://schemas.microsoft.com/office/drawing/2014/main" id="{8ABB7ECA-6E0B-CF1B-AC2A-A6B0BFECDCE0}"/>
              </a:ext>
            </a:extLst>
          </p:cNvPr>
          <p:cNvSpPr/>
          <p:nvPr/>
        </p:nvSpPr>
        <p:spPr>
          <a:xfrm>
            <a:off x="-7620" y="3829677"/>
            <a:ext cx="12207240" cy="253193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699BC98-FC16-D652-4283-B12E86A37AB5}"/>
              </a:ext>
            </a:extLst>
          </p:cNvPr>
          <p:cNvSpPr txBox="1">
            <a:spLocks/>
          </p:cNvSpPr>
          <p:nvPr/>
        </p:nvSpPr>
        <p:spPr>
          <a:xfrm>
            <a:off x="838200" y="4495298"/>
            <a:ext cx="9258300" cy="1754326"/>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mn-lt"/>
              </a:rPr>
              <a:t>Indian Health Service </a:t>
            </a:r>
            <a:br>
              <a:rPr lang="en-US" sz="4000">
                <a:solidFill>
                  <a:schemeClr val="bg1"/>
                </a:solidFill>
              </a:rPr>
            </a:br>
            <a:r>
              <a:rPr lang="en-US" sz="4000">
                <a:solidFill>
                  <a:schemeClr val="bg1"/>
                </a:solidFill>
              </a:rPr>
              <a:t>Health Information Technology </a:t>
            </a:r>
            <a:br>
              <a:rPr lang="en-US" sz="4000">
                <a:solidFill>
                  <a:schemeClr val="bg1"/>
                </a:solidFill>
              </a:rPr>
            </a:br>
            <a:r>
              <a:rPr lang="en-US" sz="4000">
                <a:solidFill>
                  <a:schemeClr val="bg1"/>
                </a:solidFill>
              </a:rPr>
              <a:t>Modernization Program</a:t>
            </a:r>
          </a:p>
        </p:txBody>
      </p:sp>
      <p:grpSp>
        <p:nvGrpSpPr>
          <p:cNvPr id="14" name="Group 13">
            <a:extLst>
              <a:ext uri="{FF2B5EF4-FFF2-40B4-BE49-F238E27FC236}">
                <a16:creationId xmlns:a16="http://schemas.microsoft.com/office/drawing/2014/main" id="{7C29D19B-E506-6CA9-70F5-EBA353951C5F}"/>
              </a:ext>
            </a:extLst>
          </p:cNvPr>
          <p:cNvGrpSpPr>
            <a:grpSpLocks noChangeAspect="1"/>
          </p:cNvGrpSpPr>
          <p:nvPr/>
        </p:nvGrpSpPr>
        <p:grpSpPr>
          <a:xfrm>
            <a:off x="8203081" y="4622901"/>
            <a:ext cx="2994691" cy="1506471"/>
            <a:chOff x="7279581" y="5264225"/>
            <a:chExt cx="2480433" cy="1247776"/>
          </a:xfrm>
        </p:grpSpPr>
        <p:pic>
          <p:nvPicPr>
            <p:cNvPr id="15" name="Picture 14" descr="A logo with a black background&#10;&#10;Description automatically generated">
              <a:extLst>
                <a:ext uri="{FF2B5EF4-FFF2-40B4-BE49-F238E27FC236}">
                  <a16:creationId xmlns:a16="http://schemas.microsoft.com/office/drawing/2014/main" id="{D4EF4272-74C4-CF16-320A-800CA0A24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581" y="5264225"/>
              <a:ext cx="1247776" cy="1247776"/>
            </a:xfrm>
            <a:prstGeom prst="rect">
              <a:avLst/>
            </a:prstGeom>
          </p:spPr>
        </p:pic>
        <p:pic>
          <p:nvPicPr>
            <p:cNvPr id="16" name="Picture 15" descr="A logo with a sign and text&#10;&#10;Description automatically generated with medium confidence">
              <a:extLst>
                <a:ext uri="{FF2B5EF4-FFF2-40B4-BE49-F238E27FC236}">
                  <a16:creationId xmlns:a16="http://schemas.microsoft.com/office/drawing/2014/main" id="{0F381467-45B9-5203-6446-E2B146538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989" y="5264225"/>
              <a:ext cx="1251025" cy="1247776"/>
            </a:xfrm>
            <a:prstGeom prst="rect">
              <a:avLst/>
            </a:prstGeom>
          </p:spPr>
        </p:pic>
      </p:grpSp>
      <p:sp>
        <p:nvSpPr>
          <p:cNvPr id="18" name="Text Placeholder 17">
            <a:extLst>
              <a:ext uri="{FF2B5EF4-FFF2-40B4-BE49-F238E27FC236}">
                <a16:creationId xmlns:a16="http://schemas.microsoft.com/office/drawing/2014/main" id="{F9459611-B7D8-AC92-6148-BA54C571A662}"/>
              </a:ext>
            </a:extLst>
          </p:cNvPr>
          <p:cNvSpPr>
            <a:spLocks noGrp="1"/>
          </p:cNvSpPr>
          <p:nvPr>
            <p:ph type="body" sz="quarter" idx="10" hasCustomPrompt="1"/>
          </p:nvPr>
        </p:nvSpPr>
        <p:spPr>
          <a:xfrm>
            <a:off x="838200" y="3159300"/>
            <a:ext cx="3088167" cy="514350"/>
          </a:xfrm>
        </p:spPr>
        <p:txBody>
          <a:bodyPr anchor="ctr">
            <a:normAutofit/>
          </a:bodyPr>
          <a:lstStyle>
            <a:lvl1pPr marL="0" indent="0">
              <a:buNone/>
              <a:defRPr sz="2000">
                <a:solidFill>
                  <a:schemeClr val="tx1">
                    <a:lumMod val="50000"/>
                    <a:lumOff val="50000"/>
                  </a:schemeClr>
                </a:solidFill>
                <a:latin typeface="+mj-lt"/>
              </a:defRPr>
            </a:lvl1pPr>
          </a:lstStyle>
          <a:p>
            <a:pPr lvl="0"/>
            <a:r>
              <a:rPr lang="en-US"/>
              <a:t>Date</a:t>
            </a:r>
          </a:p>
        </p:txBody>
      </p:sp>
    </p:spTree>
    <p:extLst>
      <p:ext uri="{BB962C8B-B14F-4D97-AF65-F5344CB8AC3E}">
        <p14:creationId xmlns:p14="http://schemas.microsoft.com/office/powerpoint/2010/main" val="10033293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Agenda v1 (Pre-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22824-42B3-E903-68C7-443352E9DEFD}"/>
              </a:ext>
            </a:extLst>
          </p:cNvPr>
          <p:cNvSpPr/>
          <p:nvPr/>
        </p:nvSpPr>
        <p:spPr>
          <a:xfrm>
            <a:off x="0" y="1"/>
            <a:ext cx="4059936"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4505452" y="435829"/>
            <a:ext cx="5705348" cy="701731"/>
          </a:xfrm>
          <a:prstGeom prst="rect">
            <a:avLst/>
          </a:prstGeom>
        </p:spPr>
        <p:txBody>
          <a:bodyPr wrap="square" anchor="t" anchorCtr="0">
            <a:spAutoFit/>
          </a:bodyPr>
          <a:lstStyle>
            <a:lvl1pPr>
              <a:defRPr>
                <a:solidFill>
                  <a:schemeClr val="accent1"/>
                </a:solidFill>
              </a:defRPr>
            </a:lvl1pPr>
          </a:lstStyle>
          <a:p>
            <a:r>
              <a:rPr lang="en-US"/>
              <a:t>Agenda</a:t>
            </a:r>
          </a:p>
        </p:txBody>
      </p:sp>
      <p:sp>
        <p:nvSpPr>
          <p:cNvPr id="26" name="Text Placeholder 25">
            <a:extLst>
              <a:ext uri="{FF2B5EF4-FFF2-40B4-BE49-F238E27FC236}">
                <a16:creationId xmlns:a16="http://schemas.microsoft.com/office/drawing/2014/main" id="{ACCEB590-FC7E-5E71-3722-946699EF8077}"/>
              </a:ext>
            </a:extLst>
          </p:cNvPr>
          <p:cNvSpPr>
            <a:spLocks noGrp="1"/>
          </p:cNvSpPr>
          <p:nvPr>
            <p:ph type="body" sz="quarter" idx="14" hasCustomPrompt="1"/>
          </p:nvPr>
        </p:nvSpPr>
        <p:spPr>
          <a:xfrm>
            <a:off x="4505452" y="1796402"/>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Purpose</a:t>
            </a:r>
          </a:p>
        </p:txBody>
      </p:sp>
      <p:sp>
        <p:nvSpPr>
          <p:cNvPr id="28" name="Text Placeholder 27">
            <a:extLst>
              <a:ext uri="{FF2B5EF4-FFF2-40B4-BE49-F238E27FC236}">
                <a16:creationId xmlns:a16="http://schemas.microsoft.com/office/drawing/2014/main" id="{068F8A9F-D803-BF4E-BE16-9A5694E703A1}"/>
              </a:ext>
            </a:extLst>
          </p:cNvPr>
          <p:cNvSpPr>
            <a:spLocks noGrp="1"/>
          </p:cNvSpPr>
          <p:nvPr>
            <p:ph type="body" sz="quarter" idx="15" hasCustomPrompt="1"/>
          </p:nvPr>
        </p:nvSpPr>
        <p:spPr>
          <a:xfrm>
            <a:off x="4505452" y="2292101"/>
            <a:ext cx="6224027" cy="313932"/>
          </a:xfrm>
        </p:spPr>
        <p:txBody>
          <a:bodyPr>
            <a:spAutoFit/>
          </a:bodyPr>
          <a:lstStyle>
            <a:lvl1pPr marL="0" indent="0" algn="l" defTabSz="914400" rtl="0" eaLnBrk="1" latinLnBrk="0" hangingPunct="1">
              <a:buNone/>
              <a:defRPr lang="en-US" sz="1600" b="0" i="0" kern="1200" dirty="0" smtClean="0">
                <a:solidFill>
                  <a:schemeClr val="tx1"/>
                </a:solidFill>
                <a:effectLst/>
                <a:latin typeface="+mn-lt"/>
                <a:ea typeface="+mn-ea"/>
                <a:cs typeface="+mn-cs"/>
              </a:defRPr>
            </a:lvl1pPr>
            <a:lvl5pPr marL="1828800" indent="0">
              <a:buNone/>
              <a:defRPr/>
            </a:lvl5pPr>
          </a:lstStyle>
          <a:p>
            <a:pPr lvl="0"/>
            <a:r>
              <a:rPr lang="en-US"/>
              <a:t>Purpose</a:t>
            </a:r>
          </a:p>
        </p:txBody>
      </p:sp>
      <p:sp>
        <p:nvSpPr>
          <p:cNvPr id="29" name="Text Placeholder 25">
            <a:extLst>
              <a:ext uri="{FF2B5EF4-FFF2-40B4-BE49-F238E27FC236}">
                <a16:creationId xmlns:a16="http://schemas.microsoft.com/office/drawing/2014/main" id="{87A38DF9-81F0-CED8-A7B4-EB3EEB59CE82}"/>
              </a:ext>
            </a:extLst>
          </p:cNvPr>
          <p:cNvSpPr>
            <a:spLocks noGrp="1"/>
          </p:cNvSpPr>
          <p:nvPr>
            <p:ph type="body" sz="quarter" idx="16" hasCustomPrompt="1"/>
          </p:nvPr>
        </p:nvSpPr>
        <p:spPr>
          <a:xfrm>
            <a:off x="4505452" y="3024045"/>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Agenda</a:t>
            </a:r>
          </a:p>
        </p:txBody>
      </p:sp>
      <p:sp>
        <p:nvSpPr>
          <p:cNvPr id="30" name="Text Placeholder 27">
            <a:extLst>
              <a:ext uri="{FF2B5EF4-FFF2-40B4-BE49-F238E27FC236}">
                <a16:creationId xmlns:a16="http://schemas.microsoft.com/office/drawing/2014/main" id="{296F1455-376A-2297-AD06-261CC640CB8B}"/>
              </a:ext>
            </a:extLst>
          </p:cNvPr>
          <p:cNvSpPr>
            <a:spLocks noGrp="1"/>
          </p:cNvSpPr>
          <p:nvPr>
            <p:ph type="body" sz="quarter" idx="17" hasCustomPrompt="1"/>
          </p:nvPr>
        </p:nvSpPr>
        <p:spPr>
          <a:xfrm>
            <a:off x="4505452" y="3519744"/>
            <a:ext cx="6224027" cy="1363450"/>
          </a:xfr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solidFill>
                <a:effectLst/>
                <a:latin typeface="+mn-lt"/>
                <a:ea typeface="+mn-ea"/>
                <a:cs typeface="+mn-cs"/>
              </a:defRPr>
            </a:lvl1pPr>
            <a:lvl5pPr marL="1828800" indent="0">
              <a:buNone/>
              <a:defRPr/>
            </a:lvl5pPr>
          </a:lstStyle>
          <a:p>
            <a:pPr lvl="0"/>
            <a:r>
              <a:rPr lang="en-US"/>
              <a:t>Agenda Item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2</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3</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4</a:t>
            </a:r>
          </a:p>
        </p:txBody>
      </p:sp>
      <p:sp>
        <p:nvSpPr>
          <p:cNvPr id="31" name="Text Placeholder 25">
            <a:extLst>
              <a:ext uri="{FF2B5EF4-FFF2-40B4-BE49-F238E27FC236}">
                <a16:creationId xmlns:a16="http://schemas.microsoft.com/office/drawing/2014/main" id="{3B53B0E4-45FF-12BA-1FDF-2B3283EECC92}"/>
              </a:ext>
            </a:extLst>
          </p:cNvPr>
          <p:cNvSpPr>
            <a:spLocks noGrp="1"/>
          </p:cNvSpPr>
          <p:nvPr>
            <p:ph type="body" sz="quarter" idx="18" hasCustomPrompt="1"/>
          </p:nvPr>
        </p:nvSpPr>
        <p:spPr>
          <a:xfrm>
            <a:off x="4505452" y="5163288"/>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Desired Outcomes</a:t>
            </a:r>
          </a:p>
        </p:txBody>
      </p:sp>
      <p:sp>
        <p:nvSpPr>
          <p:cNvPr id="32" name="Text Placeholder 27">
            <a:extLst>
              <a:ext uri="{FF2B5EF4-FFF2-40B4-BE49-F238E27FC236}">
                <a16:creationId xmlns:a16="http://schemas.microsoft.com/office/drawing/2014/main" id="{559BF83C-700C-41B0-0D8E-75AA8BDBFA0D}"/>
              </a:ext>
            </a:extLst>
          </p:cNvPr>
          <p:cNvSpPr>
            <a:spLocks noGrp="1"/>
          </p:cNvSpPr>
          <p:nvPr>
            <p:ph type="body" sz="quarter" idx="19" hasCustomPrompt="1"/>
          </p:nvPr>
        </p:nvSpPr>
        <p:spPr>
          <a:xfrm>
            <a:off x="4505452" y="5658987"/>
            <a:ext cx="6224027" cy="663771"/>
          </a:xfr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solidFill>
                <a:effectLst/>
                <a:latin typeface="+mn-lt"/>
                <a:ea typeface="+mn-ea"/>
                <a:cs typeface="+mn-cs"/>
              </a:defRPr>
            </a:lvl1pPr>
            <a:lvl5pPr marL="1828800" indent="0">
              <a:buNone/>
              <a:defRPr/>
            </a:lvl5pPr>
          </a:lstStyle>
          <a:p>
            <a:pPr lvl="0"/>
            <a:r>
              <a:rPr lang="en-US"/>
              <a:t>Desired Outcome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Desired Outcome 2</a:t>
            </a:r>
          </a:p>
        </p:txBody>
      </p:sp>
    </p:spTree>
    <p:extLst>
      <p:ext uri="{BB962C8B-B14F-4D97-AF65-F5344CB8AC3E}">
        <p14:creationId xmlns:p14="http://schemas.microsoft.com/office/powerpoint/2010/main" val="8760091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ody Slide (Foot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12DADA3-A21C-E659-883A-59364F2E7632}"/>
              </a:ext>
            </a:extLst>
          </p:cNvPr>
          <p:cNvGrpSpPr/>
          <p:nvPr/>
        </p:nvGrpSpPr>
        <p:grpSpPr>
          <a:xfrm>
            <a:off x="-12192" y="6358694"/>
            <a:ext cx="12216384" cy="499306"/>
            <a:chOff x="-12192" y="6358694"/>
            <a:chExt cx="12216384" cy="499306"/>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8259085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ody Slide (No Footer)">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6" name="Group 5">
            <a:extLst>
              <a:ext uri="{FF2B5EF4-FFF2-40B4-BE49-F238E27FC236}">
                <a16:creationId xmlns:a16="http://schemas.microsoft.com/office/drawing/2014/main" id="{A08D88DF-2067-D37E-B56A-8D9B9FE9503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031D52DF-F072-425C-41FE-91A477E037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536D35E4-3330-3C01-0155-5AB180F2B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5" name="Text Placeholder 10">
            <a:extLst>
              <a:ext uri="{FF2B5EF4-FFF2-40B4-BE49-F238E27FC236}">
                <a16:creationId xmlns:a16="http://schemas.microsoft.com/office/drawing/2014/main" id="{C6B7ED6D-A205-2F9A-D9CC-B268391B8E20}"/>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34790346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ody Slide (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B3807D-7B0A-0F3B-6FE6-D7777F177AB5}"/>
              </a:ext>
            </a:extLst>
          </p:cNvPr>
          <p:cNvGrpSpPr/>
          <p:nvPr/>
        </p:nvGrpSpPr>
        <p:grpSpPr>
          <a:xfrm>
            <a:off x="10377108" y="312668"/>
            <a:ext cx="1532147" cy="777240"/>
            <a:chOff x="10377108" y="312668"/>
            <a:chExt cx="1532147" cy="777240"/>
          </a:xfrm>
        </p:grpSpPr>
        <p:pic>
          <p:nvPicPr>
            <p:cNvPr id="11" name="Picture 10" descr="IHS Logo.">
              <a:extLst>
                <a:ext uri="{FF2B5EF4-FFF2-40B4-BE49-F238E27FC236}">
                  <a16:creationId xmlns:a16="http://schemas.microsoft.com/office/drawing/2014/main" id="{97193A3A-FD7A-E1DD-30C9-4198C5F648F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12" name="Picture 11" descr="HHS Logo.">
              <a:extLst>
                <a:ext uri="{FF2B5EF4-FFF2-40B4-BE49-F238E27FC236}">
                  <a16:creationId xmlns:a16="http://schemas.microsoft.com/office/drawing/2014/main" id="{CF507784-C4E3-F7D6-75DE-3A69BF08BE7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
        <p:nvSpPr>
          <p:cNvPr id="6" name="Title 8">
            <a:extLst>
              <a:ext uri="{FF2B5EF4-FFF2-40B4-BE49-F238E27FC236}">
                <a16:creationId xmlns:a16="http://schemas.microsoft.com/office/drawing/2014/main" id="{03159896-A323-3BB4-40BE-2CF3B02DC669}"/>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11490CF5-1055-1F91-8010-D1CFB615037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33497594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ody Slide (Left Accent)">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14C9BEAC-E26B-DE88-C7BB-E363BAD91180}"/>
              </a:ext>
            </a:extLst>
          </p:cNvPr>
          <p:cNvSpPr>
            <a:spLocks noGrp="1"/>
          </p:cNvSpPr>
          <p:nvPr>
            <p:ph type="body" sz="quarter" idx="11" hasCustomPrompt="1"/>
          </p:nvPr>
        </p:nvSpPr>
        <p:spPr>
          <a:xfrm>
            <a:off x="3479800" y="1164697"/>
            <a:ext cx="8044512"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Rectangle 5">
            <a:extLst>
              <a:ext uri="{FF2B5EF4-FFF2-40B4-BE49-F238E27FC236}">
                <a16:creationId xmlns:a16="http://schemas.microsoft.com/office/drawing/2014/main" id="{BB460C18-FB1B-ADFB-5672-6C440615B6AC}"/>
              </a:ext>
            </a:extLst>
          </p:cNvPr>
          <p:cNvSpPr/>
          <p:nvPr/>
        </p:nvSpPr>
        <p:spPr>
          <a:xfrm>
            <a:off x="0"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664D99-1AC4-8D5B-FEF3-97B1614EF4B0}"/>
              </a:ext>
            </a:extLst>
          </p:cNvPr>
          <p:cNvGrpSpPr>
            <a:grpSpLocks noChangeAspect="1"/>
          </p:cNvGrpSpPr>
          <p:nvPr/>
        </p:nvGrpSpPr>
        <p:grpSpPr>
          <a:xfrm>
            <a:off x="10434258" y="221225"/>
            <a:ext cx="1532147" cy="777240"/>
            <a:chOff x="7526755" y="4455620"/>
            <a:chExt cx="3477899" cy="1764296"/>
          </a:xfrm>
        </p:grpSpPr>
        <p:pic>
          <p:nvPicPr>
            <p:cNvPr id="16" name="Picture 15" descr="IHS Logo.">
              <a:extLst>
                <a:ext uri="{FF2B5EF4-FFF2-40B4-BE49-F238E27FC236}">
                  <a16:creationId xmlns:a16="http://schemas.microsoft.com/office/drawing/2014/main" id="{746A180C-CB68-30FC-3ACD-5F46BC853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7" name="Picture 16" descr="HHS Logo.">
              <a:extLst>
                <a:ext uri="{FF2B5EF4-FFF2-40B4-BE49-F238E27FC236}">
                  <a16:creationId xmlns:a16="http://schemas.microsoft.com/office/drawing/2014/main" id="{66BCF7E6-E076-5CB2-1EFB-AE74A33DC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Tree>
    <p:extLst>
      <p:ext uri="{BB962C8B-B14F-4D97-AF65-F5344CB8AC3E}">
        <p14:creationId xmlns:p14="http://schemas.microsoft.com/office/powerpoint/2010/main" val="3895647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TH EHR - 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038CF2B-661C-C393-1A4E-0CEC024F8C4E}"/>
              </a:ext>
            </a:extLst>
          </p:cNvPr>
          <p:cNvGrpSpPr/>
          <p:nvPr userDrawn="1"/>
        </p:nvGrpSpPr>
        <p:grpSpPr>
          <a:xfrm>
            <a:off x="0" y="0"/>
            <a:ext cx="12192000" cy="4142561"/>
            <a:chOff x="0" y="0"/>
            <a:chExt cx="4816593" cy="1636567"/>
          </a:xfrm>
        </p:grpSpPr>
        <p:sp>
          <p:nvSpPr>
            <p:cNvPr id="5" name="Freeform 3">
              <a:extLst>
                <a:ext uri="{FF2B5EF4-FFF2-40B4-BE49-F238E27FC236}">
                  <a16:creationId xmlns:a16="http://schemas.microsoft.com/office/drawing/2014/main" id="{41913CBE-B094-734C-6265-5EC0CD314BFC}"/>
                </a:ext>
              </a:extLst>
            </p:cNvPr>
            <p:cNvSpPr/>
            <p:nvPr/>
          </p:nvSpPr>
          <p:spPr>
            <a:xfrm>
              <a:off x="0" y="0"/>
              <a:ext cx="4816592" cy="1636567"/>
            </a:xfrm>
            <a:custGeom>
              <a:avLst/>
              <a:gdLst/>
              <a:ahLst/>
              <a:cxnLst/>
              <a:rect l="l" t="t" r="r" b="b"/>
              <a:pathLst>
                <a:path w="4816592" h="1636567">
                  <a:moveTo>
                    <a:pt x="0" y="0"/>
                  </a:moveTo>
                  <a:lnTo>
                    <a:pt x="4816592" y="0"/>
                  </a:lnTo>
                  <a:lnTo>
                    <a:pt x="4816592" y="1636567"/>
                  </a:lnTo>
                  <a:lnTo>
                    <a:pt x="0" y="1636567"/>
                  </a:lnTo>
                  <a:close/>
                </a:path>
              </a:pathLst>
            </a:custGeom>
            <a:solidFill>
              <a:srgbClr val="0B3959"/>
            </a:solidFill>
          </p:spPr>
          <p:txBody>
            <a:bodyPr/>
            <a:lstStyle/>
            <a:p>
              <a:endParaRPr lang="en-US"/>
            </a:p>
          </p:txBody>
        </p:sp>
        <p:sp>
          <p:nvSpPr>
            <p:cNvPr id="6" name="TextBox 4">
              <a:extLst>
                <a:ext uri="{FF2B5EF4-FFF2-40B4-BE49-F238E27FC236}">
                  <a16:creationId xmlns:a16="http://schemas.microsoft.com/office/drawing/2014/main" id="{2EF47C6B-18C8-948F-B687-FDC4E5CFD14C}"/>
                </a:ext>
              </a:extLst>
            </p:cNvPr>
            <p:cNvSpPr txBox="1"/>
            <p:nvPr/>
          </p:nvSpPr>
          <p:spPr>
            <a:xfrm>
              <a:off x="0" y="-38100"/>
              <a:ext cx="4816593" cy="1674667"/>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7" name="Group 5">
            <a:extLst>
              <a:ext uri="{FF2B5EF4-FFF2-40B4-BE49-F238E27FC236}">
                <a16:creationId xmlns:a16="http://schemas.microsoft.com/office/drawing/2014/main" id="{3AFA083A-3CFE-6AE6-E1DF-075539CE8B23}"/>
              </a:ext>
            </a:extLst>
          </p:cNvPr>
          <p:cNvGrpSpPr/>
          <p:nvPr userDrawn="1"/>
        </p:nvGrpSpPr>
        <p:grpSpPr>
          <a:xfrm rot="5400000">
            <a:off x="7249138" y="809453"/>
            <a:ext cx="31750" cy="9853974"/>
            <a:chOff x="0" y="0"/>
            <a:chExt cx="12543" cy="3892928"/>
          </a:xfrm>
        </p:grpSpPr>
        <p:sp>
          <p:nvSpPr>
            <p:cNvPr id="8" name="Freeform 6">
              <a:extLst>
                <a:ext uri="{FF2B5EF4-FFF2-40B4-BE49-F238E27FC236}">
                  <a16:creationId xmlns:a16="http://schemas.microsoft.com/office/drawing/2014/main" id="{9DCC9FE3-E7CA-8D36-A490-C92C963B5EB0}"/>
                </a:ext>
              </a:extLst>
            </p:cNvPr>
            <p:cNvSpPr/>
            <p:nvPr/>
          </p:nvSpPr>
          <p:spPr>
            <a:xfrm>
              <a:off x="0" y="0"/>
              <a:ext cx="12543" cy="3892928"/>
            </a:xfrm>
            <a:custGeom>
              <a:avLst/>
              <a:gdLst/>
              <a:ahLst/>
              <a:cxnLst/>
              <a:rect l="l" t="t" r="r" b="b"/>
              <a:pathLst>
                <a:path w="12543" h="3892928">
                  <a:moveTo>
                    <a:pt x="0" y="0"/>
                  </a:moveTo>
                  <a:lnTo>
                    <a:pt x="12543" y="0"/>
                  </a:lnTo>
                  <a:lnTo>
                    <a:pt x="12543" y="3892928"/>
                  </a:lnTo>
                  <a:lnTo>
                    <a:pt x="0" y="3892928"/>
                  </a:lnTo>
                  <a:close/>
                </a:path>
              </a:pathLst>
            </a:custGeom>
            <a:solidFill>
              <a:srgbClr val="A63B35"/>
            </a:solidFill>
          </p:spPr>
          <p:txBody>
            <a:bodyPr/>
            <a:lstStyle/>
            <a:p>
              <a:endParaRPr lang="en-US"/>
            </a:p>
          </p:txBody>
        </p:sp>
        <p:sp>
          <p:nvSpPr>
            <p:cNvPr id="9" name="TextBox 7">
              <a:extLst>
                <a:ext uri="{FF2B5EF4-FFF2-40B4-BE49-F238E27FC236}">
                  <a16:creationId xmlns:a16="http://schemas.microsoft.com/office/drawing/2014/main" id="{D2CCDE38-6FA1-F9C4-1F8A-55C494A2E1C2}"/>
                </a:ext>
              </a:extLst>
            </p:cNvPr>
            <p:cNvSpPr txBox="1"/>
            <p:nvPr/>
          </p:nvSpPr>
          <p:spPr>
            <a:xfrm>
              <a:off x="0" y="-38100"/>
              <a:ext cx="12543" cy="393102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8">
            <a:extLst>
              <a:ext uri="{FF2B5EF4-FFF2-40B4-BE49-F238E27FC236}">
                <a16:creationId xmlns:a16="http://schemas.microsoft.com/office/drawing/2014/main" id="{00AD8596-6ACB-907B-A0DD-0313B41279CD}"/>
              </a:ext>
            </a:extLst>
          </p:cNvPr>
          <p:cNvSpPr/>
          <p:nvPr userDrawn="1"/>
        </p:nvSpPr>
        <p:spPr>
          <a:xfrm>
            <a:off x="10334485" y="251909"/>
            <a:ext cx="1688789" cy="855083"/>
          </a:xfrm>
          <a:custGeom>
            <a:avLst/>
            <a:gdLst/>
            <a:ahLst/>
            <a:cxnLst/>
            <a:rect l="l" t="t" r="r" b="b"/>
            <a:pathLst>
              <a:path w="2533183" h="1282624">
                <a:moveTo>
                  <a:pt x="0" y="0"/>
                </a:moveTo>
                <a:lnTo>
                  <a:pt x="2533183" y="0"/>
                </a:lnTo>
                <a:lnTo>
                  <a:pt x="2533183" y="1282624"/>
                </a:lnTo>
                <a:lnTo>
                  <a:pt x="0" y="1282624"/>
                </a:lnTo>
                <a:lnTo>
                  <a:pt x="0" y="0"/>
                </a:lnTo>
                <a:close/>
              </a:path>
            </a:pathLst>
          </a:custGeom>
          <a:blipFill>
            <a:blip r:embed="rId2"/>
            <a:stretch>
              <a:fillRect/>
            </a:stretch>
          </a:blipFill>
        </p:spPr>
        <p:txBody>
          <a:bodyPr/>
          <a:lstStyle/>
          <a:p>
            <a:endParaRPr lang="en-US"/>
          </a:p>
        </p:txBody>
      </p:sp>
      <p:sp>
        <p:nvSpPr>
          <p:cNvPr id="11" name="Freeform 9">
            <a:extLst>
              <a:ext uri="{FF2B5EF4-FFF2-40B4-BE49-F238E27FC236}">
                <a16:creationId xmlns:a16="http://schemas.microsoft.com/office/drawing/2014/main" id="{5427B56D-5BF8-A456-6DE7-355C7A267F07}"/>
              </a:ext>
            </a:extLst>
          </p:cNvPr>
          <p:cNvSpPr/>
          <p:nvPr userDrawn="1"/>
        </p:nvSpPr>
        <p:spPr>
          <a:xfrm>
            <a:off x="0" y="4663039"/>
            <a:ext cx="2146803" cy="2146803"/>
          </a:xfrm>
          <a:custGeom>
            <a:avLst/>
            <a:gdLst/>
            <a:ahLst/>
            <a:cxnLst/>
            <a:rect l="l" t="t" r="r" b="b"/>
            <a:pathLst>
              <a:path w="3220204" h="3220204">
                <a:moveTo>
                  <a:pt x="0" y="0"/>
                </a:moveTo>
                <a:lnTo>
                  <a:pt x="3220204" y="0"/>
                </a:lnTo>
                <a:lnTo>
                  <a:pt x="3220204" y="3220204"/>
                </a:lnTo>
                <a:lnTo>
                  <a:pt x="0" y="3220204"/>
                </a:lnTo>
                <a:lnTo>
                  <a:pt x="0" y="0"/>
                </a:lnTo>
                <a:close/>
              </a:path>
            </a:pathLst>
          </a:custGeom>
          <a:blipFill>
            <a:blip r:embed="rId3"/>
            <a:stretch>
              <a:fillRect/>
            </a:stretch>
          </a:blipFill>
        </p:spPr>
        <p:txBody>
          <a:bodyPr/>
          <a:lstStyle/>
          <a:p>
            <a:endParaRPr lang="en-US"/>
          </a:p>
        </p:txBody>
      </p:sp>
      <p:sp>
        <p:nvSpPr>
          <p:cNvPr id="12" name="TextBox 10">
            <a:extLst>
              <a:ext uri="{FF2B5EF4-FFF2-40B4-BE49-F238E27FC236}">
                <a16:creationId xmlns:a16="http://schemas.microsoft.com/office/drawing/2014/main" id="{B06CFF9E-7FA9-A71F-E3A2-3AAF2CF12F5B}"/>
              </a:ext>
            </a:extLst>
          </p:cNvPr>
          <p:cNvSpPr txBox="1"/>
          <p:nvPr userDrawn="1"/>
        </p:nvSpPr>
        <p:spPr>
          <a:xfrm>
            <a:off x="685800" y="860477"/>
            <a:ext cx="9105615" cy="1744132"/>
          </a:xfrm>
          <a:prstGeom prst="rect">
            <a:avLst/>
          </a:prstGeom>
        </p:spPr>
        <p:txBody>
          <a:bodyPr wrap="square" lIns="0" tIns="0" rIns="0" bIns="0" rtlCol="0" anchor="t">
            <a:spAutoFit/>
          </a:bodyPr>
          <a:lstStyle/>
          <a:p>
            <a:pPr algn="l">
              <a:lnSpc>
                <a:spcPts val="15579"/>
              </a:lnSpc>
            </a:pPr>
            <a:endParaRPr lang="en-US" sz="7200">
              <a:solidFill>
                <a:srgbClr val="FFFFFF"/>
              </a:solidFill>
              <a:latin typeface="Calibri (MS)"/>
              <a:ea typeface="Calibri (MS)"/>
              <a:cs typeface="Calibri (MS)"/>
              <a:sym typeface="Calibri (MS)"/>
            </a:endParaRPr>
          </a:p>
        </p:txBody>
      </p:sp>
      <p:sp>
        <p:nvSpPr>
          <p:cNvPr id="14" name="TextBox 12">
            <a:extLst>
              <a:ext uri="{FF2B5EF4-FFF2-40B4-BE49-F238E27FC236}">
                <a16:creationId xmlns:a16="http://schemas.microsoft.com/office/drawing/2014/main" id="{38D50CCC-FD2D-6DA9-0EDA-C817AEFBD363}"/>
              </a:ext>
            </a:extLst>
          </p:cNvPr>
          <p:cNvSpPr txBox="1"/>
          <p:nvPr userDrawn="1"/>
        </p:nvSpPr>
        <p:spPr>
          <a:xfrm>
            <a:off x="685800" y="2579325"/>
            <a:ext cx="11337474" cy="936347"/>
          </a:xfrm>
          <a:prstGeom prst="rect">
            <a:avLst/>
          </a:prstGeom>
        </p:spPr>
        <p:txBody>
          <a:bodyPr wrap="square" lIns="0" tIns="0" rIns="0" bIns="0" rtlCol="0" anchor="t">
            <a:spAutoFit/>
          </a:bodyPr>
          <a:lstStyle/>
          <a:p>
            <a:pPr algn="l">
              <a:lnSpc>
                <a:spcPts val="8440"/>
              </a:lnSpc>
            </a:pPr>
            <a:endParaRPr lang="en-US" sz="4000">
              <a:solidFill>
                <a:srgbClr val="FFFFFF"/>
              </a:solidFill>
              <a:latin typeface="Calibri (MS)"/>
              <a:ea typeface="Calibri (MS)"/>
              <a:cs typeface="Calibri (MS)"/>
              <a:sym typeface="Calibri (MS)"/>
            </a:endParaRPr>
          </a:p>
        </p:txBody>
      </p:sp>
      <p:sp>
        <p:nvSpPr>
          <p:cNvPr id="16" name="Rectangle 15">
            <a:extLst>
              <a:ext uri="{FF2B5EF4-FFF2-40B4-BE49-F238E27FC236}">
                <a16:creationId xmlns:a16="http://schemas.microsoft.com/office/drawing/2014/main" id="{904CAD53-EB56-8676-161E-1923172AAEB1}"/>
              </a:ext>
            </a:extLst>
          </p:cNvPr>
          <p:cNvSpPr/>
          <p:nvPr userDrawn="1"/>
        </p:nvSpPr>
        <p:spPr>
          <a:xfrm>
            <a:off x="11645462" y="6463862"/>
            <a:ext cx="377812" cy="3142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2F97E832-7502-CF88-D21F-BBD6E4ED2341}"/>
              </a:ext>
            </a:extLst>
          </p:cNvPr>
          <p:cNvSpPr>
            <a:spLocks noGrp="1"/>
          </p:cNvSpPr>
          <p:nvPr userDrawn="1">
            <p:ph type="body" sz="quarter" idx="10" hasCustomPrompt="1"/>
          </p:nvPr>
        </p:nvSpPr>
        <p:spPr>
          <a:xfrm>
            <a:off x="838200" y="3327608"/>
            <a:ext cx="2935764" cy="514350"/>
          </a:xfrm>
        </p:spPr>
        <p:txBody>
          <a:bodyPr anchor="ctr">
            <a:normAutofit/>
          </a:bodyPr>
          <a:lstStyle>
            <a:lvl1pPr marL="0" indent="0">
              <a:buNone/>
              <a:defRPr sz="2400" b="1">
                <a:solidFill>
                  <a:srgbClr val="E2ECF5"/>
                </a:solidFill>
                <a:latin typeface="+mj-lt"/>
              </a:defRPr>
            </a:lvl1pPr>
          </a:lstStyle>
          <a:p>
            <a:pPr lvl="0"/>
            <a:r>
              <a:rPr lang="en-US"/>
              <a:t>June 2024</a:t>
            </a:r>
          </a:p>
        </p:txBody>
      </p:sp>
      <p:sp>
        <p:nvSpPr>
          <p:cNvPr id="17" name="Text Placeholder 13">
            <a:extLst>
              <a:ext uri="{FF2B5EF4-FFF2-40B4-BE49-F238E27FC236}">
                <a16:creationId xmlns:a16="http://schemas.microsoft.com/office/drawing/2014/main" id="{C5E40CC6-7D86-21F2-77A0-F7E987BF3245}"/>
              </a:ext>
            </a:extLst>
          </p:cNvPr>
          <p:cNvSpPr>
            <a:spLocks noGrp="1"/>
          </p:cNvSpPr>
          <p:nvPr>
            <p:ph type="body" sz="quarter" idx="15" hasCustomPrompt="1"/>
          </p:nvPr>
        </p:nvSpPr>
        <p:spPr>
          <a:xfrm>
            <a:off x="838200" y="473283"/>
            <a:ext cx="9496282" cy="1997075"/>
          </a:xfrm>
        </p:spPr>
        <p:txBody>
          <a:bodyPr anchor="b">
            <a:normAutofit/>
          </a:bodyPr>
          <a:lstStyle>
            <a:lvl1pPr marL="0" indent="0">
              <a:buNone/>
              <a:defRPr sz="6600" b="1">
                <a:solidFill>
                  <a:schemeClr val="bg1"/>
                </a:solidFill>
                <a:latin typeface="+mj-lt"/>
              </a:defRPr>
            </a:lvl1pPr>
          </a:lstStyle>
          <a:p>
            <a:pPr lvl="0"/>
            <a:r>
              <a:rPr lang="en-US"/>
              <a:t>PowerPoint Template</a:t>
            </a:r>
          </a:p>
        </p:txBody>
      </p:sp>
      <p:sp>
        <p:nvSpPr>
          <p:cNvPr id="18" name="Text Placeholder 17">
            <a:extLst>
              <a:ext uri="{FF2B5EF4-FFF2-40B4-BE49-F238E27FC236}">
                <a16:creationId xmlns:a16="http://schemas.microsoft.com/office/drawing/2014/main" id="{ABC2D6DA-8DCB-8D3A-DD93-1D27E24CE014}"/>
              </a:ext>
            </a:extLst>
          </p:cNvPr>
          <p:cNvSpPr>
            <a:spLocks noGrp="1"/>
          </p:cNvSpPr>
          <p:nvPr>
            <p:ph type="body" sz="quarter" idx="16" hasCustomPrompt="1"/>
          </p:nvPr>
        </p:nvSpPr>
        <p:spPr>
          <a:xfrm>
            <a:off x="838200" y="2470358"/>
            <a:ext cx="9496282" cy="857250"/>
          </a:xfrm>
        </p:spPr>
        <p:txBody>
          <a:bodyPr>
            <a:noAutofit/>
          </a:bodyPr>
          <a:lstStyle>
            <a:lvl1pPr marL="0" indent="0">
              <a:buNone/>
              <a:defRPr sz="3200" i="0">
                <a:solidFill>
                  <a:schemeClr val="bg1"/>
                </a:solidFill>
                <a:latin typeface="+mj-lt"/>
              </a:defRPr>
            </a:lvl1pPr>
          </a:lstStyle>
          <a:p>
            <a:pPr lvl="0"/>
            <a:r>
              <a:rPr kumimoji="0" lang="en-US" sz="2400" b="0" i="0" u="none" strike="noStrike" kern="1200" cap="none" spc="0" normalizeH="0" baseline="0" noProof="0">
                <a:ln>
                  <a:noFill/>
                </a:ln>
                <a:solidFill>
                  <a:srgbClr val="FFFFFF"/>
                </a:solidFill>
                <a:effectLst/>
                <a:uLnTx/>
                <a:uFillTx/>
                <a:latin typeface="Calibri (MS)"/>
                <a:ea typeface="Calibri (MS)"/>
                <a:cs typeface="Calibri (MS)"/>
                <a:sym typeface="Calibri (MS)"/>
              </a:rPr>
              <a:t>Health IT Modernization Program</a:t>
            </a:r>
            <a:endParaRPr lang="en-US"/>
          </a:p>
        </p:txBody>
      </p:sp>
    </p:spTree>
    <p:extLst>
      <p:ext uri="{BB962C8B-B14F-4D97-AF65-F5344CB8AC3E}">
        <p14:creationId xmlns:p14="http://schemas.microsoft.com/office/powerpoint/2010/main" val="5640987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38088474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18732248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20223305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ause Slide 1">
    <p:spTree>
      <p:nvGrpSpPr>
        <p:cNvPr id="1" name=""/>
        <p:cNvGrpSpPr/>
        <p:nvPr/>
      </p:nvGrpSpPr>
      <p:grpSpPr>
        <a:xfrm>
          <a:off x="0" y="0"/>
          <a:ext cx="0" cy="0"/>
          <a:chOff x="0" y="0"/>
          <a:chExt cx="0" cy="0"/>
        </a:xfrm>
      </p:grpSpPr>
      <p:pic>
        <p:nvPicPr>
          <p:cNvPr id="5" name="Picture 4" descr="A grassy area with a mountain in the background">
            <a:extLst>
              <a:ext uri="{FF2B5EF4-FFF2-40B4-BE49-F238E27FC236}">
                <a16:creationId xmlns:a16="http://schemas.microsoft.com/office/drawing/2014/main" id="{608D7138-FDFC-DD06-681F-CA9DAE965749}"/>
              </a:ext>
            </a:extLst>
          </p:cNvPr>
          <p:cNvPicPr>
            <a:picLocks noChangeAspect="1"/>
          </p:cNvPicPr>
          <p:nvPr/>
        </p:nvPicPr>
        <p:blipFill rotWithShape="1">
          <a:blip r:embed="rId2">
            <a:extLst>
              <a:ext uri="{28A0092B-C50C-407E-A947-70E740481C1C}">
                <a14:useLocalDpi xmlns:a14="http://schemas.microsoft.com/office/drawing/2010/main" val="0"/>
              </a:ext>
            </a:extLst>
          </a:blip>
          <a:srcRect b="15888"/>
          <a:stretch/>
        </p:blipFill>
        <p:spPr>
          <a:xfrm>
            <a:off x="0" y="0"/>
            <a:ext cx="12188952" cy="6858000"/>
          </a:xfrm>
          <a:prstGeom prst="rect">
            <a:avLst/>
          </a:prstGeom>
        </p:spPr>
      </p:pic>
      <p:sp>
        <p:nvSpPr>
          <p:cNvPr id="6" name="Rectangle 5">
            <a:extLst>
              <a:ext uri="{FF2B5EF4-FFF2-40B4-BE49-F238E27FC236}">
                <a16:creationId xmlns:a16="http://schemas.microsoft.com/office/drawing/2014/main" id="{BB3A3AC9-1501-3DBC-516B-18A822A47BB6}"/>
              </a:ext>
            </a:extLst>
          </p:cNvPr>
          <p:cNvSpPr/>
          <p:nvPr/>
        </p:nvSpPr>
        <p:spPr>
          <a:xfrm>
            <a:off x="0" y="0"/>
            <a:ext cx="12188952" cy="6858000"/>
          </a:xfrm>
          <a:prstGeom prst="rect">
            <a:avLst/>
          </a:prstGeom>
          <a:solidFill>
            <a:schemeClr val="accent4">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27D1004-5BE8-6994-807E-701A455AC162}"/>
              </a:ext>
            </a:extLst>
          </p:cNvPr>
          <p:cNvGrpSpPr/>
          <p:nvPr/>
        </p:nvGrpSpPr>
        <p:grpSpPr>
          <a:xfrm>
            <a:off x="3944855" y="1281057"/>
            <a:ext cx="4302290" cy="4295887"/>
            <a:chOff x="3992880" y="1325880"/>
            <a:chExt cx="4206240" cy="4206240"/>
          </a:xfrm>
        </p:grpSpPr>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92880" y="1325880"/>
              <a:ext cx="4206240" cy="4206240"/>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53544" y="3043127"/>
              <a:ext cx="4084912" cy="7717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grpSp>
      <p:sp>
        <p:nvSpPr>
          <p:cNvPr id="10" name="Title 1">
            <a:extLst>
              <a:ext uri="{FF2B5EF4-FFF2-40B4-BE49-F238E27FC236}">
                <a16:creationId xmlns:a16="http://schemas.microsoft.com/office/drawing/2014/main" id="{9D6A57A8-EE42-2FF2-3369-4D6AD7C24C89}"/>
              </a:ext>
            </a:extLst>
          </p:cNvPr>
          <p:cNvSpPr txBox="1">
            <a:spLocks noGrp="1"/>
          </p:cNvSpPr>
          <p:nvPr/>
        </p:nvSpPr>
        <p:spPr>
          <a:xfrm>
            <a:off x="7979339" y="2839660"/>
            <a:ext cx="3659187" cy="3377812"/>
          </a:xfrm>
          <a:prstGeom prst="rect">
            <a:avLst/>
          </a:prstGeom>
          <a:noFill/>
          <a:ln>
            <a:noFill/>
            <a:prstDash/>
          </a:ln>
          <a:effectLst/>
        </p:spPr>
        <p:txBody>
          <a:bodyPr rot="0" spcFirstLastPara="0"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br>
              <a:rPr kumimoji="0" lang="en-US" sz="4000" b="0" i="0" u="none" strike="noStrike" kern="1200" cap="none" spc="-50" normalizeH="0" baseline="0" noProof="0">
                <a:ln>
                  <a:noFill/>
                </a:ln>
                <a:solidFill>
                  <a:srgbClr val="A1AE72">
                    <a:lumMod val="50000"/>
                  </a:srgbClr>
                </a:solidFill>
                <a:effectLst/>
                <a:uLnTx/>
                <a:uFillTx/>
                <a:latin typeface="Calibri"/>
                <a:ea typeface="+mj-ea"/>
                <a:cs typeface="+mj-cs"/>
              </a:rPr>
            </a:br>
            <a:endParaRPr kumimoji="0" lang="en-US" sz="4400" b="0" i="0" u="none" strike="noStrike" kern="1200" cap="none" spc="-50" normalizeH="0" baseline="0" noProof="0">
              <a:ln>
                <a:noFill/>
              </a:ln>
              <a:solidFill>
                <a:srgbClr val="000000"/>
              </a:solidFill>
              <a:effectLst/>
              <a:uLnTx/>
              <a:uFillTx/>
              <a:latin typeface="Calibri Light" panose="020F0302020204030204"/>
              <a:ea typeface="Calibri Light"/>
              <a:cs typeface="Calibri Light"/>
            </a:endParaRPr>
          </a:p>
        </p:txBody>
      </p:sp>
      <p:sp>
        <p:nvSpPr>
          <p:cNvPr id="2" name="Text Placeholder 13">
            <a:extLst>
              <a:ext uri="{FF2B5EF4-FFF2-40B4-BE49-F238E27FC236}">
                <a16:creationId xmlns:a16="http://schemas.microsoft.com/office/drawing/2014/main" id="{E5A035AF-31ED-BF44-B2D6-CF9E8FBB79AC}"/>
              </a:ext>
            </a:extLst>
          </p:cNvPr>
          <p:cNvSpPr>
            <a:spLocks noGrp="1"/>
          </p:cNvSpPr>
          <p:nvPr>
            <p:ph type="body" sz="quarter" idx="15" hasCustomPrompt="1"/>
          </p:nvPr>
        </p:nvSpPr>
        <p:spPr>
          <a:xfrm>
            <a:off x="4457700" y="2047875"/>
            <a:ext cx="3276600" cy="1485900"/>
          </a:xfrm>
        </p:spPr>
        <p:txBody>
          <a:bodyPr anchor="t">
            <a:normAutofit/>
          </a:bodyPr>
          <a:lstStyle>
            <a:lvl1pPr marL="0" indent="0" algn="ctr">
              <a:buNone/>
              <a:defRPr sz="5400" b="1">
                <a:solidFill>
                  <a:schemeClr val="accent5">
                    <a:lumMod val="75000"/>
                  </a:schemeClr>
                </a:solidFill>
                <a:latin typeface="+mj-lt"/>
              </a:defRPr>
            </a:lvl1pPr>
          </a:lstStyle>
          <a:p>
            <a:pPr lvl="0"/>
            <a:r>
              <a:rPr lang="en-US"/>
              <a:t>Title</a:t>
            </a:r>
          </a:p>
        </p:txBody>
      </p:sp>
      <p:sp>
        <p:nvSpPr>
          <p:cNvPr id="3" name="Text Placeholder 17">
            <a:extLst>
              <a:ext uri="{FF2B5EF4-FFF2-40B4-BE49-F238E27FC236}">
                <a16:creationId xmlns:a16="http://schemas.microsoft.com/office/drawing/2014/main" id="{10001D88-4F3A-3FC6-6427-AF7DE2B586C3}"/>
              </a:ext>
            </a:extLst>
          </p:cNvPr>
          <p:cNvSpPr>
            <a:spLocks noGrp="1"/>
          </p:cNvSpPr>
          <p:nvPr>
            <p:ph type="body" sz="quarter" idx="16" hasCustomPrompt="1"/>
          </p:nvPr>
        </p:nvSpPr>
        <p:spPr>
          <a:xfrm>
            <a:off x="4438650" y="3807852"/>
            <a:ext cx="3314700" cy="857250"/>
          </a:xfrm>
        </p:spPr>
        <p:txBody>
          <a:bodyPr>
            <a:noAutofit/>
          </a:bodyPr>
          <a:lstStyle>
            <a:lvl1pPr marL="0" indent="0" algn="ctr">
              <a:buNone/>
              <a:defRPr sz="2000" i="0">
                <a:solidFill>
                  <a:schemeClr val="accent5">
                    <a:lumMod val="50000"/>
                  </a:schemeClr>
                </a:solidFill>
                <a:latin typeface="+mj-lt"/>
              </a:defRPr>
            </a:lvl1pPr>
          </a:lstStyle>
          <a:p>
            <a:pPr lvl="0"/>
            <a:r>
              <a:rPr lang="en-US"/>
              <a:t>Details</a:t>
            </a:r>
          </a:p>
        </p:txBody>
      </p:sp>
    </p:spTree>
    <p:extLst>
      <p:ext uri="{BB962C8B-B14F-4D97-AF65-F5344CB8AC3E}">
        <p14:creationId xmlns:p14="http://schemas.microsoft.com/office/powerpoint/2010/main" val="15138491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aus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1DAFE-86F1-C731-6EBA-BE9EFC3006B6}"/>
              </a:ext>
            </a:extLst>
          </p:cNvPr>
          <p:cNvPicPr>
            <a:picLocks noChangeAspect="1"/>
          </p:cNvPicPr>
          <p:nvPr/>
        </p:nvPicPr>
        <p:blipFill rotWithShape="1">
          <a:blip r:embed="rId2">
            <a:extLst>
              <a:ext uri="{28A0092B-C50C-407E-A947-70E740481C1C}">
                <a14:useLocalDpi xmlns:a14="http://schemas.microsoft.com/office/drawing/2010/main" val="0"/>
              </a:ext>
            </a:extLst>
          </a:blip>
          <a:srcRect l="-25" t="12491" r="25" b="12491"/>
          <a:stretch/>
        </p:blipFill>
        <p:spPr>
          <a:xfrm>
            <a:off x="1524" y="0"/>
            <a:ext cx="12188952" cy="6858000"/>
          </a:xfrm>
          <a:prstGeom prst="rect">
            <a:avLst/>
          </a:prstGeom>
        </p:spPr>
      </p:pic>
      <p:sp>
        <p:nvSpPr>
          <p:cNvPr id="3" name="Rectangle 2">
            <a:extLst>
              <a:ext uri="{FF2B5EF4-FFF2-40B4-BE49-F238E27FC236}">
                <a16:creationId xmlns:a16="http://schemas.microsoft.com/office/drawing/2014/main" id="{5186ACDC-EA3B-1A68-9DC3-9C855ECD1254}"/>
              </a:ext>
            </a:extLst>
          </p:cNvPr>
          <p:cNvSpPr/>
          <p:nvPr/>
        </p:nvSpPr>
        <p:spPr>
          <a:xfrm>
            <a:off x="1524" y="0"/>
            <a:ext cx="12188952" cy="6858000"/>
          </a:xfrm>
          <a:prstGeom prst="rect">
            <a:avLst/>
          </a:prstGeom>
          <a:solidFill>
            <a:schemeClr val="tx2">
              <a:lumMod val="40000"/>
              <a:lumOff val="6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44855" y="1281056"/>
            <a:ext cx="4302290" cy="4295888"/>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06904" y="3034903"/>
            <a:ext cx="4178191" cy="7881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sp>
        <p:nvSpPr>
          <p:cNvPr id="6" name="Text Placeholder 13">
            <a:extLst>
              <a:ext uri="{FF2B5EF4-FFF2-40B4-BE49-F238E27FC236}">
                <a16:creationId xmlns:a16="http://schemas.microsoft.com/office/drawing/2014/main" id="{E531149F-68F0-798F-7145-86CB06BE4241}"/>
              </a:ext>
            </a:extLst>
          </p:cNvPr>
          <p:cNvSpPr>
            <a:spLocks noGrp="1"/>
          </p:cNvSpPr>
          <p:nvPr>
            <p:ph type="body" sz="quarter" idx="15" hasCustomPrompt="1"/>
          </p:nvPr>
        </p:nvSpPr>
        <p:spPr>
          <a:xfrm>
            <a:off x="4457700" y="2047875"/>
            <a:ext cx="3276600" cy="1485900"/>
          </a:xfrm>
        </p:spPr>
        <p:txBody>
          <a:bodyPr anchor="t">
            <a:normAutofit/>
          </a:bodyPr>
          <a:lstStyle>
            <a:lvl1pPr marL="0" indent="0" algn="ctr">
              <a:buNone/>
              <a:defRPr sz="5400" b="1">
                <a:solidFill>
                  <a:schemeClr val="accent1"/>
                </a:solidFill>
                <a:latin typeface="+mj-lt"/>
              </a:defRPr>
            </a:lvl1pPr>
          </a:lstStyle>
          <a:p>
            <a:pPr lvl="0"/>
            <a:r>
              <a:rPr lang="en-US"/>
              <a:t>Title</a:t>
            </a:r>
          </a:p>
        </p:txBody>
      </p:sp>
      <p:sp>
        <p:nvSpPr>
          <p:cNvPr id="10" name="Text Placeholder 17">
            <a:extLst>
              <a:ext uri="{FF2B5EF4-FFF2-40B4-BE49-F238E27FC236}">
                <a16:creationId xmlns:a16="http://schemas.microsoft.com/office/drawing/2014/main" id="{298B8485-7056-EA35-E6B0-A0F998883CB9}"/>
              </a:ext>
            </a:extLst>
          </p:cNvPr>
          <p:cNvSpPr>
            <a:spLocks noGrp="1"/>
          </p:cNvSpPr>
          <p:nvPr>
            <p:ph type="body" sz="quarter" idx="16" hasCustomPrompt="1"/>
          </p:nvPr>
        </p:nvSpPr>
        <p:spPr>
          <a:xfrm>
            <a:off x="4438650" y="3807852"/>
            <a:ext cx="3314700" cy="857250"/>
          </a:xfrm>
        </p:spPr>
        <p:txBody>
          <a:bodyPr>
            <a:noAutofit/>
          </a:bodyPr>
          <a:lstStyle>
            <a:lvl1pPr marL="0" indent="0" algn="ctr">
              <a:buNone/>
              <a:defRPr sz="2000" i="0">
                <a:solidFill>
                  <a:schemeClr val="accent1">
                    <a:lumMod val="75000"/>
                  </a:schemeClr>
                </a:solidFill>
                <a:latin typeface="+mj-lt"/>
              </a:defRPr>
            </a:lvl1pPr>
          </a:lstStyle>
          <a:p>
            <a:pPr lvl="0"/>
            <a:r>
              <a:rPr lang="en-US"/>
              <a:t>Details</a:t>
            </a:r>
          </a:p>
        </p:txBody>
      </p:sp>
    </p:spTree>
    <p:extLst>
      <p:ext uri="{BB962C8B-B14F-4D97-AF65-F5344CB8AC3E}">
        <p14:creationId xmlns:p14="http://schemas.microsoft.com/office/powerpoint/2010/main" val="15316183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2EDA25-33C8-6DC5-0A19-E541D32F25E8}"/>
              </a:ext>
            </a:extLst>
          </p:cNvPr>
          <p:cNvSpPr/>
          <p:nvPr/>
        </p:nvSpPr>
        <p:spPr>
          <a:xfrm>
            <a:off x="-7620" y="0"/>
            <a:ext cx="12207240" cy="636161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sign and text&#10;&#10;Description automatically generated with medium confidence">
            <a:extLst>
              <a:ext uri="{FF2B5EF4-FFF2-40B4-BE49-F238E27FC236}">
                <a16:creationId xmlns:a16="http://schemas.microsoft.com/office/drawing/2014/main" id="{558E5AB0-0C5C-CDE1-30C6-C6D3084C5A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036" y="1714500"/>
            <a:ext cx="3437928" cy="3429000"/>
          </a:xfrm>
          <a:prstGeom prst="rect">
            <a:avLst/>
          </a:prstGeom>
        </p:spPr>
      </p:pic>
      <p:grpSp>
        <p:nvGrpSpPr>
          <p:cNvPr id="9" name="Group 8">
            <a:extLst>
              <a:ext uri="{FF2B5EF4-FFF2-40B4-BE49-F238E27FC236}">
                <a16:creationId xmlns:a16="http://schemas.microsoft.com/office/drawing/2014/main" id="{EAE268FD-0EFC-4F7A-7D8D-542F84BC3347}"/>
              </a:ext>
            </a:extLst>
          </p:cNvPr>
          <p:cNvGrpSpPr/>
          <p:nvPr/>
        </p:nvGrpSpPr>
        <p:grpSpPr>
          <a:xfrm>
            <a:off x="-12192" y="6358694"/>
            <a:ext cx="12216384" cy="499306"/>
            <a:chOff x="-12192" y="6358694"/>
            <a:chExt cx="12216384" cy="499306"/>
          </a:xfrm>
        </p:grpSpPr>
        <p:pic>
          <p:nvPicPr>
            <p:cNvPr id="10" name="Picture 9">
              <a:extLst>
                <a:ext uri="{FF2B5EF4-FFF2-40B4-BE49-F238E27FC236}">
                  <a16:creationId xmlns:a16="http://schemas.microsoft.com/office/drawing/2014/main" id="{20B36D95-AEDC-7662-54F7-45A13C3A55E5}"/>
                </a:ext>
              </a:extLst>
            </p:cNvPr>
            <p:cNvPicPr>
              <a:picLocks noChangeAspect="1"/>
            </p:cNvPicPr>
            <p:nvPr/>
          </p:nvPicPr>
          <p:blipFill rotWithShape="1">
            <a:blip r:embed="rId3">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11" name="Rectangle 10">
              <a:extLst>
                <a:ext uri="{FF2B5EF4-FFF2-40B4-BE49-F238E27FC236}">
                  <a16:creationId xmlns:a16="http://schemas.microsoft.com/office/drawing/2014/main" id="{9FFF9C95-CE4B-2D77-4CFB-5BCCA31FC064}"/>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Tree>
    <p:extLst>
      <p:ext uri="{BB962C8B-B14F-4D97-AF65-F5344CB8AC3E}">
        <p14:creationId xmlns:p14="http://schemas.microsoft.com/office/powerpoint/2010/main" val="34413223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Body Slide (Footer, no Logo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12DADA3-A21C-E659-883A-59364F2E7632}"/>
              </a:ext>
            </a:extLst>
          </p:cNvPr>
          <p:cNvGrpSpPr/>
          <p:nvPr/>
        </p:nvGrpSpPr>
        <p:grpSpPr>
          <a:xfrm>
            <a:off x="-12192" y="6358694"/>
            <a:ext cx="12216384" cy="499306"/>
            <a:chOff x="-12192" y="6358694"/>
            <a:chExt cx="12216384" cy="499306"/>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6790407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838200" y="608375"/>
            <a:ext cx="10515600" cy="2394898"/>
          </a:xfrm>
          <a:prstGeom prst="rect">
            <a:avLst/>
          </a:prstGeom>
        </p:spPr>
        <p:txBody>
          <a:bodyPr anchor="t" anchorCtr="0">
            <a:noAutofit/>
          </a:bodyPr>
          <a:lstStyle>
            <a:lvl1pPr>
              <a:defRPr sz="7200">
                <a:solidFill>
                  <a:schemeClr val="accent1"/>
                </a:solidFill>
              </a:defRPr>
            </a:lvl1pPr>
          </a:lstStyle>
          <a:p>
            <a:r>
              <a:rPr lang="en-US"/>
              <a:t>Title</a:t>
            </a:r>
          </a:p>
        </p:txBody>
      </p:sp>
      <p:pic>
        <p:nvPicPr>
          <p:cNvPr id="4" name="Picture 3">
            <a:extLst>
              <a:ext uri="{FF2B5EF4-FFF2-40B4-BE49-F238E27FC236}">
                <a16:creationId xmlns:a16="http://schemas.microsoft.com/office/drawing/2014/main" id="{A8E7FEE2-4885-DF19-652A-33ADE1CD349F}"/>
              </a:ext>
            </a:extLst>
          </p:cNvPr>
          <p:cNvPicPr>
            <a:picLocks/>
          </p:cNvPicPr>
          <p:nvPr/>
        </p:nvPicPr>
        <p:blipFill rotWithShape="1">
          <a:blip r:embed="rId2">
            <a:extLst>
              <a:ext uri="{28A0092B-C50C-407E-A947-70E740481C1C}">
                <a14:useLocalDpi xmlns:a14="http://schemas.microsoft.com/office/drawing/2010/main" val="0"/>
              </a:ext>
            </a:extLst>
          </a:blip>
          <a:srcRect b="9744"/>
          <a:stretch/>
        </p:blipFill>
        <p:spPr>
          <a:xfrm>
            <a:off x="-12192" y="6359691"/>
            <a:ext cx="12216384"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a:spLocks/>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5" name="Rectangle 4">
            <a:extLst>
              <a:ext uri="{FF2B5EF4-FFF2-40B4-BE49-F238E27FC236}">
                <a16:creationId xmlns:a16="http://schemas.microsoft.com/office/drawing/2014/main" id="{8ABB7ECA-6E0B-CF1B-AC2A-A6B0BFECDCE0}"/>
              </a:ext>
            </a:extLst>
          </p:cNvPr>
          <p:cNvSpPr/>
          <p:nvPr/>
        </p:nvSpPr>
        <p:spPr>
          <a:xfrm>
            <a:off x="-7620" y="3829677"/>
            <a:ext cx="12207240" cy="253193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699BC98-FC16-D652-4283-B12E86A37AB5}"/>
              </a:ext>
            </a:extLst>
          </p:cNvPr>
          <p:cNvSpPr txBox="1">
            <a:spLocks/>
          </p:cNvSpPr>
          <p:nvPr/>
        </p:nvSpPr>
        <p:spPr>
          <a:xfrm>
            <a:off x="838200" y="4495298"/>
            <a:ext cx="9258300" cy="1754326"/>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mn-lt"/>
              </a:rPr>
              <a:t>Indian Health Service </a:t>
            </a:r>
            <a:br>
              <a:rPr lang="en-US" sz="4000">
                <a:solidFill>
                  <a:schemeClr val="bg1"/>
                </a:solidFill>
              </a:rPr>
            </a:br>
            <a:r>
              <a:rPr lang="en-US" sz="4000">
                <a:solidFill>
                  <a:schemeClr val="bg1"/>
                </a:solidFill>
              </a:rPr>
              <a:t>Health Information Technology </a:t>
            </a:r>
            <a:br>
              <a:rPr lang="en-US" sz="4000">
                <a:solidFill>
                  <a:schemeClr val="bg1"/>
                </a:solidFill>
              </a:rPr>
            </a:br>
            <a:r>
              <a:rPr lang="en-US" sz="4000">
                <a:solidFill>
                  <a:schemeClr val="bg1"/>
                </a:solidFill>
              </a:rPr>
              <a:t>Modernization Program</a:t>
            </a:r>
          </a:p>
        </p:txBody>
      </p:sp>
      <p:pic>
        <p:nvPicPr>
          <p:cNvPr id="15" name="Picture 14" descr="White logo of Health and Human Services (HHS)">
            <a:extLst>
              <a:ext uri="{FF2B5EF4-FFF2-40B4-BE49-F238E27FC236}">
                <a16:creationId xmlns:a16="http://schemas.microsoft.com/office/drawing/2014/main" id="{D4EF4272-74C4-CF16-320A-800CA0A24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081" y="4622901"/>
            <a:ext cx="1506472" cy="1506471"/>
          </a:xfrm>
          <a:prstGeom prst="rect">
            <a:avLst/>
          </a:prstGeom>
        </p:spPr>
      </p:pic>
      <p:pic>
        <p:nvPicPr>
          <p:cNvPr id="16" name="Picture 15" descr="white logo of Indian Health Service (IHS)">
            <a:extLst>
              <a:ext uri="{FF2B5EF4-FFF2-40B4-BE49-F238E27FC236}">
                <a16:creationId xmlns:a16="http://schemas.microsoft.com/office/drawing/2014/main" id="{0F381467-45B9-5203-6446-E2B146538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7377" y="4622901"/>
            <a:ext cx="1510395" cy="1506471"/>
          </a:xfrm>
          <a:prstGeom prst="rect">
            <a:avLst/>
          </a:prstGeom>
        </p:spPr>
      </p:pic>
      <p:sp>
        <p:nvSpPr>
          <p:cNvPr id="18" name="Text Placeholder 17">
            <a:extLst>
              <a:ext uri="{FF2B5EF4-FFF2-40B4-BE49-F238E27FC236}">
                <a16:creationId xmlns:a16="http://schemas.microsoft.com/office/drawing/2014/main" id="{F9459611-B7D8-AC92-6148-BA54C571A662}"/>
              </a:ext>
            </a:extLst>
          </p:cNvPr>
          <p:cNvSpPr>
            <a:spLocks noGrp="1"/>
          </p:cNvSpPr>
          <p:nvPr>
            <p:ph type="body" sz="quarter" idx="10" hasCustomPrompt="1"/>
          </p:nvPr>
        </p:nvSpPr>
        <p:spPr>
          <a:xfrm>
            <a:off x="838200" y="3159300"/>
            <a:ext cx="3088167" cy="514350"/>
          </a:xfrm>
          <a:prstGeom prst="rect">
            <a:avLst/>
          </a:prstGeom>
        </p:spPr>
        <p:txBody>
          <a:bodyPr anchor="ctr">
            <a:normAutofit/>
          </a:bodyPr>
          <a:lstStyle>
            <a:lvl1pPr marL="0" indent="0">
              <a:buNone/>
              <a:defRPr sz="2000">
                <a:solidFill>
                  <a:schemeClr val="tx1">
                    <a:lumMod val="50000"/>
                    <a:lumOff val="50000"/>
                  </a:schemeClr>
                </a:solidFill>
                <a:latin typeface="+mj-lt"/>
              </a:defRPr>
            </a:lvl1pPr>
          </a:lstStyle>
          <a:p>
            <a:pPr lvl="0"/>
            <a:r>
              <a:rPr lang="en-US"/>
              <a:t>Date</a:t>
            </a:r>
          </a:p>
        </p:txBody>
      </p:sp>
    </p:spTree>
    <p:extLst>
      <p:ext uri="{BB962C8B-B14F-4D97-AF65-F5344CB8AC3E}">
        <p14:creationId xmlns:p14="http://schemas.microsoft.com/office/powerpoint/2010/main" val="10087218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Agenda v1 (Pre-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22824-42B3-E903-68C7-443352E9DEFD}"/>
              </a:ext>
            </a:extLst>
          </p:cNvPr>
          <p:cNvSpPr/>
          <p:nvPr/>
        </p:nvSpPr>
        <p:spPr>
          <a:xfrm>
            <a:off x="0" y="1"/>
            <a:ext cx="4059936"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lack and white logo of Indian Health Service (IHS)">
            <a:extLst>
              <a:ext uri="{FF2B5EF4-FFF2-40B4-BE49-F238E27FC236}">
                <a16:creationId xmlns:a16="http://schemas.microsoft.com/office/drawing/2014/main" id="{1E8765CA-4F31-E492-C58E-64A613F12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5386" y="221225"/>
            <a:ext cx="771019" cy="766890"/>
          </a:xfrm>
          <a:prstGeom prst="rect">
            <a:avLst/>
          </a:prstGeom>
        </p:spPr>
      </p:pic>
      <p:pic>
        <p:nvPicPr>
          <p:cNvPr id="13" name="Picture 12" descr="black logo of Health and Human Services (HHS)">
            <a:extLst>
              <a:ext uri="{FF2B5EF4-FFF2-40B4-BE49-F238E27FC236}">
                <a16:creationId xmlns:a16="http://schemas.microsoft.com/office/drawing/2014/main" id="{368F5885-6A78-51F9-BB3F-EA84F2689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4505452" y="435829"/>
            <a:ext cx="5705348" cy="701731"/>
          </a:xfrm>
          <a:prstGeom prst="rect">
            <a:avLst/>
          </a:prstGeom>
        </p:spPr>
        <p:txBody>
          <a:bodyPr wrap="square" anchor="t" anchorCtr="0">
            <a:spAutoFit/>
          </a:bodyPr>
          <a:lstStyle>
            <a:lvl1pPr>
              <a:defRPr>
                <a:solidFill>
                  <a:schemeClr val="accent1"/>
                </a:solidFill>
              </a:defRPr>
            </a:lvl1pPr>
          </a:lstStyle>
          <a:p>
            <a:r>
              <a:rPr lang="en-US"/>
              <a:t>Agenda</a:t>
            </a:r>
          </a:p>
        </p:txBody>
      </p:sp>
      <p:sp>
        <p:nvSpPr>
          <p:cNvPr id="26" name="Text Placeholder 25">
            <a:extLst>
              <a:ext uri="{FF2B5EF4-FFF2-40B4-BE49-F238E27FC236}">
                <a16:creationId xmlns:a16="http://schemas.microsoft.com/office/drawing/2014/main" id="{ACCEB590-FC7E-5E71-3722-946699EF8077}"/>
              </a:ext>
            </a:extLst>
          </p:cNvPr>
          <p:cNvSpPr>
            <a:spLocks noGrp="1"/>
          </p:cNvSpPr>
          <p:nvPr>
            <p:ph type="body" sz="quarter" idx="14" hasCustomPrompt="1"/>
          </p:nvPr>
        </p:nvSpPr>
        <p:spPr>
          <a:xfrm>
            <a:off x="4505452" y="1796402"/>
            <a:ext cx="6224028" cy="468313"/>
          </a:xfrm>
          <a:prstGeom prst="rect">
            <a:avLst/>
          </a:prstGeo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Purpose</a:t>
            </a:r>
          </a:p>
        </p:txBody>
      </p:sp>
      <p:sp>
        <p:nvSpPr>
          <p:cNvPr id="28" name="Text Placeholder 27">
            <a:extLst>
              <a:ext uri="{FF2B5EF4-FFF2-40B4-BE49-F238E27FC236}">
                <a16:creationId xmlns:a16="http://schemas.microsoft.com/office/drawing/2014/main" id="{068F8A9F-D803-BF4E-BE16-9A5694E703A1}"/>
              </a:ext>
            </a:extLst>
          </p:cNvPr>
          <p:cNvSpPr>
            <a:spLocks noGrp="1"/>
          </p:cNvSpPr>
          <p:nvPr>
            <p:ph type="body" sz="quarter" idx="15" hasCustomPrompt="1"/>
          </p:nvPr>
        </p:nvSpPr>
        <p:spPr>
          <a:xfrm>
            <a:off x="4505452" y="2292101"/>
            <a:ext cx="6224027" cy="313932"/>
          </a:xfrm>
          <a:prstGeom prst="rect">
            <a:avLst/>
          </a:prstGeom>
        </p:spPr>
        <p:txBody>
          <a:bodyPr>
            <a:spAutoFit/>
          </a:bodyPr>
          <a:lstStyle>
            <a:lvl1pPr marL="0" indent="0" algn="l" defTabSz="914400" rtl="0" eaLnBrk="1" latinLnBrk="0" hangingPunct="1">
              <a:buNone/>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Purpose</a:t>
            </a:r>
          </a:p>
        </p:txBody>
      </p:sp>
      <p:sp>
        <p:nvSpPr>
          <p:cNvPr id="29" name="Text Placeholder 25">
            <a:extLst>
              <a:ext uri="{FF2B5EF4-FFF2-40B4-BE49-F238E27FC236}">
                <a16:creationId xmlns:a16="http://schemas.microsoft.com/office/drawing/2014/main" id="{87A38DF9-81F0-CED8-A7B4-EB3EEB59CE82}"/>
              </a:ext>
            </a:extLst>
          </p:cNvPr>
          <p:cNvSpPr>
            <a:spLocks noGrp="1"/>
          </p:cNvSpPr>
          <p:nvPr>
            <p:ph type="body" sz="quarter" idx="16" hasCustomPrompt="1"/>
          </p:nvPr>
        </p:nvSpPr>
        <p:spPr>
          <a:xfrm>
            <a:off x="4505452" y="3024045"/>
            <a:ext cx="6224028" cy="468313"/>
          </a:xfrm>
          <a:prstGeom prst="rect">
            <a:avLst/>
          </a:prstGeo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Agenda</a:t>
            </a:r>
          </a:p>
        </p:txBody>
      </p:sp>
      <p:sp>
        <p:nvSpPr>
          <p:cNvPr id="30" name="Text Placeholder 27">
            <a:extLst>
              <a:ext uri="{FF2B5EF4-FFF2-40B4-BE49-F238E27FC236}">
                <a16:creationId xmlns:a16="http://schemas.microsoft.com/office/drawing/2014/main" id="{296F1455-376A-2297-AD06-261CC640CB8B}"/>
              </a:ext>
            </a:extLst>
          </p:cNvPr>
          <p:cNvSpPr>
            <a:spLocks noGrp="1"/>
          </p:cNvSpPr>
          <p:nvPr>
            <p:ph type="body" sz="quarter" idx="17" hasCustomPrompt="1"/>
          </p:nvPr>
        </p:nvSpPr>
        <p:spPr>
          <a:xfrm>
            <a:off x="4505452" y="3519744"/>
            <a:ext cx="6224027" cy="1363450"/>
          </a:xfrm>
          <a:prstGeom prst="rect">
            <a:avLst/>
          </a:prstGeo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Agenda Item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2</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3</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4</a:t>
            </a:r>
          </a:p>
        </p:txBody>
      </p:sp>
      <p:sp>
        <p:nvSpPr>
          <p:cNvPr id="31" name="Text Placeholder 25">
            <a:extLst>
              <a:ext uri="{FF2B5EF4-FFF2-40B4-BE49-F238E27FC236}">
                <a16:creationId xmlns:a16="http://schemas.microsoft.com/office/drawing/2014/main" id="{3B53B0E4-45FF-12BA-1FDF-2B3283EECC92}"/>
              </a:ext>
            </a:extLst>
          </p:cNvPr>
          <p:cNvSpPr>
            <a:spLocks noGrp="1"/>
          </p:cNvSpPr>
          <p:nvPr>
            <p:ph type="body" sz="quarter" idx="18" hasCustomPrompt="1"/>
          </p:nvPr>
        </p:nvSpPr>
        <p:spPr>
          <a:xfrm>
            <a:off x="4505452" y="5163288"/>
            <a:ext cx="6224028" cy="468313"/>
          </a:xfrm>
          <a:prstGeom prst="rect">
            <a:avLst/>
          </a:prstGeo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Desired Outcomes</a:t>
            </a:r>
          </a:p>
        </p:txBody>
      </p:sp>
      <p:sp>
        <p:nvSpPr>
          <p:cNvPr id="32" name="Text Placeholder 27">
            <a:extLst>
              <a:ext uri="{FF2B5EF4-FFF2-40B4-BE49-F238E27FC236}">
                <a16:creationId xmlns:a16="http://schemas.microsoft.com/office/drawing/2014/main" id="{559BF83C-700C-41B0-0D8E-75AA8BDBFA0D}"/>
              </a:ext>
            </a:extLst>
          </p:cNvPr>
          <p:cNvSpPr>
            <a:spLocks noGrp="1"/>
          </p:cNvSpPr>
          <p:nvPr>
            <p:ph type="body" sz="quarter" idx="19" hasCustomPrompt="1"/>
          </p:nvPr>
        </p:nvSpPr>
        <p:spPr>
          <a:xfrm>
            <a:off x="4505452" y="5658987"/>
            <a:ext cx="6224027" cy="663771"/>
          </a:xfrm>
          <a:prstGeom prst="rect">
            <a:avLst/>
          </a:prstGeo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Desired Outcome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Desired Outcome 2</a:t>
            </a:r>
          </a:p>
        </p:txBody>
      </p:sp>
    </p:spTree>
    <p:extLst>
      <p:ext uri="{BB962C8B-B14F-4D97-AF65-F5344CB8AC3E}">
        <p14:creationId xmlns:p14="http://schemas.microsoft.com/office/powerpoint/2010/main" val="38649977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Agenda v1 (Pre-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22824-42B3-E903-68C7-443352E9DEFD}"/>
              </a:ext>
            </a:extLst>
          </p:cNvPr>
          <p:cNvSpPr/>
          <p:nvPr/>
        </p:nvSpPr>
        <p:spPr>
          <a:xfrm>
            <a:off x="0" y="1"/>
            <a:ext cx="4059936"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lack and white logo of Indian Health Service (IHS)">
            <a:extLst>
              <a:ext uri="{FF2B5EF4-FFF2-40B4-BE49-F238E27FC236}">
                <a16:creationId xmlns:a16="http://schemas.microsoft.com/office/drawing/2014/main" id="{1E8765CA-4F31-E492-C58E-64A613F12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5386" y="221225"/>
            <a:ext cx="771019" cy="766890"/>
          </a:xfrm>
          <a:prstGeom prst="rect">
            <a:avLst/>
          </a:prstGeom>
        </p:spPr>
      </p:pic>
      <p:pic>
        <p:nvPicPr>
          <p:cNvPr id="13" name="Picture 12" descr="black logo of Health and Human Services (HHS)">
            <a:extLst>
              <a:ext uri="{FF2B5EF4-FFF2-40B4-BE49-F238E27FC236}">
                <a16:creationId xmlns:a16="http://schemas.microsoft.com/office/drawing/2014/main" id="{368F5885-6A78-51F9-BB3F-EA84F2689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4505452" y="435829"/>
            <a:ext cx="5705348" cy="701731"/>
          </a:xfrm>
          <a:prstGeom prst="rect">
            <a:avLst/>
          </a:prstGeom>
        </p:spPr>
        <p:txBody>
          <a:bodyPr wrap="square" anchor="t" anchorCtr="0">
            <a:spAutoFit/>
          </a:bodyPr>
          <a:lstStyle>
            <a:lvl1pPr>
              <a:defRPr>
                <a:solidFill>
                  <a:schemeClr val="accent1"/>
                </a:solidFill>
              </a:defRPr>
            </a:lvl1pPr>
          </a:lstStyle>
          <a:p>
            <a:r>
              <a:rPr lang="en-US"/>
              <a:t>Agenda</a:t>
            </a:r>
          </a:p>
        </p:txBody>
      </p:sp>
      <p:sp>
        <p:nvSpPr>
          <p:cNvPr id="26" name="Text Placeholder 25">
            <a:extLst>
              <a:ext uri="{FF2B5EF4-FFF2-40B4-BE49-F238E27FC236}">
                <a16:creationId xmlns:a16="http://schemas.microsoft.com/office/drawing/2014/main" id="{ACCEB590-FC7E-5E71-3722-946699EF8077}"/>
              </a:ext>
            </a:extLst>
          </p:cNvPr>
          <p:cNvSpPr>
            <a:spLocks noGrp="1"/>
          </p:cNvSpPr>
          <p:nvPr>
            <p:ph type="body" sz="quarter" idx="14" hasCustomPrompt="1"/>
          </p:nvPr>
        </p:nvSpPr>
        <p:spPr>
          <a:xfrm>
            <a:off x="4505452" y="1796402"/>
            <a:ext cx="6224028" cy="468313"/>
          </a:xfrm>
          <a:prstGeom prst="rect">
            <a:avLst/>
          </a:prstGeo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Purpose</a:t>
            </a:r>
          </a:p>
        </p:txBody>
      </p:sp>
      <p:sp>
        <p:nvSpPr>
          <p:cNvPr id="28" name="Text Placeholder 27">
            <a:extLst>
              <a:ext uri="{FF2B5EF4-FFF2-40B4-BE49-F238E27FC236}">
                <a16:creationId xmlns:a16="http://schemas.microsoft.com/office/drawing/2014/main" id="{068F8A9F-D803-BF4E-BE16-9A5694E703A1}"/>
              </a:ext>
            </a:extLst>
          </p:cNvPr>
          <p:cNvSpPr>
            <a:spLocks noGrp="1"/>
          </p:cNvSpPr>
          <p:nvPr>
            <p:ph type="body" sz="quarter" idx="15" hasCustomPrompt="1"/>
          </p:nvPr>
        </p:nvSpPr>
        <p:spPr>
          <a:xfrm>
            <a:off x="4505452" y="2292101"/>
            <a:ext cx="6224027" cy="313932"/>
          </a:xfrm>
          <a:prstGeom prst="rect">
            <a:avLst/>
          </a:prstGeom>
        </p:spPr>
        <p:txBody>
          <a:bodyPr>
            <a:spAutoFit/>
          </a:bodyPr>
          <a:lstStyle>
            <a:lvl1pPr marL="0" indent="0" algn="l" defTabSz="914400" rtl="0" eaLnBrk="1" latinLnBrk="0" hangingPunct="1">
              <a:buNone/>
              <a:defRPr lang="en-US" sz="1600" b="0" i="0" kern="1200" dirty="0" smtClean="0">
                <a:solidFill>
                  <a:schemeClr val="tx1"/>
                </a:solidFill>
                <a:effectLst/>
                <a:latin typeface="+mn-lt"/>
                <a:ea typeface="+mn-ea"/>
                <a:cs typeface="+mn-cs"/>
              </a:defRPr>
            </a:lvl1pPr>
            <a:lvl5pPr marL="1828800" indent="0">
              <a:buNone/>
              <a:defRPr/>
            </a:lvl5pPr>
          </a:lstStyle>
          <a:p>
            <a:pPr lvl="0"/>
            <a:r>
              <a:rPr lang="en-US"/>
              <a:t>Purpose</a:t>
            </a:r>
          </a:p>
        </p:txBody>
      </p:sp>
      <p:sp>
        <p:nvSpPr>
          <p:cNvPr id="29" name="Text Placeholder 25">
            <a:extLst>
              <a:ext uri="{FF2B5EF4-FFF2-40B4-BE49-F238E27FC236}">
                <a16:creationId xmlns:a16="http://schemas.microsoft.com/office/drawing/2014/main" id="{87A38DF9-81F0-CED8-A7B4-EB3EEB59CE82}"/>
              </a:ext>
            </a:extLst>
          </p:cNvPr>
          <p:cNvSpPr>
            <a:spLocks noGrp="1"/>
          </p:cNvSpPr>
          <p:nvPr>
            <p:ph type="body" sz="quarter" idx="16" hasCustomPrompt="1"/>
          </p:nvPr>
        </p:nvSpPr>
        <p:spPr>
          <a:xfrm>
            <a:off x="4505452" y="3024045"/>
            <a:ext cx="6224028" cy="468313"/>
          </a:xfrm>
          <a:prstGeom prst="rect">
            <a:avLst/>
          </a:prstGeo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Agenda</a:t>
            </a:r>
          </a:p>
        </p:txBody>
      </p:sp>
      <p:sp>
        <p:nvSpPr>
          <p:cNvPr id="30" name="Text Placeholder 27">
            <a:extLst>
              <a:ext uri="{FF2B5EF4-FFF2-40B4-BE49-F238E27FC236}">
                <a16:creationId xmlns:a16="http://schemas.microsoft.com/office/drawing/2014/main" id="{296F1455-376A-2297-AD06-261CC640CB8B}"/>
              </a:ext>
            </a:extLst>
          </p:cNvPr>
          <p:cNvSpPr>
            <a:spLocks noGrp="1"/>
          </p:cNvSpPr>
          <p:nvPr>
            <p:ph type="body" sz="quarter" idx="17" hasCustomPrompt="1"/>
          </p:nvPr>
        </p:nvSpPr>
        <p:spPr>
          <a:xfrm>
            <a:off x="4505452" y="3519744"/>
            <a:ext cx="6224027" cy="1363450"/>
          </a:xfrm>
          <a:prstGeom prst="rect">
            <a:avLst/>
          </a:prstGeo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solidFill>
                <a:effectLst/>
                <a:latin typeface="+mn-lt"/>
                <a:ea typeface="+mn-ea"/>
                <a:cs typeface="+mn-cs"/>
              </a:defRPr>
            </a:lvl1pPr>
            <a:lvl5pPr marL="1828800" indent="0">
              <a:buNone/>
              <a:defRPr/>
            </a:lvl5pPr>
          </a:lstStyle>
          <a:p>
            <a:pPr lvl="0"/>
            <a:r>
              <a:rPr lang="en-US"/>
              <a:t>Agenda Item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2</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3</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4</a:t>
            </a:r>
          </a:p>
        </p:txBody>
      </p:sp>
      <p:sp>
        <p:nvSpPr>
          <p:cNvPr id="31" name="Text Placeholder 25">
            <a:extLst>
              <a:ext uri="{FF2B5EF4-FFF2-40B4-BE49-F238E27FC236}">
                <a16:creationId xmlns:a16="http://schemas.microsoft.com/office/drawing/2014/main" id="{3B53B0E4-45FF-12BA-1FDF-2B3283EECC92}"/>
              </a:ext>
            </a:extLst>
          </p:cNvPr>
          <p:cNvSpPr>
            <a:spLocks noGrp="1"/>
          </p:cNvSpPr>
          <p:nvPr>
            <p:ph type="body" sz="quarter" idx="18" hasCustomPrompt="1"/>
          </p:nvPr>
        </p:nvSpPr>
        <p:spPr>
          <a:xfrm>
            <a:off x="4505452" y="5163288"/>
            <a:ext cx="6224028" cy="468313"/>
          </a:xfrm>
          <a:prstGeom prst="rect">
            <a:avLst/>
          </a:prstGeo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Desired Outcomes</a:t>
            </a:r>
          </a:p>
        </p:txBody>
      </p:sp>
      <p:sp>
        <p:nvSpPr>
          <p:cNvPr id="32" name="Text Placeholder 27">
            <a:extLst>
              <a:ext uri="{FF2B5EF4-FFF2-40B4-BE49-F238E27FC236}">
                <a16:creationId xmlns:a16="http://schemas.microsoft.com/office/drawing/2014/main" id="{559BF83C-700C-41B0-0D8E-75AA8BDBFA0D}"/>
              </a:ext>
            </a:extLst>
          </p:cNvPr>
          <p:cNvSpPr>
            <a:spLocks noGrp="1"/>
          </p:cNvSpPr>
          <p:nvPr>
            <p:ph type="body" sz="quarter" idx="19" hasCustomPrompt="1"/>
          </p:nvPr>
        </p:nvSpPr>
        <p:spPr>
          <a:xfrm>
            <a:off x="4505452" y="5658987"/>
            <a:ext cx="6224027" cy="663771"/>
          </a:xfrm>
          <a:prstGeom prst="rect">
            <a:avLst/>
          </a:prstGeo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solidFill>
                <a:effectLst/>
                <a:latin typeface="+mn-lt"/>
                <a:ea typeface="+mn-ea"/>
                <a:cs typeface="+mn-cs"/>
              </a:defRPr>
            </a:lvl1pPr>
            <a:lvl5pPr marL="1828800" indent="0">
              <a:buNone/>
              <a:defRPr/>
            </a:lvl5pPr>
          </a:lstStyle>
          <a:p>
            <a:pPr lvl="0"/>
            <a:r>
              <a:rPr lang="en-US"/>
              <a:t>Desired Outcome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Desired Outcome 2</a:t>
            </a:r>
          </a:p>
        </p:txBody>
      </p:sp>
    </p:spTree>
    <p:extLst>
      <p:ext uri="{BB962C8B-B14F-4D97-AF65-F5344CB8AC3E}">
        <p14:creationId xmlns:p14="http://schemas.microsoft.com/office/powerpoint/2010/main" val="240459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ody Slide (Footer)">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a:prstGeom prst="rect">
            <a:avLst/>
          </a:prstGeo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grpSp>
        <p:nvGrpSpPr>
          <p:cNvPr id="5" name="Group 4">
            <a:extLst>
              <a:ext uri="{FF2B5EF4-FFF2-40B4-BE49-F238E27FC236}">
                <a16:creationId xmlns:a16="http://schemas.microsoft.com/office/drawing/2014/main" id="{C12DADA3-A21C-E659-883A-59364F2E7632}"/>
              </a:ext>
              <a:ext uri="{C183D7F6-B498-43B3-948B-1728B52AA6E4}">
                <adec:decorative xmlns:adec="http://schemas.microsoft.com/office/drawing/2017/decorative" val="1"/>
              </a:ext>
            </a:extLst>
          </p:cNvPr>
          <p:cNvGrpSpPr/>
          <p:nvPr/>
        </p:nvGrpSpPr>
        <p:grpSpPr>
          <a:xfrm>
            <a:off x="-12192" y="6358694"/>
            <a:ext cx="12216384" cy="499306"/>
            <a:chOff x="-12192" y="6358694"/>
            <a:chExt cx="12216384" cy="499306"/>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pic>
        <p:nvPicPr>
          <p:cNvPr id="13" name="Picture 12" descr="black logo of Health and Human Services (HHS)">
            <a:extLst>
              <a:ext uri="{FF2B5EF4-FFF2-40B4-BE49-F238E27FC236}">
                <a16:creationId xmlns:a16="http://schemas.microsoft.com/office/drawing/2014/main" id="{368F5885-6A78-51F9-BB3F-EA84F2689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pic>
        <p:nvPicPr>
          <p:cNvPr id="10" name="Picture 9" descr="Black logo of Indian Health Service (IHS)">
            <a:extLst>
              <a:ext uri="{FF2B5EF4-FFF2-40B4-BE49-F238E27FC236}">
                <a16:creationId xmlns:a16="http://schemas.microsoft.com/office/drawing/2014/main" id="{1E8765CA-4F31-E492-C58E-64A613F12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5386" y="221225"/>
            <a:ext cx="771019" cy="766890"/>
          </a:xfrm>
          <a:prstGeom prst="rect">
            <a:avLst/>
          </a:prstGeom>
        </p:spPr>
      </p:pic>
    </p:spTree>
    <p:extLst>
      <p:ext uri="{BB962C8B-B14F-4D97-AF65-F5344CB8AC3E}">
        <p14:creationId xmlns:p14="http://schemas.microsoft.com/office/powerpoint/2010/main" val="11915260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Body Slide (Footer)">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a:prstGeom prst="rect">
            <a:avLst/>
          </a:prstGeo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grpSp>
        <p:nvGrpSpPr>
          <p:cNvPr id="5" name="Group 4">
            <a:extLst>
              <a:ext uri="{FF2B5EF4-FFF2-40B4-BE49-F238E27FC236}">
                <a16:creationId xmlns:a16="http://schemas.microsoft.com/office/drawing/2014/main" id="{C12DADA3-A21C-E659-883A-59364F2E7632}"/>
              </a:ext>
              <a:ext uri="{C183D7F6-B498-43B3-948B-1728B52AA6E4}">
                <adec:decorative xmlns:adec="http://schemas.microsoft.com/office/drawing/2017/decorative" val="1"/>
              </a:ext>
            </a:extLst>
          </p:cNvPr>
          <p:cNvGrpSpPr/>
          <p:nvPr/>
        </p:nvGrpSpPr>
        <p:grpSpPr>
          <a:xfrm>
            <a:off x="-12192" y="6358694"/>
            <a:ext cx="12216384" cy="499306"/>
            <a:chOff x="-12192" y="6358694"/>
            <a:chExt cx="12216384" cy="499306"/>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pic>
        <p:nvPicPr>
          <p:cNvPr id="13" name="Picture 12" descr="black logo of Health and Human Services (HHS)">
            <a:extLst>
              <a:ext uri="{FF2B5EF4-FFF2-40B4-BE49-F238E27FC236}">
                <a16:creationId xmlns:a16="http://schemas.microsoft.com/office/drawing/2014/main" id="{368F5885-6A78-51F9-BB3F-EA84F2689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pic>
        <p:nvPicPr>
          <p:cNvPr id="10" name="Picture 9" descr="Black logo of Indian Health Service (IHS)">
            <a:extLst>
              <a:ext uri="{FF2B5EF4-FFF2-40B4-BE49-F238E27FC236}">
                <a16:creationId xmlns:a16="http://schemas.microsoft.com/office/drawing/2014/main" id="{1E8765CA-4F31-E492-C58E-64A613F12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5386" y="221225"/>
            <a:ext cx="771019" cy="766890"/>
          </a:xfrm>
          <a:prstGeom prst="rect">
            <a:avLst/>
          </a:prstGeom>
        </p:spPr>
      </p:pic>
    </p:spTree>
    <p:extLst>
      <p:ext uri="{BB962C8B-B14F-4D97-AF65-F5344CB8AC3E}">
        <p14:creationId xmlns:p14="http://schemas.microsoft.com/office/powerpoint/2010/main" val="16360171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ody Slide (No Footer)">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5" name="Text Placeholder 10">
            <a:extLst>
              <a:ext uri="{FF2B5EF4-FFF2-40B4-BE49-F238E27FC236}">
                <a16:creationId xmlns:a16="http://schemas.microsoft.com/office/drawing/2014/main" id="{C6B7ED6D-A205-2F9A-D9CC-B268391B8E20}"/>
              </a:ext>
            </a:extLst>
          </p:cNvPr>
          <p:cNvSpPr>
            <a:spLocks noGrp="1"/>
          </p:cNvSpPr>
          <p:nvPr userDrawn="1">
            <p:ph type="body" sz="quarter" idx="10" hasCustomPrompt="1"/>
          </p:nvPr>
        </p:nvSpPr>
        <p:spPr>
          <a:xfrm>
            <a:off x="667688" y="1164697"/>
            <a:ext cx="10856624" cy="341632"/>
          </a:xfrm>
          <a:prstGeom prst="rect">
            <a:avLst/>
          </a:prstGeo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pic>
        <p:nvPicPr>
          <p:cNvPr id="10" name="Picture 9" descr="Black and white logo of Indian Health Service (IHS)">
            <a:extLst>
              <a:ext uri="{FF2B5EF4-FFF2-40B4-BE49-F238E27FC236}">
                <a16:creationId xmlns:a16="http://schemas.microsoft.com/office/drawing/2014/main" id="{031D52DF-F072-425C-41FE-91A477E037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5386" y="221225"/>
            <a:ext cx="771019" cy="766890"/>
          </a:xfrm>
          <a:prstGeom prst="rect">
            <a:avLst/>
          </a:prstGeom>
        </p:spPr>
      </p:pic>
      <p:pic>
        <p:nvPicPr>
          <p:cNvPr id="13" name="Picture 12" descr="black logo of Health and Human Services (HHS)">
            <a:extLst>
              <a:ext uri="{FF2B5EF4-FFF2-40B4-BE49-F238E27FC236}">
                <a16:creationId xmlns:a16="http://schemas.microsoft.com/office/drawing/2014/main" id="{536D35E4-3330-3C01-0155-5AB180F2B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spTree>
    <p:extLst>
      <p:ext uri="{BB962C8B-B14F-4D97-AF65-F5344CB8AC3E}">
        <p14:creationId xmlns:p14="http://schemas.microsoft.com/office/powerpoint/2010/main" val="39674410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ody Slide (Footer, no Logo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a:prstGeom prst="rect">
            <a:avLst/>
          </a:prstGeo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grpSp>
        <p:nvGrpSpPr>
          <p:cNvPr id="5" name="Group 4">
            <a:extLst>
              <a:ext uri="{FF2B5EF4-FFF2-40B4-BE49-F238E27FC236}">
                <a16:creationId xmlns:a16="http://schemas.microsoft.com/office/drawing/2014/main" id="{C12DADA3-A21C-E659-883A-59364F2E7632}"/>
              </a:ext>
              <a:ext uri="{C183D7F6-B498-43B3-948B-1728B52AA6E4}">
                <adec:decorative xmlns:adec="http://schemas.microsoft.com/office/drawing/2017/decorative" val="1"/>
              </a:ext>
            </a:extLst>
          </p:cNvPr>
          <p:cNvGrpSpPr/>
          <p:nvPr/>
        </p:nvGrpSpPr>
        <p:grpSpPr>
          <a:xfrm>
            <a:off x="-12192" y="6358694"/>
            <a:ext cx="12216384" cy="499306"/>
            <a:chOff x="-12192" y="6358694"/>
            <a:chExt cx="12216384" cy="499306"/>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8" name="Slide Number Placeholder 2">
            <a:extLst>
              <a:ext uri="{FF2B5EF4-FFF2-40B4-BE49-F238E27FC236}">
                <a16:creationId xmlns:a16="http://schemas.microsoft.com/office/drawing/2014/main" id="{90085190-BC41-B2FB-F789-A0F962A6F19D}"/>
              </a:ext>
              <a:ext uri="{C183D7F6-B498-43B3-948B-1728B52AA6E4}">
                <adec:decorative xmlns:adec="http://schemas.microsoft.com/office/drawing/2017/decorative" val="0"/>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2214937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ody Slide (Blank)">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3159896-A323-3BB4-40BE-2CF3B02DC669}"/>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11490CF5-1055-1F91-8010-D1CFB615037C}"/>
              </a:ext>
            </a:extLst>
          </p:cNvPr>
          <p:cNvSpPr>
            <a:spLocks noGrp="1"/>
          </p:cNvSpPr>
          <p:nvPr>
            <p:ph type="body" sz="quarter" idx="10" hasCustomPrompt="1"/>
          </p:nvPr>
        </p:nvSpPr>
        <p:spPr>
          <a:xfrm>
            <a:off x="667688" y="1164697"/>
            <a:ext cx="10856624" cy="341632"/>
          </a:xfrm>
          <a:prstGeom prst="rect">
            <a:avLst/>
          </a:prstGeo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41224238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Body Slide (Left Accent)">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5" name="Text Placeholder 10">
            <a:extLst>
              <a:ext uri="{FF2B5EF4-FFF2-40B4-BE49-F238E27FC236}">
                <a16:creationId xmlns:a16="http://schemas.microsoft.com/office/drawing/2014/main" id="{14C9BEAC-E26B-DE88-C7BB-E363BAD91180}"/>
              </a:ext>
            </a:extLst>
          </p:cNvPr>
          <p:cNvSpPr>
            <a:spLocks noGrp="1"/>
          </p:cNvSpPr>
          <p:nvPr>
            <p:ph type="body" sz="quarter" idx="11" hasCustomPrompt="1"/>
          </p:nvPr>
        </p:nvSpPr>
        <p:spPr>
          <a:xfrm>
            <a:off x="3479800" y="1164697"/>
            <a:ext cx="8044512" cy="341632"/>
          </a:xfrm>
          <a:prstGeom prst="rect">
            <a:avLst/>
          </a:prstGeo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6" name="Rectangle 5">
            <a:extLst>
              <a:ext uri="{FF2B5EF4-FFF2-40B4-BE49-F238E27FC236}">
                <a16:creationId xmlns:a16="http://schemas.microsoft.com/office/drawing/2014/main" id="{BB460C18-FB1B-ADFB-5672-6C440615B6AC}"/>
              </a:ext>
              <a:ext uri="{C183D7F6-B498-43B3-948B-1728B52AA6E4}">
                <adec:decorative xmlns:adec="http://schemas.microsoft.com/office/drawing/2017/decorative" val="1"/>
              </a:ext>
            </a:extLst>
          </p:cNvPr>
          <p:cNvSpPr/>
          <p:nvPr/>
        </p:nvSpPr>
        <p:spPr>
          <a:xfrm>
            <a:off x="0"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black logo of Health and Human Services (HHS)">
            <a:extLst>
              <a:ext uri="{FF2B5EF4-FFF2-40B4-BE49-F238E27FC236}">
                <a16:creationId xmlns:a16="http://schemas.microsoft.com/office/drawing/2014/main" id="{66BCF7E6-E076-5CB2-1EFB-AE74A33DC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pic>
        <p:nvPicPr>
          <p:cNvPr id="16" name="Picture 15" descr="Black and white logo of Indian Health Service (IHS)">
            <a:extLst>
              <a:ext uri="{FF2B5EF4-FFF2-40B4-BE49-F238E27FC236}">
                <a16:creationId xmlns:a16="http://schemas.microsoft.com/office/drawing/2014/main" id="{746A180C-CB68-30FC-3ACD-5F46BC853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386" y="221225"/>
            <a:ext cx="771019" cy="766890"/>
          </a:xfrm>
          <a:prstGeom prst="rect">
            <a:avLst/>
          </a:prstGeom>
        </p:spPr>
      </p:pic>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239197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ody Slide (Right Accent)">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a:prstGeom prst="rect">
            <a:avLst/>
          </a:prstGeo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 uri="{C183D7F6-B498-43B3-948B-1728B52AA6E4}">
                <adec:decorative xmlns:adec="http://schemas.microsoft.com/office/drawing/2017/decorative" val="1"/>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White logo of Health and Human Services (HHS)">
            <a:extLst>
              <a:ext uri="{FF2B5EF4-FFF2-40B4-BE49-F238E27FC236}">
                <a16:creationId xmlns:a16="http://schemas.microsoft.com/office/drawing/2014/main" id="{AF1E11D0-2F14-CFB9-F8C0-5070B27A983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pic>
        <p:nvPicPr>
          <p:cNvPr id="7" name="Picture 6" descr=" white logo of Indian Health Service (IHS)">
            <a:extLst>
              <a:ext uri="{FF2B5EF4-FFF2-40B4-BE49-F238E27FC236}">
                <a16:creationId xmlns:a16="http://schemas.microsoft.com/office/drawing/2014/main" id="{9C51D323-5073-CA2B-6DC7-C0DCA6C6B23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95386" y="221225"/>
            <a:ext cx="771019" cy="766890"/>
          </a:xfrm>
          <a:prstGeom prst="rect">
            <a:avLst/>
          </a:prstGeom>
          <a:noFill/>
        </p:spPr>
      </p:pic>
    </p:spTree>
    <p:extLst>
      <p:ext uri="{BB962C8B-B14F-4D97-AF65-F5344CB8AC3E}">
        <p14:creationId xmlns:p14="http://schemas.microsoft.com/office/powerpoint/2010/main" val="32053335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 uri="{C183D7F6-B498-43B3-948B-1728B52AA6E4}">
                <adec:decorative xmlns:adec="http://schemas.microsoft.com/office/drawing/2017/decorative" val="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41232876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15056780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1_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 uri="{C183D7F6-B498-43B3-948B-1728B52AA6E4}">
                <adec:decorative xmlns:adec="http://schemas.microsoft.com/office/drawing/2017/decorative" val="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37684236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_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3241526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838200" y="608375"/>
            <a:ext cx="10515600" cy="2394898"/>
          </a:xfrm>
          <a:prstGeom prst="rect">
            <a:avLst/>
          </a:prstGeom>
        </p:spPr>
        <p:txBody>
          <a:bodyPr anchor="t" anchorCtr="0">
            <a:noAutofit/>
          </a:bodyPr>
          <a:lstStyle>
            <a:lvl1pPr>
              <a:defRPr sz="7200">
                <a:solidFill>
                  <a:schemeClr val="accent1"/>
                </a:solidFill>
              </a:defRPr>
            </a:lvl1pPr>
          </a:lstStyle>
          <a:p>
            <a:r>
              <a:rPr lang="en-US"/>
              <a:t>Title</a:t>
            </a:r>
          </a:p>
        </p:txBody>
      </p:sp>
      <p:pic>
        <p:nvPicPr>
          <p:cNvPr id="4" name="Picture 3">
            <a:extLst>
              <a:ext uri="{FF2B5EF4-FFF2-40B4-BE49-F238E27FC236}">
                <a16:creationId xmlns:a16="http://schemas.microsoft.com/office/drawing/2014/main" id="{A8E7FEE2-4885-DF19-652A-33ADE1CD349F}"/>
              </a:ext>
            </a:extLst>
          </p:cNvPr>
          <p:cNvPicPr>
            <a:picLocks/>
          </p:cNvPicPr>
          <p:nvPr/>
        </p:nvPicPr>
        <p:blipFill rotWithShape="1">
          <a:blip r:embed="rId2">
            <a:extLst>
              <a:ext uri="{28A0092B-C50C-407E-A947-70E740481C1C}">
                <a14:useLocalDpi xmlns:a14="http://schemas.microsoft.com/office/drawing/2010/main" val="0"/>
              </a:ext>
            </a:extLst>
          </a:blip>
          <a:srcRect b="9744"/>
          <a:stretch/>
        </p:blipFill>
        <p:spPr>
          <a:xfrm>
            <a:off x="-12192" y="6359691"/>
            <a:ext cx="12216384"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a:spLocks/>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5" name="Rectangle 4">
            <a:extLst>
              <a:ext uri="{FF2B5EF4-FFF2-40B4-BE49-F238E27FC236}">
                <a16:creationId xmlns:a16="http://schemas.microsoft.com/office/drawing/2014/main" id="{8ABB7ECA-6E0B-CF1B-AC2A-A6B0BFECDCE0}"/>
              </a:ext>
            </a:extLst>
          </p:cNvPr>
          <p:cNvSpPr/>
          <p:nvPr/>
        </p:nvSpPr>
        <p:spPr>
          <a:xfrm>
            <a:off x="-7620" y="3829677"/>
            <a:ext cx="12207240" cy="253193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699BC98-FC16-D652-4283-B12E86A37AB5}"/>
              </a:ext>
            </a:extLst>
          </p:cNvPr>
          <p:cNvSpPr txBox="1">
            <a:spLocks/>
          </p:cNvSpPr>
          <p:nvPr/>
        </p:nvSpPr>
        <p:spPr>
          <a:xfrm>
            <a:off x="838200" y="4495298"/>
            <a:ext cx="9258300" cy="1754326"/>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mn-lt"/>
              </a:rPr>
              <a:t>Indian Health Service </a:t>
            </a:r>
            <a:br>
              <a:rPr lang="en-US" sz="4000">
                <a:solidFill>
                  <a:schemeClr val="bg1"/>
                </a:solidFill>
              </a:rPr>
            </a:br>
            <a:r>
              <a:rPr lang="en-US" sz="4000">
                <a:solidFill>
                  <a:schemeClr val="bg1"/>
                </a:solidFill>
              </a:rPr>
              <a:t>Health Information Technology </a:t>
            </a:r>
            <a:br>
              <a:rPr lang="en-US" sz="4000">
                <a:solidFill>
                  <a:schemeClr val="bg1"/>
                </a:solidFill>
              </a:rPr>
            </a:br>
            <a:r>
              <a:rPr lang="en-US" sz="4000">
                <a:solidFill>
                  <a:schemeClr val="bg1"/>
                </a:solidFill>
              </a:rPr>
              <a:t>Modernization Program</a:t>
            </a:r>
          </a:p>
        </p:txBody>
      </p:sp>
      <p:grpSp>
        <p:nvGrpSpPr>
          <p:cNvPr id="14" name="Group 13">
            <a:extLst>
              <a:ext uri="{FF2B5EF4-FFF2-40B4-BE49-F238E27FC236}">
                <a16:creationId xmlns:a16="http://schemas.microsoft.com/office/drawing/2014/main" id="{7C29D19B-E506-6CA9-70F5-EBA353951C5F}"/>
              </a:ext>
            </a:extLst>
          </p:cNvPr>
          <p:cNvGrpSpPr>
            <a:grpSpLocks noChangeAspect="1"/>
          </p:cNvGrpSpPr>
          <p:nvPr/>
        </p:nvGrpSpPr>
        <p:grpSpPr>
          <a:xfrm>
            <a:off x="8203081" y="4622901"/>
            <a:ext cx="2994691" cy="1506471"/>
            <a:chOff x="7279581" y="5264225"/>
            <a:chExt cx="2480433" cy="1247776"/>
          </a:xfrm>
        </p:grpSpPr>
        <p:pic>
          <p:nvPicPr>
            <p:cNvPr id="15" name="Picture 14" descr="A logo with a black background&#10;&#10;Description automatically generated">
              <a:extLst>
                <a:ext uri="{FF2B5EF4-FFF2-40B4-BE49-F238E27FC236}">
                  <a16:creationId xmlns:a16="http://schemas.microsoft.com/office/drawing/2014/main" id="{D4EF4272-74C4-CF16-320A-800CA0A24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581" y="5264225"/>
              <a:ext cx="1247776" cy="1247776"/>
            </a:xfrm>
            <a:prstGeom prst="rect">
              <a:avLst/>
            </a:prstGeom>
          </p:spPr>
        </p:pic>
        <p:pic>
          <p:nvPicPr>
            <p:cNvPr id="16" name="Picture 15" descr="A logo with a sign and text&#10;&#10;Description automatically generated with medium confidence">
              <a:extLst>
                <a:ext uri="{FF2B5EF4-FFF2-40B4-BE49-F238E27FC236}">
                  <a16:creationId xmlns:a16="http://schemas.microsoft.com/office/drawing/2014/main" id="{0F381467-45B9-5203-6446-E2B146538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989" y="5264225"/>
              <a:ext cx="1251025" cy="1247776"/>
            </a:xfrm>
            <a:prstGeom prst="rect">
              <a:avLst/>
            </a:prstGeom>
          </p:spPr>
        </p:pic>
      </p:grpSp>
      <p:sp>
        <p:nvSpPr>
          <p:cNvPr id="18" name="Text Placeholder 17">
            <a:extLst>
              <a:ext uri="{FF2B5EF4-FFF2-40B4-BE49-F238E27FC236}">
                <a16:creationId xmlns:a16="http://schemas.microsoft.com/office/drawing/2014/main" id="{F9459611-B7D8-AC92-6148-BA54C571A662}"/>
              </a:ext>
            </a:extLst>
          </p:cNvPr>
          <p:cNvSpPr>
            <a:spLocks noGrp="1"/>
          </p:cNvSpPr>
          <p:nvPr>
            <p:ph type="body" sz="quarter" idx="10" hasCustomPrompt="1"/>
          </p:nvPr>
        </p:nvSpPr>
        <p:spPr>
          <a:xfrm>
            <a:off x="838200" y="3159300"/>
            <a:ext cx="3088167" cy="514350"/>
          </a:xfrm>
        </p:spPr>
        <p:txBody>
          <a:bodyPr anchor="ctr">
            <a:normAutofit/>
          </a:bodyPr>
          <a:lstStyle>
            <a:lvl1pPr marL="0" indent="0">
              <a:buNone/>
              <a:defRPr sz="2000">
                <a:solidFill>
                  <a:schemeClr val="tx1">
                    <a:lumMod val="50000"/>
                    <a:lumOff val="50000"/>
                  </a:schemeClr>
                </a:solidFill>
                <a:latin typeface="+mj-lt"/>
              </a:defRPr>
            </a:lvl1pPr>
          </a:lstStyle>
          <a:p>
            <a:pPr lvl="0"/>
            <a:r>
              <a:rPr lang="en-US"/>
              <a:t>Date</a:t>
            </a:r>
          </a:p>
        </p:txBody>
      </p:sp>
    </p:spTree>
    <p:extLst>
      <p:ext uri="{BB962C8B-B14F-4D97-AF65-F5344CB8AC3E}">
        <p14:creationId xmlns:p14="http://schemas.microsoft.com/office/powerpoint/2010/main" val="28134431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2_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 uri="{C183D7F6-B498-43B3-948B-1728B52AA6E4}">
                <adec:decorative xmlns:adec="http://schemas.microsoft.com/office/drawing/2017/decorative" val="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3923500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2_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20748868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1_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 uri="{C183D7F6-B498-43B3-948B-1728B52AA6E4}">
                <adec:decorative xmlns:adec="http://schemas.microsoft.com/office/drawing/2017/decorative" val="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37684236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32415266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_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 uri="{C183D7F6-B498-43B3-948B-1728B52AA6E4}">
                <adec:decorative xmlns:adec="http://schemas.microsoft.com/office/drawing/2017/decorative" val="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3923500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2_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20748868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ause Slide 1">
    <p:spTree>
      <p:nvGrpSpPr>
        <p:cNvPr id="1" name=""/>
        <p:cNvGrpSpPr/>
        <p:nvPr/>
      </p:nvGrpSpPr>
      <p:grpSpPr>
        <a:xfrm>
          <a:off x="0" y="0"/>
          <a:ext cx="0" cy="0"/>
          <a:chOff x="0" y="0"/>
          <a:chExt cx="0" cy="0"/>
        </a:xfrm>
      </p:grpSpPr>
      <p:pic>
        <p:nvPicPr>
          <p:cNvPr id="5" name="Picture 4" descr="A grassy area with a mountain in the background">
            <a:extLst>
              <a:ext uri="{FF2B5EF4-FFF2-40B4-BE49-F238E27FC236}">
                <a16:creationId xmlns:a16="http://schemas.microsoft.com/office/drawing/2014/main" id="{608D7138-FDFC-DD06-681F-CA9DAE9657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888"/>
          <a:stretch/>
        </p:blipFill>
        <p:spPr>
          <a:xfrm>
            <a:off x="0" y="0"/>
            <a:ext cx="12188952" cy="6858000"/>
          </a:xfrm>
          <a:prstGeom prst="rect">
            <a:avLst/>
          </a:prstGeom>
        </p:spPr>
      </p:pic>
      <p:sp>
        <p:nvSpPr>
          <p:cNvPr id="6" name="Rectangle 5">
            <a:extLst>
              <a:ext uri="{FF2B5EF4-FFF2-40B4-BE49-F238E27FC236}">
                <a16:creationId xmlns:a16="http://schemas.microsoft.com/office/drawing/2014/main" id="{BB3A3AC9-1501-3DBC-516B-18A822A47BB6}"/>
              </a:ext>
            </a:extLst>
          </p:cNvPr>
          <p:cNvSpPr/>
          <p:nvPr/>
        </p:nvSpPr>
        <p:spPr>
          <a:xfrm>
            <a:off x="0" y="0"/>
            <a:ext cx="12188952" cy="6858000"/>
          </a:xfrm>
          <a:prstGeom prst="rect">
            <a:avLst/>
          </a:prstGeom>
          <a:solidFill>
            <a:schemeClr val="accent4">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27D1004-5BE8-6994-807E-701A455AC162}"/>
              </a:ext>
            </a:extLst>
          </p:cNvPr>
          <p:cNvGrpSpPr/>
          <p:nvPr/>
        </p:nvGrpSpPr>
        <p:grpSpPr>
          <a:xfrm>
            <a:off x="3944855" y="1281057"/>
            <a:ext cx="4302290" cy="4295887"/>
            <a:chOff x="3992880" y="1325880"/>
            <a:chExt cx="4206240" cy="4206240"/>
          </a:xfrm>
        </p:grpSpPr>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92880" y="1325880"/>
              <a:ext cx="4206240" cy="4206240"/>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53544" y="3043127"/>
              <a:ext cx="4084912" cy="7717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grpSp>
      <p:sp>
        <p:nvSpPr>
          <p:cNvPr id="10" name="Title 1">
            <a:extLst>
              <a:ext uri="{FF2B5EF4-FFF2-40B4-BE49-F238E27FC236}">
                <a16:creationId xmlns:a16="http://schemas.microsoft.com/office/drawing/2014/main" id="{9D6A57A8-EE42-2FF2-3369-4D6AD7C24C89}"/>
              </a:ext>
            </a:extLst>
          </p:cNvPr>
          <p:cNvSpPr txBox="1">
            <a:spLocks noGrp="1"/>
          </p:cNvSpPr>
          <p:nvPr/>
        </p:nvSpPr>
        <p:spPr>
          <a:xfrm>
            <a:off x="7979339" y="2839660"/>
            <a:ext cx="3659187" cy="3377812"/>
          </a:xfrm>
          <a:prstGeom prst="rect">
            <a:avLst/>
          </a:prstGeom>
          <a:noFill/>
          <a:ln>
            <a:noFill/>
            <a:prstDash/>
          </a:ln>
          <a:effectLst/>
        </p:spPr>
        <p:txBody>
          <a:bodyPr rot="0" spcFirstLastPara="0"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br>
              <a:rPr kumimoji="0" lang="en-US" sz="4000" b="0" i="0" u="none" strike="noStrike" kern="1200" cap="none" spc="-50" normalizeH="0" baseline="0" noProof="0">
                <a:ln>
                  <a:noFill/>
                </a:ln>
                <a:solidFill>
                  <a:srgbClr val="A1AE72">
                    <a:lumMod val="50000"/>
                  </a:srgbClr>
                </a:solidFill>
                <a:effectLst/>
                <a:uLnTx/>
                <a:uFillTx/>
                <a:latin typeface="Calibri"/>
                <a:ea typeface="+mj-ea"/>
                <a:cs typeface="+mj-cs"/>
              </a:rPr>
            </a:br>
            <a:endParaRPr kumimoji="0" lang="en-US" sz="4400" b="0" i="0" u="none" strike="noStrike" kern="1200" cap="none" spc="-50" normalizeH="0" baseline="0" noProof="0">
              <a:ln>
                <a:noFill/>
              </a:ln>
              <a:solidFill>
                <a:srgbClr val="000000"/>
              </a:solidFill>
              <a:effectLst/>
              <a:uLnTx/>
              <a:uFillTx/>
              <a:latin typeface="Calibri Light" panose="020F0302020204030204"/>
              <a:ea typeface="Calibri Light"/>
              <a:cs typeface="Calibri Light"/>
            </a:endParaRPr>
          </a:p>
        </p:txBody>
      </p:sp>
      <p:sp>
        <p:nvSpPr>
          <p:cNvPr id="2" name="Text Placeholder 13">
            <a:extLst>
              <a:ext uri="{FF2B5EF4-FFF2-40B4-BE49-F238E27FC236}">
                <a16:creationId xmlns:a16="http://schemas.microsoft.com/office/drawing/2014/main" id="{E5A035AF-31ED-BF44-B2D6-CF9E8FBB79AC}"/>
              </a:ext>
            </a:extLst>
          </p:cNvPr>
          <p:cNvSpPr>
            <a:spLocks noGrp="1"/>
          </p:cNvSpPr>
          <p:nvPr>
            <p:ph type="body" sz="quarter" idx="15" hasCustomPrompt="1"/>
          </p:nvPr>
        </p:nvSpPr>
        <p:spPr>
          <a:xfrm>
            <a:off x="4457700" y="2047875"/>
            <a:ext cx="3276600" cy="1485900"/>
          </a:xfrm>
          <a:prstGeom prst="rect">
            <a:avLst/>
          </a:prstGeom>
        </p:spPr>
        <p:txBody>
          <a:bodyPr anchor="t">
            <a:normAutofit/>
          </a:bodyPr>
          <a:lstStyle>
            <a:lvl1pPr marL="0" indent="0" algn="ctr">
              <a:buNone/>
              <a:defRPr sz="5400" b="1">
                <a:solidFill>
                  <a:schemeClr val="accent5">
                    <a:lumMod val="75000"/>
                  </a:schemeClr>
                </a:solidFill>
                <a:latin typeface="+mj-lt"/>
              </a:defRPr>
            </a:lvl1pPr>
          </a:lstStyle>
          <a:p>
            <a:pPr lvl="0"/>
            <a:r>
              <a:rPr lang="en-US"/>
              <a:t>Title</a:t>
            </a:r>
          </a:p>
        </p:txBody>
      </p:sp>
      <p:sp>
        <p:nvSpPr>
          <p:cNvPr id="3" name="Text Placeholder 17">
            <a:extLst>
              <a:ext uri="{FF2B5EF4-FFF2-40B4-BE49-F238E27FC236}">
                <a16:creationId xmlns:a16="http://schemas.microsoft.com/office/drawing/2014/main" id="{10001D88-4F3A-3FC6-6427-AF7DE2B586C3}"/>
              </a:ext>
            </a:extLst>
          </p:cNvPr>
          <p:cNvSpPr>
            <a:spLocks noGrp="1"/>
          </p:cNvSpPr>
          <p:nvPr>
            <p:ph type="body" sz="quarter" idx="16" hasCustomPrompt="1"/>
          </p:nvPr>
        </p:nvSpPr>
        <p:spPr>
          <a:xfrm>
            <a:off x="4438650" y="3807852"/>
            <a:ext cx="3314700" cy="857250"/>
          </a:xfrm>
          <a:prstGeom prst="rect">
            <a:avLst/>
          </a:prstGeom>
        </p:spPr>
        <p:txBody>
          <a:bodyPr>
            <a:noAutofit/>
          </a:bodyPr>
          <a:lstStyle>
            <a:lvl1pPr marL="0" indent="0" algn="ctr">
              <a:buNone/>
              <a:defRPr sz="2000" i="0">
                <a:solidFill>
                  <a:schemeClr val="accent5">
                    <a:lumMod val="50000"/>
                  </a:schemeClr>
                </a:solidFill>
                <a:latin typeface="+mj-lt"/>
              </a:defRPr>
            </a:lvl1pPr>
          </a:lstStyle>
          <a:p>
            <a:pPr lvl="0"/>
            <a:r>
              <a:rPr lang="en-US"/>
              <a:t>Details</a:t>
            </a:r>
          </a:p>
        </p:txBody>
      </p:sp>
    </p:spTree>
    <p:extLst>
      <p:ext uri="{BB962C8B-B14F-4D97-AF65-F5344CB8AC3E}">
        <p14:creationId xmlns:p14="http://schemas.microsoft.com/office/powerpoint/2010/main" val="25349790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aus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1DAFE-86F1-C731-6EBA-BE9EFC3006B6}"/>
              </a:ext>
            </a:extLst>
          </p:cNvPr>
          <p:cNvPicPr>
            <a:picLocks noChangeAspect="1"/>
          </p:cNvPicPr>
          <p:nvPr/>
        </p:nvPicPr>
        <p:blipFill rotWithShape="1">
          <a:blip r:embed="rId2">
            <a:extLst>
              <a:ext uri="{28A0092B-C50C-407E-A947-70E740481C1C}">
                <a14:useLocalDpi xmlns:a14="http://schemas.microsoft.com/office/drawing/2010/main" val="0"/>
              </a:ext>
            </a:extLst>
          </a:blip>
          <a:srcRect l="-25" t="12491" r="25" b="12491"/>
          <a:stretch/>
        </p:blipFill>
        <p:spPr>
          <a:xfrm>
            <a:off x="1524" y="0"/>
            <a:ext cx="12188952" cy="6858000"/>
          </a:xfrm>
          <a:prstGeom prst="rect">
            <a:avLst/>
          </a:prstGeom>
        </p:spPr>
      </p:pic>
      <p:sp>
        <p:nvSpPr>
          <p:cNvPr id="3" name="Rectangle 2">
            <a:extLst>
              <a:ext uri="{FF2B5EF4-FFF2-40B4-BE49-F238E27FC236}">
                <a16:creationId xmlns:a16="http://schemas.microsoft.com/office/drawing/2014/main" id="{5186ACDC-EA3B-1A68-9DC3-9C855ECD1254}"/>
              </a:ext>
            </a:extLst>
          </p:cNvPr>
          <p:cNvSpPr/>
          <p:nvPr/>
        </p:nvSpPr>
        <p:spPr>
          <a:xfrm>
            <a:off x="1524" y="0"/>
            <a:ext cx="12188952" cy="6858000"/>
          </a:xfrm>
          <a:prstGeom prst="rect">
            <a:avLst/>
          </a:prstGeom>
          <a:solidFill>
            <a:schemeClr val="tx2">
              <a:lumMod val="40000"/>
              <a:lumOff val="6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44855" y="1281056"/>
            <a:ext cx="4302290" cy="4295888"/>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06904" y="3034903"/>
            <a:ext cx="4178191" cy="7881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sp>
        <p:nvSpPr>
          <p:cNvPr id="6" name="Text Placeholder 13">
            <a:extLst>
              <a:ext uri="{FF2B5EF4-FFF2-40B4-BE49-F238E27FC236}">
                <a16:creationId xmlns:a16="http://schemas.microsoft.com/office/drawing/2014/main" id="{E531149F-68F0-798F-7145-86CB06BE4241}"/>
              </a:ext>
            </a:extLst>
          </p:cNvPr>
          <p:cNvSpPr>
            <a:spLocks noGrp="1"/>
          </p:cNvSpPr>
          <p:nvPr>
            <p:ph type="body" sz="quarter" idx="15" hasCustomPrompt="1"/>
          </p:nvPr>
        </p:nvSpPr>
        <p:spPr>
          <a:xfrm>
            <a:off x="4457700" y="2047875"/>
            <a:ext cx="3276600" cy="1485900"/>
          </a:xfrm>
          <a:prstGeom prst="rect">
            <a:avLst/>
          </a:prstGeom>
        </p:spPr>
        <p:txBody>
          <a:bodyPr anchor="t">
            <a:normAutofit/>
          </a:bodyPr>
          <a:lstStyle>
            <a:lvl1pPr marL="0" indent="0" algn="ctr">
              <a:buNone/>
              <a:defRPr sz="5400" b="1">
                <a:solidFill>
                  <a:schemeClr val="accent1"/>
                </a:solidFill>
                <a:latin typeface="+mj-lt"/>
              </a:defRPr>
            </a:lvl1pPr>
          </a:lstStyle>
          <a:p>
            <a:pPr lvl="0"/>
            <a:r>
              <a:rPr lang="en-US"/>
              <a:t>Title</a:t>
            </a:r>
          </a:p>
        </p:txBody>
      </p:sp>
      <p:sp>
        <p:nvSpPr>
          <p:cNvPr id="10" name="Text Placeholder 17">
            <a:extLst>
              <a:ext uri="{FF2B5EF4-FFF2-40B4-BE49-F238E27FC236}">
                <a16:creationId xmlns:a16="http://schemas.microsoft.com/office/drawing/2014/main" id="{298B8485-7056-EA35-E6B0-A0F998883CB9}"/>
              </a:ext>
            </a:extLst>
          </p:cNvPr>
          <p:cNvSpPr>
            <a:spLocks noGrp="1"/>
          </p:cNvSpPr>
          <p:nvPr>
            <p:ph type="body" sz="quarter" idx="16" hasCustomPrompt="1"/>
          </p:nvPr>
        </p:nvSpPr>
        <p:spPr>
          <a:xfrm>
            <a:off x="4438650" y="3807852"/>
            <a:ext cx="3314700" cy="857250"/>
          </a:xfrm>
          <a:prstGeom prst="rect">
            <a:avLst/>
          </a:prstGeom>
        </p:spPr>
        <p:txBody>
          <a:bodyPr>
            <a:noAutofit/>
          </a:bodyPr>
          <a:lstStyle>
            <a:lvl1pPr marL="0" indent="0" algn="ctr">
              <a:buNone/>
              <a:defRPr sz="2000" i="0">
                <a:solidFill>
                  <a:schemeClr val="accent1">
                    <a:lumMod val="75000"/>
                  </a:schemeClr>
                </a:solidFill>
                <a:latin typeface="+mj-lt"/>
              </a:defRPr>
            </a:lvl1pPr>
          </a:lstStyle>
          <a:p>
            <a:pPr lvl="0"/>
            <a:r>
              <a:rPr lang="en-US"/>
              <a:t>Details</a:t>
            </a:r>
          </a:p>
        </p:txBody>
      </p:sp>
    </p:spTree>
    <p:extLst>
      <p:ext uri="{BB962C8B-B14F-4D97-AF65-F5344CB8AC3E}">
        <p14:creationId xmlns:p14="http://schemas.microsoft.com/office/powerpoint/2010/main" val="13850274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ATH EHR - 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038CF2B-661C-C393-1A4E-0CEC024F8C4E}"/>
              </a:ext>
            </a:extLst>
          </p:cNvPr>
          <p:cNvGrpSpPr/>
          <p:nvPr userDrawn="1"/>
        </p:nvGrpSpPr>
        <p:grpSpPr>
          <a:xfrm>
            <a:off x="0" y="0"/>
            <a:ext cx="12192000" cy="4142561"/>
            <a:chOff x="0" y="0"/>
            <a:chExt cx="4816593" cy="1636567"/>
          </a:xfrm>
        </p:grpSpPr>
        <p:sp>
          <p:nvSpPr>
            <p:cNvPr id="5" name="Freeform 3">
              <a:extLst>
                <a:ext uri="{FF2B5EF4-FFF2-40B4-BE49-F238E27FC236}">
                  <a16:creationId xmlns:a16="http://schemas.microsoft.com/office/drawing/2014/main" id="{41913CBE-B094-734C-6265-5EC0CD314BFC}"/>
                </a:ext>
              </a:extLst>
            </p:cNvPr>
            <p:cNvSpPr/>
            <p:nvPr/>
          </p:nvSpPr>
          <p:spPr>
            <a:xfrm>
              <a:off x="0" y="0"/>
              <a:ext cx="4816592" cy="1636567"/>
            </a:xfrm>
            <a:custGeom>
              <a:avLst/>
              <a:gdLst/>
              <a:ahLst/>
              <a:cxnLst/>
              <a:rect l="l" t="t" r="r" b="b"/>
              <a:pathLst>
                <a:path w="4816592" h="1636567">
                  <a:moveTo>
                    <a:pt x="0" y="0"/>
                  </a:moveTo>
                  <a:lnTo>
                    <a:pt x="4816592" y="0"/>
                  </a:lnTo>
                  <a:lnTo>
                    <a:pt x="4816592" y="1636567"/>
                  </a:lnTo>
                  <a:lnTo>
                    <a:pt x="0" y="1636567"/>
                  </a:lnTo>
                  <a:close/>
                </a:path>
              </a:pathLst>
            </a:custGeom>
            <a:solidFill>
              <a:srgbClr val="0B3959"/>
            </a:solidFill>
          </p:spPr>
          <p:txBody>
            <a:bodyPr/>
            <a:lstStyle/>
            <a:p>
              <a:endParaRPr lang="en-US"/>
            </a:p>
          </p:txBody>
        </p:sp>
        <p:sp>
          <p:nvSpPr>
            <p:cNvPr id="6" name="TextBox 4">
              <a:extLst>
                <a:ext uri="{FF2B5EF4-FFF2-40B4-BE49-F238E27FC236}">
                  <a16:creationId xmlns:a16="http://schemas.microsoft.com/office/drawing/2014/main" id="{2EF47C6B-18C8-948F-B687-FDC4E5CFD14C}"/>
                </a:ext>
              </a:extLst>
            </p:cNvPr>
            <p:cNvSpPr txBox="1"/>
            <p:nvPr/>
          </p:nvSpPr>
          <p:spPr>
            <a:xfrm>
              <a:off x="0" y="-38100"/>
              <a:ext cx="4816593" cy="1674667"/>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7" name="Group 5">
            <a:extLst>
              <a:ext uri="{FF2B5EF4-FFF2-40B4-BE49-F238E27FC236}">
                <a16:creationId xmlns:a16="http://schemas.microsoft.com/office/drawing/2014/main" id="{3AFA083A-3CFE-6AE6-E1DF-075539CE8B23}"/>
              </a:ext>
            </a:extLst>
          </p:cNvPr>
          <p:cNvGrpSpPr/>
          <p:nvPr userDrawn="1"/>
        </p:nvGrpSpPr>
        <p:grpSpPr>
          <a:xfrm rot="5400000">
            <a:off x="7249138" y="809453"/>
            <a:ext cx="31750" cy="9853974"/>
            <a:chOff x="0" y="0"/>
            <a:chExt cx="12543" cy="3892928"/>
          </a:xfrm>
        </p:grpSpPr>
        <p:sp>
          <p:nvSpPr>
            <p:cNvPr id="8" name="Freeform 6">
              <a:extLst>
                <a:ext uri="{FF2B5EF4-FFF2-40B4-BE49-F238E27FC236}">
                  <a16:creationId xmlns:a16="http://schemas.microsoft.com/office/drawing/2014/main" id="{9DCC9FE3-E7CA-8D36-A490-C92C963B5EB0}"/>
                </a:ext>
              </a:extLst>
            </p:cNvPr>
            <p:cNvSpPr/>
            <p:nvPr/>
          </p:nvSpPr>
          <p:spPr>
            <a:xfrm>
              <a:off x="0" y="0"/>
              <a:ext cx="12543" cy="3892928"/>
            </a:xfrm>
            <a:custGeom>
              <a:avLst/>
              <a:gdLst/>
              <a:ahLst/>
              <a:cxnLst/>
              <a:rect l="l" t="t" r="r" b="b"/>
              <a:pathLst>
                <a:path w="12543" h="3892928">
                  <a:moveTo>
                    <a:pt x="0" y="0"/>
                  </a:moveTo>
                  <a:lnTo>
                    <a:pt x="12543" y="0"/>
                  </a:lnTo>
                  <a:lnTo>
                    <a:pt x="12543" y="3892928"/>
                  </a:lnTo>
                  <a:lnTo>
                    <a:pt x="0" y="3892928"/>
                  </a:lnTo>
                  <a:close/>
                </a:path>
              </a:pathLst>
            </a:custGeom>
            <a:solidFill>
              <a:srgbClr val="A63B35"/>
            </a:solidFill>
          </p:spPr>
          <p:txBody>
            <a:bodyPr/>
            <a:lstStyle/>
            <a:p>
              <a:endParaRPr lang="en-US"/>
            </a:p>
          </p:txBody>
        </p:sp>
        <p:sp>
          <p:nvSpPr>
            <p:cNvPr id="9" name="TextBox 7">
              <a:extLst>
                <a:ext uri="{FF2B5EF4-FFF2-40B4-BE49-F238E27FC236}">
                  <a16:creationId xmlns:a16="http://schemas.microsoft.com/office/drawing/2014/main" id="{D2CCDE38-6FA1-F9C4-1F8A-55C494A2E1C2}"/>
                </a:ext>
              </a:extLst>
            </p:cNvPr>
            <p:cNvSpPr txBox="1"/>
            <p:nvPr/>
          </p:nvSpPr>
          <p:spPr>
            <a:xfrm>
              <a:off x="0" y="-38100"/>
              <a:ext cx="12543" cy="393102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8">
            <a:extLst>
              <a:ext uri="{FF2B5EF4-FFF2-40B4-BE49-F238E27FC236}">
                <a16:creationId xmlns:a16="http://schemas.microsoft.com/office/drawing/2014/main" id="{00AD8596-6ACB-907B-A0DD-0313B41279CD}"/>
              </a:ext>
            </a:extLst>
          </p:cNvPr>
          <p:cNvSpPr/>
          <p:nvPr userDrawn="1"/>
        </p:nvSpPr>
        <p:spPr>
          <a:xfrm>
            <a:off x="10334485" y="251909"/>
            <a:ext cx="1688789" cy="855083"/>
          </a:xfrm>
          <a:custGeom>
            <a:avLst/>
            <a:gdLst/>
            <a:ahLst/>
            <a:cxnLst/>
            <a:rect l="l" t="t" r="r" b="b"/>
            <a:pathLst>
              <a:path w="2533183" h="1282624">
                <a:moveTo>
                  <a:pt x="0" y="0"/>
                </a:moveTo>
                <a:lnTo>
                  <a:pt x="2533183" y="0"/>
                </a:lnTo>
                <a:lnTo>
                  <a:pt x="2533183" y="1282624"/>
                </a:lnTo>
                <a:lnTo>
                  <a:pt x="0" y="1282624"/>
                </a:lnTo>
                <a:lnTo>
                  <a:pt x="0" y="0"/>
                </a:lnTo>
                <a:close/>
              </a:path>
            </a:pathLst>
          </a:custGeom>
          <a:blipFill>
            <a:blip r:embed="rId2"/>
            <a:stretch>
              <a:fillRect/>
            </a:stretch>
          </a:blipFill>
        </p:spPr>
        <p:txBody>
          <a:bodyPr/>
          <a:lstStyle/>
          <a:p>
            <a:endParaRPr lang="en-US"/>
          </a:p>
        </p:txBody>
      </p:sp>
      <p:sp>
        <p:nvSpPr>
          <p:cNvPr id="11" name="Freeform 9">
            <a:extLst>
              <a:ext uri="{FF2B5EF4-FFF2-40B4-BE49-F238E27FC236}">
                <a16:creationId xmlns:a16="http://schemas.microsoft.com/office/drawing/2014/main" id="{5427B56D-5BF8-A456-6DE7-355C7A267F07}"/>
              </a:ext>
            </a:extLst>
          </p:cNvPr>
          <p:cNvSpPr/>
          <p:nvPr userDrawn="1"/>
        </p:nvSpPr>
        <p:spPr>
          <a:xfrm>
            <a:off x="0" y="4663039"/>
            <a:ext cx="2146803" cy="2146803"/>
          </a:xfrm>
          <a:custGeom>
            <a:avLst/>
            <a:gdLst/>
            <a:ahLst/>
            <a:cxnLst/>
            <a:rect l="l" t="t" r="r" b="b"/>
            <a:pathLst>
              <a:path w="3220204" h="3220204">
                <a:moveTo>
                  <a:pt x="0" y="0"/>
                </a:moveTo>
                <a:lnTo>
                  <a:pt x="3220204" y="0"/>
                </a:lnTo>
                <a:lnTo>
                  <a:pt x="3220204" y="3220204"/>
                </a:lnTo>
                <a:lnTo>
                  <a:pt x="0" y="3220204"/>
                </a:lnTo>
                <a:lnTo>
                  <a:pt x="0" y="0"/>
                </a:lnTo>
                <a:close/>
              </a:path>
            </a:pathLst>
          </a:custGeom>
          <a:blipFill>
            <a:blip r:embed="rId3"/>
            <a:stretch>
              <a:fillRect/>
            </a:stretch>
          </a:blipFill>
        </p:spPr>
        <p:txBody>
          <a:bodyPr/>
          <a:lstStyle/>
          <a:p>
            <a:endParaRPr lang="en-US"/>
          </a:p>
        </p:txBody>
      </p:sp>
      <p:sp>
        <p:nvSpPr>
          <p:cNvPr id="12" name="TextBox 10">
            <a:extLst>
              <a:ext uri="{FF2B5EF4-FFF2-40B4-BE49-F238E27FC236}">
                <a16:creationId xmlns:a16="http://schemas.microsoft.com/office/drawing/2014/main" id="{B06CFF9E-7FA9-A71F-E3A2-3AAF2CF12F5B}"/>
              </a:ext>
            </a:extLst>
          </p:cNvPr>
          <p:cNvSpPr txBox="1"/>
          <p:nvPr userDrawn="1"/>
        </p:nvSpPr>
        <p:spPr>
          <a:xfrm>
            <a:off x="685800" y="860477"/>
            <a:ext cx="9105615" cy="1744132"/>
          </a:xfrm>
          <a:prstGeom prst="rect">
            <a:avLst/>
          </a:prstGeom>
        </p:spPr>
        <p:txBody>
          <a:bodyPr wrap="square" lIns="0" tIns="0" rIns="0" bIns="0" rtlCol="0" anchor="t">
            <a:spAutoFit/>
          </a:bodyPr>
          <a:lstStyle/>
          <a:p>
            <a:pPr algn="l">
              <a:lnSpc>
                <a:spcPts val="15579"/>
              </a:lnSpc>
            </a:pPr>
            <a:endParaRPr lang="en-US" sz="7200">
              <a:solidFill>
                <a:srgbClr val="FFFFFF"/>
              </a:solidFill>
              <a:latin typeface="Calibri (MS)"/>
              <a:ea typeface="Calibri (MS)"/>
              <a:cs typeface="Calibri (MS)"/>
              <a:sym typeface="Calibri (MS)"/>
            </a:endParaRPr>
          </a:p>
        </p:txBody>
      </p:sp>
      <p:sp>
        <p:nvSpPr>
          <p:cNvPr id="14" name="TextBox 12">
            <a:extLst>
              <a:ext uri="{FF2B5EF4-FFF2-40B4-BE49-F238E27FC236}">
                <a16:creationId xmlns:a16="http://schemas.microsoft.com/office/drawing/2014/main" id="{38D50CCC-FD2D-6DA9-0EDA-C817AEFBD363}"/>
              </a:ext>
            </a:extLst>
          </p:cNvPr>
          <p:cNvSpPr txBox="1"/>
          <p:nvPr userDrawn="1"/>
        </p:nvSpPr>
        <p:spPr>
          <a:xfrm>
            <a:off x="685800" y="2579325"/>
            <a:ext cx="11337474" cy="936347"/>
          </a:xfrm>
          <a:prstGeom prst="rect">
            <a:avLst/>
          </a:prstGeom>
        </p:spPr>
        <p:txBody>
          <a:bodyPr wrap="square" lIns="0" tIns="0" rIns="0" bIns="0" rtlCol="0" anchor="t">
            <a:spAutoFit/>
          </a:bodyPr>
          <a:lstStyle/>
          <a:p>
            <a:pPr algn="l">
              <a:lnSpc>
                <a:spcPts val="8440"/>
              </a:lnSpc>
            </a:pPr>
            <a:endParaRPr lang="en-US" sz="4000">
              <a:solidFill>
                <a:srgbClr val="FFFFFF"/>
              </a:solidFill>
              <a:latin typeface="Calibri (MS)"/>
              <a:ea typeface="Calibri (MS)"/>
              <a:cs typeface="Calibri (MS)"/>
              <a:sym typeface="Calibri (MS)"/>
            </a:endParaRPr>
          </a:p>
        </p:txBody>
      </p:sp>
      <p:sp>
        <p:nvSpPr>
          <p:cNvPr id="16" name="Rectangle 15">
            <a:extLst>
              <a:ext uri="{FF2B5EF4-FFF2-40B4-BE49-F238E27FC236}">
                <a16:creationId xmlns:a16="http://schemas.microsoft.com/office/drawing/2014/main" id="{904CAD53-EB56-8676-161E-1923172AAEB1}"/>
              </a:ext>
            </a:extLst>
          </p:cNvPr>
          <p:cNvSpPr/>
          <p:nvPr userDrawn="1"/>
        </p:nvSpPr>
        <p:spPr>
          <a:xfrm>
            <a:off x="11645462" y="6463862"/>
            <a:ext cx="377812" cy="3142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2F97E832-7502-CF88-D21F-BBD6E4ED2341}"/>
              </a:ext>
            </a:extLst>
          </p:cNvPr>
          <p:cNvSpPr>
            <a:spLocks noGrp="1"/>
          </p:cNvSpPr>
          <p:nvPr userDrawn="1">
            <p:ph type="body" sz="quarter" idx="10" hasCustomPrompt="1"/>
          </p:nvPr>
        </p:nvSpPr>
        <p:spPr>
          <a:xfrm>
            <a:off x="838200" y="3327608"/>
            <a:ext cx="2935764" cy="514350"/>
          </a:xfrm>
        </p:spPr>
        <p:txBody>
          <a:bodyPr anchor="ctr">
            <a:normAutofit/>
          </a:bodyPr>
          <a:lstStyle>
            <a:lvl1pPr marL="0" indent="0">
              <a:buNone/>
              <a:defRPr sz="2400" b="1">
                <a:solidFill>
                  <a:srgbClr val="E2ECF5"/>
                </a:solidFill>
                <a:latin typeface="+mj-lt"/>
              </a:defRPr>
            </a:lvl1pPr>
          </a:lstStyle>
          <a:p>
            <a:pPr lvl="0"/>
            <a:r>
              <a:rPr lang="en-US"/>
              <a:t>June 2024</a:t>
            </a:r>
          </a:p>
        </p:txBody>
      </p:sp>
      <p:sp>
        <p:nvSpPr>
          <p:cNvPr id="17" name="Text Placeholder 13">
            <a:extLst>
              <a:ext uri="{FF2B5EF4-FFF2-40B4-BE49-F238E27FC236}">
                <a16:creationId xmlns:a16="http://schemas.microsoft.com/office/drawing/2014/main" id="{C5E40CC6-7D86-21F2-77A0-F7E987BF3245}"/>
              </a:ext>
            </a:extLst>
          </p:cNvPr>
          <p:cNvSpPr>
            <a:spLocks noGrp="1"/>
          </p:cNvSpPr>
          <p:nvPr>
            <p:ph type="body" sz="quarter" idx="15" hasCustomPrompt="1"/>
          </p:nvPr>
        </p:nvSpPr>
        <p:spPr>
          <a:xfrm>
            <a:off x="838200" y="473283"/>
            <a:ext cx="9496282" cy="1997075"/>
          </a:xfrm>
        </p:spPr>
        <p:txBody>
          <a:bodyPr anchor="b">
            <a:normAutofit/>
          </a:bodyPr>
          <a:lstStyle>
            <a:lvl1pPr marL="0" indent="0">
              <a:buNone/>
              <a:defRPr sz="6600" b="1">
                <a:solidFill>
                  <a:schemeClr val="bg1"/>
                </a:solidFill>
                <a:latin typeface="+mj-lt"/>
              </a:defRPr>
            </a:lvl1pPr>
          </a:lstStyle>
          <a:p>
            <a:pPr lvl="0"/>
            <a:r>
              <a:rPr lang="en-US"/>
              <a:t>PowerPoint Template</a:t>
            </a:r>
          </a:p>
        </p:txBody>
      </p:sp>
      <p:sp>
        <p:nvSpPr>
          <p:cNvPr id="18" name="Text Placeholder 17">
            <a:extLst>
              <a:ext uri="{FF2B5EF4-FFF2-40B4-BE49-F238E27FC236}">
                <a16:creationId xmlns:a16="http://schemas.microsoft.com/office/drawing/2014/main" id="{ABC2D6DA-8DCB-8D3A-DD93-1D27E24CE014}"/>
              </a:ext>
            </a:extLst>
          </p:cNvPr>
          <p:cNvSpPr>
            <a:spLocks noGrp="1"/>
          </p:cNvSpPr>
          <p:nvPr>
            <p:ph type="body" sz="quarter" idx="16" hasCustomPrompt="1"/>
          </p:nvPr>
        </p:nvSpPr>
        <p:spPr>
          <a:xfrm>
            <a:off x="838200" y="2470358"/>
            <a:ext cx="9496282" cy="857250"/>
          </a:xfrm>
        </p:spPr>
        <p:txBody>
          <a:bodyPr>
            <a:noAutofit/>
          </a:bodyPr>
          <a:lstStyle>
            <a:lvl1pPr marL="0" indent="0">
              <a:buNone/>
              <a:defRPr sz="3200" i="0">
                <a:solidFill>
                  <a:schemeClr val="bg1"/>
                </a:solidFill>
                <a:latin typeface="+mj-lt"/>
              </a:defRPr>
            </a:lvl1pPr>
          </a:lstStyle>
          <a:p>
            <a:pPr lvl="0"/>
            <a:r>
              <a:rPr kumimoji="0" lang="en-US" sz="2400" b="0" i="0" u="none" strike="noStrike" kern="1200" cap="none" spc="0" normalizeH="0" baseline="0" noProof="0">
                <a:ln>
                  <a:noFill/>
                </a:ln>
                <a:solidFill>
                  <a:srgbClr val="FFFFFF"/>
                </a:solidFill>
                <a:effectLst/>
                <a:uLnTx/>
                <a:uFillTx/>
                <a:latin typeface="Calibri (MS)"/>
                <a:ea typeface="Calibri (MS)"/>
                <a:cs typeface="Calibri (MS)"/>
                <a:sym typeface="Calibri (MS)"/>
              </a:rPr>
              <a:t>Health IT Modernization Program</a:t>
            </a:r>
            <a:endParaRPr lang="en-US"/>
          </a:p>
        </p:txBody>
      </p:sp>
    </p:spTree>
    <p:extLst>
      <p:ext uri="{BB962C8B-B14F-4D97-AF65-F5344CB8AC3E}">
        <p14:creationId xmlns:p14="http://schemas.microsoft.com/office/powerpoint/2010/main" val="24782136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2EDA25-33C8-6DC5-0A19-E541D32F25E8}"/>
              </a:ext>
            </a:extLst>
          </p:cNvPr>
          <p:cNvSpPr/>
          <p:nvPr/>
        </p:nvSpPr>
        <p:spPr>
          <a:xfrm>
            <a:off x="-7620" y="0"/>
            <a:ext cx="12207240" cy="636161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hite logo of the Indian Health Service (IHS)">
            <a:extLst>
              <a:ext uri="{FF2B5EF4-FFF2-40B4-BE49-F238E27FC236}">
                <a16:creationId xmlns:a16="http://schemas.microsoft.com/office/drawing/2014/main" id="{558E5AB0-0C5C-CDE1-30C6-C6D3084C5A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036" y="1714500"/>
            <a:ext cx="3437928" cy="3429000"/>
          </a:xfrm>
          <a:prstGeom prst="rect">
            <a:avLst/>
          </a:prstGeom>
        </p:spPr>
      </p:pic>
      <p:grpSp>
        <p:nvGrpSpPr>
          <p:cNvPr id="9" name="Group 8">
            <a:extLst>
              <a:ext uri="{FF2B5EF4-FFF2-40B4-BE49-F238E27FC236}">
                <a16:creationId xmlns:a16="http://schemas.microsoft.com/office/drawing/2014/main" id="{EAE268FD-0EFC-4F7A-7D8D-542F84BC3347}"/>
              </a:ext>
            </a:extLst>
          </p:cNvPr>
          <p:cNvGrpSpPr/>
          <p:nvPr/>
        </p:nvGrpSpPr>
        <p:grpSpPr>
          <a:xfrm>
            <a:off x="-12192" y="6358694"/>
            <a:ext cx="12216384" cy="499306"/>
            <a:chOff x="-12192" y="6358694"/>
            <a:chExt cx="12216384" cy="499306"/>
          </a:xfrm>
        </p:grpSpPr>
        <p:pic>
          <p:nvPicPr>
            <p:cNvPr id="10" name="Picture 9">
              <a:extLst>
                <a:ext uri="{FF2B5EF4-FFF2-40B4-BE49-F238E27FC236}">
                  <a16:creationId xmlns:a16="http://schemas.microsoft.com/office/drawing/2014/main" id="{20B36D95-AEDC-7662-54F7-45A13C3A55E5}"/>
                </a:ext>
              </a:extLst>
            </p:cNvPr>
            <p:cNvPicPr>
              <a:picLocks noChangeAspect="1"/>
            </p:cNvPicPr>
            <p:nvPr/>
          </p:nvPicPr>
          <p:blipFill rotWithShape="1">
            <a:blip r:embed="rId3">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11" name="Rectangle 10">
              <a:extLst>
                <a:ext uri="{FF2B5EF4-FFF2-40B4-BE49-F238E27FC236}">
                  <a16:creationId xmlns:a16="http://schemas.microsoft.com/office/drawing/2014/main" id="{9FFF9C95-CE4B-2D77-4CFB-5BCCA31FC064}"/>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Tree>
    <p:extLst>
      <p:ext uri="{BB962C8B-B14F-4D97-AF65-F5344CB8AC3E}">
        <p14:creationId xmlns:p14="http://schemas.microsoft.com/office/powerpoint/2010/main" val="946528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838200" y="608375"/>
            <a:ext cx="10515600" cy="2394898"/>
          </a:xfrm>
          <a:prstGeom prst="rect">
            <a:avLst/>
          </a:prstGeom>
        </p:spPr>
        <p:txBody>
          <a:bodyPr anchor="t" anchorCtr="0">
            <a:noAutofit/>
          </a:bodyPr>
          <a:lstStyle>
            <a:lvl1pPr>
              <a:defRPr sz="7200">
                <a:solidFill>
                  <a:schemeClr val="accent1"/>
                </a:solidFill>
              </a:defRPr>
            </a:lvl1pPr>
          </a:lstStyle>
          <a:p>
            <a:r>
              <a:rPr lang="en-US"/>
              <a:t>Title</a:t>
            </a:r>
          </a:p>
        </p:txBody>
      </p:sp>
      <p:pic>
        <p:nvPicPr>
          <p:cNvPr id="4" name="Picture 3">
            <a:extLst>
              <a:ext uri="{FF2B5EF4-FFF2-40B4-BE49-F238E27FC236}">
                <a16:creationId xmlns:a16="http://schemas.microsoft.com/office/drawing/2014/main" id="{A8E7FEE2-4885-DF19-652A-33ADE1CD349F}"/>
              </a:ext>
            </a:extLst>
          </p:cNvPr>
          <p:cNvPicPr>
            <a:picLocks/>
          </p:cNvPicPr>
          <p:nvPr/>
        </p:nvPicPr>
        <p:blipFill rotWithShape="1">
          <a:blip r:embed="rId2">
            <a:extLst>
              <a:ext uri="{28A0092B-C50C-407E-A947-70E740481C1C}">
                <a14:useLocalDpi xmlns:a14="http://schemas.microsoft.com/office/drawing/2010/main" val="0"/>
              </a:ext>
            </a:extLst>
          </a:blip>
          <a:srcRect b="9744"/>
          <a:stretch/>
        </p:blipFill>
        <p:spPr>
          <a:xfrm>
            <a:off x="-12192" y="6359691"/>
            <a:ext cx="12216384"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a:spLocks/>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5" name="Rectangle 4">
            <a:extLst>
              <a:ext uri="{FF2B5EF4-FFF2-40B4-BE49-F238E27FC236}">
                <a16:creationId xmlns:a16="http://schemas.microsoft.com/office/drawing/2014/main" id="{8ABB7ECA-6E0B-CF1B-AC2A-A6B0BFECDCE0}"/>
              </a:ext>
            </a:extLst>
          </p:cNvPr>
          <p:cNvSpPr/>
          <p:nvPr/>
        </p:nvSpPr>
        <p:spPr>
          <a:xfrm>
            <a:off x="-7620" y="3829677"/>
            <a:ext cx="12207240" cy="253193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699BC98-FC16-D652-4283-B12E86A37AB5}"/>
              </a:ext>
            </a:extLst>
          </p:cNvPr>
          <p:cNvSpPr txBox="1">
            <a:spLocks/>
          </p:cNvSpPr>
          <p:nvPr/>
        </p:nvSpPr>
        <p:spPr>
          <a:xfrm>
            <a:off x="838200" y="4495298"/>
            <a:ext cx="9258300" cy="1754326"/>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mn-lt"/>
              </a:rPr>
              <a:t>The Indian Health Service </a:t>
            </a:r>
            <a:br>
              <a:rPr lang="en-US" sz="4000">
                <a:solidFill>
                  <a:schemeClr val="bg1"/>
                </a:solidFill>
              </a:rPr>
            </a:br>
            <a:r>
              <a:rPr lang="en-US" sz="4000">
                <a:solidFill>
                  <a:schemeClr val="bg1"/>
                </a:solidFill>
              </a:rPr>
              <a:t>Health Information Technology </a:t>
            </a:r>
            <a:br>
              <a:rPr lang="en-US" sz="4000">
                <a:solidFill>
                  <a:schemeClr val="bg1"/>
                </a:solidFill>
              </a:rPr>
            </a:br>
            <a:r>
              <a:rPr lang="en-US" sz="4000">
                <a:solidFill>
                  <a:schemeClr val="bg1"/>
                </a:solidFill>
              </a:rPr>
              <a:t>Modernization Program</a:t>
            </a:r>
          </a:p>
        </p:txBody>
      </p:sp>
      <p:grpSp>
        <p:nvGrpSpPr>
          <p:cNvPr id="14" name="Group 13">
            <a:extLst>
              <a:ext uri="{FF2B5EF4-FFF2-40B4-BE49-F238E27FC236}">
                <a16:creationId xmlns:a16="http://schemas.microsoft.com/office/drawing/2014/main" id="{7C29D19B-E506-6CA9-70F5-EBA353951C5F}"/>
              </a:ext>
            </a:extLst>
          </p:cNvPr>
          <p:cNvGrpSpPr>
            <a:grpSpLocks noChangeAspect="1"/>
          </p:cNvGrpSpPr>
          <p:nvPr/>
        </p:nvGrpSpPr>
        <p:grpSpPr>
          <a:xfrm>
            <a:off x="8203081" y="4622901"/>
            <a:ext cx="2994691" cy="1506471"/>
            <a:chOff x="7279581" y="5264225"/>
            <a:chExt cx="2480433" cy="1247776"/>
          </a:xfrm>
        </p:grpSpPr>
        <p:pic>
          <p:nvPicPr>
            <p:cNvPr id="15" name="Picture 14" descr="A logo with a black background&#10;&#10;Description automatically generated">
              <a:extLst>
                <a:ext uri="{FF2B5EF4-FFF2-40B4-BE49-F238E27FC236}">
                  <a16:creationId xmlns:a16="http://schemas.microsoft.com/office/drawing/2014/main" id="{D4EF4272-74C4-CF16-320A-800CA0A24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581" y="5264225"/>
              <a:ext cx="1247776" cy="1247776"/>
            </a:xfrm>
            <a:prstGeom prst="rect">
              <a:avLst/>
            </a:prstGeom>
          </p:spPr>
        </p:pic>
        <p:pic>
          <p:nvPicPr>
            <p:cNvPr id="16" name="Picture 15" descr="A logo with a sign and text&#10;&#10;Description automatically generated with medium confidence">
              <a:extLst>
                <a:ext uri="{FF2B5EF4-FFF2-40B4-BE49-F238E27FC236}">
                  <a16:creationId xmlns:a16="http://schemas.microsoft.com/office/drawing/2014/main" id="{0F381467-45B9-5203-6446-E2B146538C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08989" y="5264225"/>
              <a:ext cx="1251025" cy="1247776"/>
            </a:xfrm>
            <a:prstGeom prst="rect">
              <a:avLst/>
            </a:prstGeom>
          </p:spPr>
        </p:pic>
      </p:grpSp>
      <p:sp>
        <p:nvSpPr>
          <p:cNvPr id="18" name="Text Placeholder 17">
            <a:extLst>
              <a:ext uri="{FF2B5EF4-FFF2-40B4-BE49-F238E27FC236}">
                <a16:creationId xmlns:a16="http://schemas.microsoft.com/office/drawing/2014/main" id="{F9459611-B7D8-AC92-6148-BA54C571A662}"/>
              </a:ext>
            </a:extLst>
          </p:cNvPr>
          <p:cNvSpPr>
            <a:spLocks noGrp="1"/>
          </p:cNvSpPr>
          <p:nvPr>
            <p:ph type="body" sz="quarter" idx="10" hasCustomPrompt="1"/>
          </p:nvPr>
        </p:nvSpPr>
        <p:spPr>
          <a:xfrm>
            <a:off x="838200" y="3159300"/>
            <a:ext cx="3088167" cy="514350"/>
          </a:xfrm>
        </p:spPr>
        <p:txBody>
          <a:bodyPr anchor="ctr">
            <a:normAutofit/>
          </a:bodyPr>
          <a:lstStyle>
            <a:lvl1pPr marL="0" indent="0">
              <a:buNone/>
              <a:defRPr sz="2000">
                <a:solidFill>
                  <a:schemeClr val="tx1">
                    <a:lumMod val="50000"/>
                    <a:lumOff val="50000"/>
                  </a:schemeClr>
                </a:solidFill>
                <a:latin typeface="+mj-lt"/>
              </a:defRPr>
            </a:lvl1pPr>
          </a:lstStyle>
          <a:p>
            <a:pPr lvl="0"/>
            <a:r>
              <a:rPr lang="en-US"/>
              <a:t>Date</a:t>
            </a:r>
          </a:p>
        </p:txBody>
      </p:sp>
    </p:spTree>
    <p:extLst>
      <p:ext uri="{BB962C8B-B14F-4D97-AF65-F5344CB8AC3E}">
        <p14:creationId xmlns:p14="http://schemas.microsoft.com/office/powerpoint/2010/main" val="2340800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3_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
        <p:nvSpPr>
          <p:cNvPr id="3" name="Title 2">
            <a:extLst>
              <a:ext uri="{FF2B5EF4-FFF2-40B4-BE49-F238E27FC236}">
                <a16:creationId xmlns:a16="http://schemas.microsoft.com/office/drawing/2014/main" id="{D9EF83C2-264A-491B-BD82-15899D7C4D45}"/>
              </a:ext>
            </a:extLst>
          </p:cNvPr>
          <p:cNvSpPr>
            <a:spLocks noGrp="1"/>
          </p:cNvSpPr>
          <p:nvPr>
            <p:ph type="title"/>
          </p:nvPr>
        </p:nvSpPr>
        <p:spPr>
          <a:xfrm>
            <a:off x="1056571" y="-1181058"/>
            <a:ext cx="10856624" cy="1070500"/>
          </a:xfrm>
        </p:spPr>
        <p:txBody>
          <a:bodyPr/>
          <a:lstStyle/>
          <a:p>
            <a:r>
              <a:rPr lang="en-US"/>
              <a:t>Click to edit Master title style</a:t>
            </a:r>
          </a:p>
        </p:txBody>
      </p:sp>
    </p:spTree>
    <p:extLst>
      <p:ext uri="{BB962C8B-B14F-4D97-AF65-F5344CB8AC3E}">
        <p14:creationId xmlns:p14="http://schemas.microsoft.com/office/powerpoint/2010/main" val="42886946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96300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90085190-BC41-B2FB-F789-A0F962A6F19D}"/>
              </a:ext>
            </a:extLst>
          </p:cNvPr>
          <p:cNvSpPr>
            <a:spLocks noGrp="1"/>
          </p:cNvSpPr>
          <p:nvPr userDrawn="1"/>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2" name="Text Placeholder 10">
            <a:extLst>
              <a:ext uri="{FF2B5EF4-FFF2-40B4-BE49-F238E27FC236}">
                <a16:creationId xmlns:a16="http://schemas.microsoft.com/office/drawing/2014/main" id="{B202D5E2-CD26-9FCB-D3C1-851647332F27}"/>
              </a:ext>
            </a:extLst>
          </p:cNvPr>
          <p:cNvSpPr>
            <a:spLocks noGrp="1"/>
          </p:cNvSpPr>
          <p:nvPr>
            <p:ph type="body" sz="quarter" idx="10" hasCustomPrompt="1"/>
          </p:nvPr>
        </p:nvSpPr>
        <p:spPr>
          <a:xfrm>
            <a:off x="980664" y="1164697"/>
            <a:ext cx="10543648" cy="341632"/>
          </a:xfrm>
        </p:spPr>
        <p:txBody>
          <a:bodyPr wrap="square" anchor="t" anchorCtr="0">
            <a:spAutoFit/>
          </a:bodyPr>
          <a:lstStyle>
            <a:lvl1pPr marL="0" indent="0">
              <a:buNone/>
              <a:defRPr sz="1800" i="1">
                <a:solidFill>
                  <a:schemeClr val="bg1">
                    <a:lumMod val="50000"/>
                  </a:schemeClr>
                </a:solidFill>
              </a:defRPr>
            </a:lvl1pPr>
          </a:lstStyle>
          <a:p>
            <a:pPr lvl="0"/>
            <a:r>
              <a:rPr lang="en-US"/>
              <a:t>Subhead</a:t>
            </a:r>
          </a:p>
        </p:txBody>
      </p:sp>
      <p:sp>
        <p:nvSpPr>
          <p:cNvPr id="3" name="Title 4">
            <a:extLst>
              <a:ext uri="{FF2B5EF4-FFF2-40B4-BE49-F238E27FC236}">
                <a16:creationId xmlns:a16="http://schemas.microsoft.com/office/drawing/2014/main" id="{F37C91DF-7EDE-538A-768A-4E07C89F87DD}"/>
              </a:ext>
            </a:extLst>
          </p:cNvPr>
          <p:cNvSpPr txBox="1">
            <a:spLocks/>
          </p:cNvSpPr>
          <p:nvPr userDrawn="1"/>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946092" y="435829"/>
            <a:ext cx="9379007"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grpSp>
        <p:nvGrpSpPr>
          <p:cNvPr id="6" name="Group 5">
            <a:extLst>
              <a:ext uri="{FF2B5EF4-FFF2-40B4-BE49-F238E27FC236}">
                <a16:creationId xmlns:a16="http://schemas.microsoft.com/office/drawing/2014/main" id="{A08D88DF-2067-D37E-B56A-8D9B9FE9503A}"/>
              </a:ext>
            </a:extLst>
          </p:cNvPr>
          <p:cNvGrpSpPr>
            <a:grpSpLocks noChangeAspect="1"/>
          </p:cNvGrpSpPr>
          <p:nvPr userDrawn="1"/>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031D52DF-F072-425C-41FE-91A477E037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536D35E4-3330-3C01-0155-5AB180F2B1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Tree>
    <p:extLst>
      <p:ext uri="{BB962C8B-B14F-4D97-AF65-F5344CB8AC3E}">
        <p14:creationId xmlns:p14="http://schemas.microsoft.com/office/powerpoint/2010/main" val="28815959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Body Slide (Left Accent)">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Rectangle 5">
            <a:extLst>
              <a:ext uri="{FF2B5EF4-FFF2-40B4-BE49-F238E27FC236}">
                <a16:creationId xmlns:a16="http://schemas.microsoft.com/office/drawing/2014/main" id="{BB460C18-FB1B-ADFB-5672-6C440615B6AC}"/>
              </a:ext>
            </a:extLst>
          </p:cNvPr>
          <p:cNvSpPr/>
          <p:nvPr/>
        </p:nvSpPr>
        <p:spPr>
          <a:xfrm>
            <a:off x="0" y="0"/>
            <a:ext cx="3044952" cy="6858000"/>
          </a:xfrm>
          <a:prstGeom prst="rect">
            <a:avLst/>
          </a:prstGeom>
          <a:solidFill>
            <a:srgbClr val="0B3959"/>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664D99-1AC4-8D5B-FEF3-97B1614EF4B0}"/>
              </a:ext>
            </a:extLst>
          </p:cNvPr>
          <p:cNvGrpSpPr>
            <a:grpSpLocks noChangeAspect="1"/>
          </p:cNvGrpSpPr>
          <p:nvPr/>
        </p:nvGrpSpPr>
        <p:grpSpPr>
          <a:xfrm>
            <a:off x="10434258" y="221225"/>
            <a:ext cx="1532147" cy="777240"/>
            <a:chOff x="7526755" y="4455620"/>
            <a:chExt cx="3477899" cy="1764296"/>
          </a:xfrm>
        </p:grpSpPr>
        <p:pic>
          <p:nvPicPr>
            <p:cNvPr id="16" name="Picture 15" descr="IHS Logo.">
              <a:extLst>
                <a:ext uri="{FF2B5EF4-FFF2-40B4-BE49-F238E27FC236}">
                  <a16:creationId xmlns:a16="http://schemas.microsoft.com/office/drawing/2014/main" id="{746A180C-CB68-30FC-3ACD-5F46BC853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7" name="Picture 16" descr="HHS Logo.">
              <a:extLst>
                <a:ext uri="{FF2B5EF4-FFF2-40B4-BE49-F238E27FC236}">
                  <a16:creationId xmlns:a16="http://schemas.microsoft.com/office/drawing/2014/main" id="{66BCF7E6-E076-5CB2-1EFB-AE74A33DC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91DAC867-7D80-530C-E8D8-F5CA91B5DB7E}"/>
              </a:ext>
            </a:extLst>
          </p:cNvPr>
          <p:cNvSpPr>
            <a:spLocks noGrp="1"/>
          </p:cNvSpPr>
          <p:nvPr>
            <p:ph type="body" sz="quarter" idx="10" hasCustomPrompt="1"/>
          </p:nvPr>
        </p:nvSpPr>
        <p:spPr>
          <a:xfrm>
            <a:off x="3479800" y="1061717"/>
            <a:ext cx="8044512" cy="424732"/>
          </a:xfrm>
        </p:spPr>
        <p:txBody>
          <a:bodyPr wrap="square" anchor="t" anchorCtr="0">
            <a:spAutoFit/>
          </a:bodyPr>
          <a:lstStyle>
            <a:lvl1pPr marL="0" indent="0">
              <a:buNone/>
              <a:defRPr sz="24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427567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v1 (Pre-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22824-42B3-E903-68C7-443352E9DEFD}"/>
              </a:ext>
            </a:extLst>
          </p:cNvPr>
          <p:cNvSpPr/>
          <p:nvPr/>
        </p:nvSpPr>
        <p:spPr>
          <a:xfrm>
            <a:off x="0" y="1"/>
            <a:ext cx="4059936"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4505452" y="435829"/>
            <a:ext cx="5705348" cy="701731"/>
          </a:xfrm>
          <a:prstGeom prst="rect">
            <a:avLst/>
          </a:prstGeom>
        </p:spPr>
        <p:txBody>
          <a:bodyPr wrap="square" anchor="t" anchorCtr="0">
            <a:spAutoFit/>
          </a:bodyPr>
          <a:lstStyle>
            <a:lvl1pPr>
              <a:defRPr>
                <a:solidFill>
                  <a:schemeClr val="accent1"/>
                </a:solidFill>
              </a:defRPr>
            </a:lvl1pPr>
          </a:lstStyle>
          <a:p>
            <a:r>
              <a:rPr lang="en-US"/>
              <a:t>Agenda</a:t>
            </a:r>
          </a:p>
        </p:txBody>
      </p:sp>
      <p:sp>
        <p:nvSpPr>
          <p:cNvPr id="26" name="Text Placeholder 25">
            <a:extLst>
              <a:ext uri="{FF2B5EF4-FFF2-40B4-BE49-F238E27FC236}">
                <a16:creationId xmlns:a16="http://schemas.microsoft.com/office/drawing/2014/main" id="{ACCEB590-FC7E-5E71-3722-946699EF8077}"/>
              </a:ext>
            </a:extLst>
          </p:cNvPr>
          <p:cNvSpPr>
            <a:spLocks noGrp="1"/>
          </p:cNvSpPr>
          <p:nvPr>
            <p:ph type="body" sz="quarter" idx="14" hasCustomPrompt="1"/>
          </p:nvPr>
        </p:nvSpPr>
        <p:spPr>
          <a:xfrm>
            <a:off x="4505452" y="1796402"/>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Purpose</a:t>
            </a:r>
          </a:p>
        </p:txBody>
      </p:sp>
      <p:sp>
        <p:nvSpPr>
          <p:cNvPr id="28" name="Text Placeholder 27">
            <a:extLst>
              <a:ext uri="{FF2B5EF4-FFF2-40B4-BE49-F238E27FC236}">
                <a16:creationId xmlns:a16="http://schemas.microsoft.com/office/drawing/2014/main" id="{068F8A9F-D803-BF4E-BE16-9A5694E703A1}"/>
              </a:ext>
            </a:extLst>
          </p:cNvPr>
          <p:cNvSpPr>
            <a:spLocks noGrp="1"/>
          </p:cNvSpPr>
          <p:nvPr>
            <p:ph type="body" sz="quarter" idx="15" hasCustomPrompt="1"/>
          </p:nvPr>
        </p:nvSpPr>
        <p:spPr>
          <a:xfrm>
            <a:off x="4505452" y="2292101"/>
            <a:ext cx="6224027" cy="313932"/>
          </a:xfrm>
        </p:spPr>
        <p:txBody>
          <a:bodyPr>
            <a:spAutoFit/>
          </a:bodyPr>
          <a:lstStyle>
            <a:lvl1pPr marL="0" indent="0" algn="l" defTabSz="914400" rtl="0" eaLnBrk="1" latinLnBrk="0" hangingPunct="1">
              <a:buNone/>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Purpose</a:t>
            </a:r>
          </a:p>
        </p:txBody>
      </p:sp>
      <p:sp>
        <p:nvSpPr>
          <p:cNvPr id="29" name="Text Placeholder 25">
            <a:extLst>
              <a:ext uri="{FF2B5EF4-FFF2-40B4-BE49-F238E27FC236}">
                <a16:creationId xmlns:a16="http://schemas.microsoft.com/office/drawing/2014/main" id="{87A38DF9-81F0-CED8-A7B4-EB3EEB59CE82}"/>
              </a:ext>
            </a:extLst>
          </p:cNvPr>
          <p:cNvSpPr>
            <a:spLocks noGrp="1"/>
          </p:cNvSpPr>
          <p:nvPr>
            <p:ph type="body" sz="quarter" idx="16" hasCustomPrompt="1"/>
          </p:nvPr>
        </p:nvSpPr>
        <p:spPr>
          <a:xfrm>
            <a:off x="4505452" y="3024045"/>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Agenda</a:t>
            </a:r>
          </a:p>
        </p:txBody>
      </p:sp>
      <p:sp>
        <p:nvSpPr>
          <p:cNvPr id="30" name="Text Placeholder 27">
            <a:extLst>
              <a:ext uri="{FF2B5EF4-FFF2-40B4-BE49-F238E27FC236}">
                <a16:creationId xmlns:a16="http://schemas.microsoft.com/office/drawing/2014/main" id="{296F1455-376A-2297-AD06-261CC640CB8B}"/>
              </a:ext>
            </a:extLst>
          </p:cNvPr>
          <p:cNvSpPr>
            <a:spLocks noGrp="1"/>
          </p:cNvSpPr>
          <p:nvPr>
            <p:ph type="body" sz="quarter" idx="17" hasCustomPrompt="1"/>
          </p:nvPr>
        </p:nvSpPr>
        <p:spPr>
          <a:xfrm>
            <a:off x="4505452" y="3519744"/>
            <a:ext cx="6224027" cy="1363450"/>
          </a:xfr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Agenda Item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2</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3</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4</a:t>
            </a:r>
          </a:p>
        </p:txBody>
      </p:sp>
      <p:sp>
        <p:nvSpPr>
          <p:cNvPr id="31" name="Text Placeholder 25">
            <a:extLst>
              <a:ext uri="{FF2B5EF4-FFF2-40B4-BE49-F238E27FC236}">
                <a16:creationId xmlns:a16="http://schemas.microsoft.com/office/drawing/2014/main" id="{3B53B0E4-45FF-12BA-1FDF-2B3283EECC92}"/>
              </a:ext>
            </a:extLst>
          </p:cNvPr>
          <p:cNvSpPr>
            <a:spLocks noGrp="1"/>
          </p:cNvSpPr>
          <p:nvPr>
            <p:ph type="body" sz="quarter" idx="18" hasCustomPrompt="1"/>
          </p:nvPr>
        </p:nvSpPr>
        <p:spPr>
          <a:xfrm>
            <a:off x="4505452" y="5163288"/>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Desired Outcomes</a:t>
            </a:r>
          </a:p>
        </p:txBody>
      </p:sp>
      <p:sp>
        <p:nvSpPr>
          <p:cNvPr id="32" name="Text Placeholder 27">
            <a:extLst>
              <a:ext uri="{FF2B5EF4-FFF2-40B4-BE49-F238E27FC236}">
                <a16:creationId xmlns:a16="http://schemas.microsoft.com/office/drawing/2014/main" id="{559BF83C-700C-41B0-0D8E-75AA8BDBFA0D}"/>
              </a:ext>
            </a:extLst>
          </p:cNvPr>
          <p:cNvSpPr>
            <a:spLocks noGrp="1"/>
          </p:cNvSpPr>
          <p:nvPr>
            <p:ph type="body" sz="quarter" idx="19" hasCustomPrompt="1"/>
          </p:nvPr>
        </p:nvSpPr>
        <p:spPr>
          <a:xfrm>
            <a:off x="4505452" y="5658987"/>
            <a:ext cx="6224027" cy="663771"/>
          </a:xfr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Desired Outcome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Desired Outcome 2</a:t>
            </a:r>
          </a:p>
        </p:txBody>
      </p:sp>
    </p:spTree>
    <p:extLst>
      <p:ext uri="{BB962C8B-B14F-4D97-AF65-F5344CB8AC3E}">
        <p14:creationId xmlns:p14="http://schemas.microsoft.com/office/powerpoint/2010/main" val="2180114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v1 (Pre-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22824-42B3-E903-68C7-443352E9DEFD}"/>
              </a:ext>
            </a:extLst>
          </p:cNvPr>
          <p:cNvSpPr/>
          <p:nvPr/>
        </p:nvSpPr>
        <p:spPr>
          <a:xfrm>
            <a:off x="0" y="1"/>
            <a:ext cx="4059936"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4505452" y="435829"/>
            <a:ext cx="5705348" cy="701731"/>
          </a:xfrm>
          <a:prstGeom prst="rect">
            <a:avLst/>
          </a:prstGeom>
        </p:spPr>
        <p:txBody>
          <a:bodyPr wrap="square" anchor="t" anchorCtr="0">
            <a:spAutoFit/>
          </a:bodyPr>
          <a:lstStyle>
            <a:lvl1pPr>
              <a:defRPr>
                <a:solidFill>
                  <a:schemeClr val="accent1"/>
                </a:solidFill>
              </a:defRPr>
            </a:lvl1pPr>
          </a:lstStyle>
          <a:p>
            <a:r>
              <a:rPr lang="en-US"/>
              <a:t>Agenda</a:t>
            </a:r>
          </a:p>
        </p:txBody>
      </p:sp>
      <p:sp>
        <p:nvSpPr>
          <p:cNvPr id="26" name="Text Placeholder 25">
            <a:extLst>
              <a:ext uri="{FF2B5EF4-FFF2-40B4-BE49-F238E27FC236}">
                <a16:creationId xmlns:a16="http://schemas.microsoft.com/office/drawing/2014/main" id="{ACCEB590-FC7E-5E71-3722-946699EF8077}"/>
              </a:ext>
            </a:extLst>
          </p:cNvPr>
          <p:cNvSpPr>
            <a:spLocks noGrp="1"/>
          </p:cNvSpPr>
          <p:nvPr>
            <p:ph type="body" sz="quarter" idx="14" hasCustomPrompt="1"/>
          </p:nvPr>
        </p:nvSpPr>
        <p:spPr>
          <a:xfrm>
            <a:off x="4505452" y="1796402"/>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Purpose</a:t>
            </a:r>
          </a:p>
        </p:txBody>
      </p:sp>
      <p:sp>
        <p:nvSpPr>
          <p:cNvPr id="28" name="Text Placeholder 27">
            <a:extLst>
              <a:ext uri="{FF2B5EF4-FFF2-40B4-BE49-F238E27FC236}">
                <a16:creationId xmlns:a16="http://schemas.microsoft.com/office/drawing/2014/main" id="{068F8A9F-D803-BF4E-BE16-9A5694E703A1}"/>
              </a:ext>
            </a:extLst>
          </p:cNvPr>
          <p:cNvSpPr>
            <a:spLocks noGrp="1"/>
          </p:cNvSpPr>
          <p:nvPr>
            <p:ph type="body" sz="quarter" idx="15" hasCustomPrompt="1"/>
          </p:nvPr>
        </p:nvSpPr>
        <p:spPr>
          <a:xfrm>
            <a:off x="4505452" y="2292101"/>
            <a:ext cx="6224027" cy="313932"/>
          </a:xfrm>
        </p:spPr>
        <p:txBody>
          <a:bodyPr>
            <a:spAutoFit/>
          </a:bodyPr>
          <a:lstStyle>
            <a:lvl1pPr marL="0" indent="0" algn="l" defTabSz="914400" rtl="0" eaLnBrk="1" latinLnBrk="0" hangingPunct="1">
              <a:buNone/>
              <a:defRPr lang="en-US" sz="1600" b="0" i="0" kern="1200" dirty="0" smtClean="0">
                <a:solidFill>
                  <a:schemeClr val="tx1"/>
                </a:solidFill>
                <a:effectLst/>
                <a:latin typeface="+mn-lt"/>
                <a:ea typeface="+mn-ea"/>
                <a:cs typeface="+mn-cs"/>
              </a:defRPr>
            </a:lvl1pPr>
            <a:lvl5pPr marL="1828800" indent="0">
              <a:buNone/>
              <a:defRPr/>
            </a:lvl5pPr>
          </a:lstStyle>
          <a:p>
            <a:pPr lvl="0"/>
            <a:r>
              <a:rPr lang="en-US"/>
              <a:t>Purpose</a:t>
            </a:r>
          </a:p>
        </p:txBody>
      </p:sp>
      <p:sp>
        <p:nvSpPr>
          <p:cNvPr id="29" name="Text Placeholder 25">
            <a:extLst>
              <a:ext uri="{FF2B5EF4-FFF2-40B4-BE49-F238E27FC236}">
                <a16:creationId xmlns:a16="http://schemas.microsoft.com/office/drawing/2014/main" id="{87A38DF9-81F0-CED8-A7B4-EB3EEB59CE82}"/>
              </a:ext>
            </a:extLst>
          </p:cNvPr>
          <p:cNvSpPr>
            <a:spLocks noGrp="1"/>
          </p:cNvSpPr>
          <p:nvPr>
            <p:ph type="body" sz="quarter" idx="16" hasCustomPrompt="1"/>
          </p:nvPr>
        </p:nvSpPr>
        <p:spPr>
          <a:xfrm>
            <a:off x="4505452" y="3024045"/>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Agenda</a:t>
            </a:r>
          </a:p>
        </p:txBody>
      </p:sp>
      <p:sp>
        <p:nvSpPr>
          <p:cNvPr id="30" name="Text Placeholder 27">
            <a:extLst>
              <a:ext uri="{FF2B5EF4-FFF2-40B4-BE49-F238E27FC236}">
                <a16:creationId xmlns:a16="http://schemas.microsoft.com/office/drawing/2014/main" id="{296F1455-376A-2297-AD06-261CC640CB8B}"/>
              </a:ext>
            </a:extLst>
          </p:cNvPr>
          <p:cNvSpPr>
            <a:spLocks noGrp="1"/>
          </p:cNvSpPr>
          <p:nvPr>
            <p:ph type="body" sz="quarter" idx="17" hasCustomPrompt="1"/>
          </p:nvPr>
        </p:nvSpPr>
        <p:spPr>
          <a:xfrm>
            <a:off x="4505452" y="3519744"/>
            <a:ext cx="6224027" cy="1363450"/>
          </a:xfr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solidFill>
                <a:effectLst/>
                <a:latin typeface="+mn-lt"/>
                <a:ea typeface="+mn-ea"/>
                <a:cs typeface="+mn-cs"/>
              </a:defRPr>
            </a:lvl1pPr>
            <a:lvl5pPr marL="1828800" indent="0">
              <a:buNone/>
              <a:defRPr/>
            </a:lvl5pPr>
          </a:lstStyle>
          <a:p>
            <a:pPr lvl="0"/>
            <a:r>
              <a:rPr lang="en-US"/>
              <a:t>Agenda Item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2</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3</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4</a:t>
            </a:r>
          </a:p>
        </p:txBody>
      </p:sp>
      <p:sp>
        <p:nvSpPr>
          <p:cNvPr id="31" name="Text Placeholder 25">
            <a:extLst>
              <a:ext uri="{FF2B5EF4-FFF2-40B4-BE49-F238E27FC236}">
                <a16:creationId xmlns:a16="http://schemas.microsoft.com/office/drawing/2014/main" id="{3B53B0E4-45FF-12BA-1FDF-2B3283EECC92}"/>
              </a:ext>
            </a:extLst>
          </p:cNvPr>
          <p:cNvSpPr>
            <a:spLocks noGrp="1"/>
          </p:cNvSpPr>
          <p:nvPr>
            <p:ph type="body" sz="quarter" idx="18" hasCustomPrompt="1"/>
          </p:nvPr>
        </p:nvSpPr>
        <p:spPr>
          <a:xfrm>
            <a:off x="4505452" y="5163288"/>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Desired Outcomes</a:t>
            </a:r>
          </a:p>
        </p:txBody>
      </p:sp>
      <p:sp>
        <p:nvSpPr>
          <p:cNvPr id="32" name="Text Placeholder 27">
            <a:extLst>
              <a:ext uri="{FF2B5EF4-FFF2-40B4-BE49-F238E27FC236}">
                <a16:creationId xmlns:a16="http://schemas.microsoft.com/office/drawing/2014/main" id="{559BF83C-700C-41B0-0D8E-75AA8BDBFA0D}"/>
              </a:ext>
            </a:extLst>
          </p:cNvPr>
          <p:cNvSpPr>
            <a:spLocks noGrp="1"/>
          </p:cNvSpPr>
          <p:nvPr>
            <p:ph type="body" sz="quarter" idx="19" hasCustomPrompt="1"/>
          </p:nvPr>
        </p:nvSpPr>
        <p:spPr>
          <a:xfrm>
            <a:off x="4505452" y="5658987"/>
            <a:ext cx="6224027" cy="663771"/>
          </a:xfr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solidFill>
                <a:effectLst/>
                <a:latin typeface="+mn-lt"/>
                <a:ea typeface="+mn-ea"/>
                <a:cs typeface="+mn-cs"/>
              </a:defRPr>
            </a:lvl1pPr>
            <a:lvl5pPr marL="1828800" indent="0">
              <a:buNone/>
              <a:defRPr/>
            </a:lvl5pPr>
          </a:lstStyle>
          <a:p>
            <a:pPr lvl="0"/>
            <a:r>
              <a:rPr lang="en-US"/>
              <a:t>Desired Outcome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Desired Outcome 2</a:t>
            </a:r>
          </a:p>
        </p:txBody>
      </p:sp>
    </p:spTree>
    <p:extLst>
      <p:ext uri="{BB962C8B-B14F-4D97-AF65-F5344CB8AC3E}">
        <p14:creationId xmlns:p14="http://schemas.microsoft.com/office/powerpoint/2010/main" val="304690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dy Slide (Foot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12DADA3-A21C-E659-883A-59364F2E7632}"/>
              </a:ext>
            </a:extLst>
          </p:cNvPr>
          <p:cNvGrpSpPr/>
          <p:nvPr/>
        </p:nvGrpSpPr>
        <p:grpSpPr>
          <a:xfrm>
            <a:off x="-12192" y="6358694"/>
            <a:ext cx="12216384" cy="499306"/>
            <a:chOff x="-12192" y="6358694"/>
            <a:chExt cx="12216384" cy="499306"/>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367454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dy Slide (No Footer)">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6" name="Group 5">
            <a:extLst>
              <a:ext uri="{FF2B5EF4-FFF2-40B4-BE49-F238E27FC236}">
                <a16:creationId xmlns:a16="http://schemas.microsoft.com/office/drawing/2014/main" id="{A08D88DF-2067-D37E-B56A-8D9B9FE9503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031D52DF-F072-425C-41FE-91A477E037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536D35E4-3330-3C01-0155-5AB180F2B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5" name="Text Placeholder 10">
            <a:extLst>
              <a:ext uri="{FF2B5EF4-FFF2-40B4-BE49-F238E27FC236}">
                <a16:creationId xmlns:a16="http://schemas.microsoft.com/office/drawing/2014/main" id="{C6B7ED6D-A205-2F9A-D9CC-B268391B8E20}"/>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355264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567A-EFCC-1BE0-48FF-90A9AD2E1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D3C8B9-31DD-3006-F4F7-D4410CCC02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B907E-1C88-0AC7-A420-138F222952B4}"/>
              </a:ext>
            </a:extLst>
          </p:cNvPr>
          <p:cNvSpPr>
            <a:spLocks noGrp="1"/>
          </p:cNvSpPr>
          <p:nvPr>
            <p:ph type="dt" sz="half" idx="10"/>
          </p:nvPr>
        </p:nvSpPr>
        <p:spPr/>
        <p:txBody>
          <a:bodyPr/>
          <a:lstStyle/>
          <a:p>
            <a:fld id="{3AE67E57-F536-4525-9D69-BECF651D51A7}" type="datetimeFigureOut">
              <a:rPr lang="en-US" smtClean="0"/>
              <a:t>5/5/2026</a:t>
            </a:fld>
            <a:endParaRPr lang="en-US"/>
          </a:p>
        </p:txBody>
      </p:sp>
      <p:sp>
        <p:nvSpPr>
          <p:cNvPr id="5" name="Footer Placeholder 4">
            <a:extLst>
              <a:ext uri="{FF2B5EF4-FFF2-40B4-BE49-F238E27FC236}">
                <a16:creationId xmlns:a16="http://schemas.microsoft.com/office/drawing/2014/main" id="{8BE2597E-545D-DB22-A42F-741A63A4F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9354B-C7DE-AAF7-DB1D-1FDC5BE7E2CB}"/>
              </a:ext>
            </a:extLst>
          </p:cNvPr>
          <p:cNvSpPr>
            <a:spLocks noGrp="1"/>
          </p:cNvSpPr>
          <p:nvPr>
            <p:ph type="sldNum" sz="quarter" idx="12"/>
          </p:nvPr>
        </p:nvSpPr>
        <p:spPr/>
        <p:txBody>
          <a:bodyPr/>
          <a:lstStyle/>
          <a:p>
            <a:fld id="{AB2C012F-B305-4EAD-A0FE-44B73E433CD6}" type="slidenum">
              <a:rPr lang="en-US" smtClean="0"/>
              <a:t>‹#›</a:t>
            </a:fld>
            <a:endParaRPr lang="en-US"/>
          </a:p>
        </p:txBody>
      </p:sp>
    </p:spTree>
    <p:extLst>
      <p:ext uri="{BB962C8B-B14F-4D97-AF65-F5344CB8AC3E}">
        <p14:creationId xmlns:p14="http://schemas.microsoft.com/office/powerpoint/2010/main" val="2127649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dy Slide (Footer, no Logo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12DADA3-A21C-E659-883A-59364F2E7632}"/>
              </a:ext>
            </a:extLst>
          </p:cNvPr>
          <p:cNvGrpSpPr/>
          <p:nvPr/>
        </p:nvGrpSpPr>
        <p:grpSpPr>
          <a:xfrm>
            <a:off x="-12192" y="6358694"/>
            <a:ext cx="12216384" cy="499306"/>
            <a:chOff x="-12192" y="6358694"/>
            <a:chExt cx="12216384" cy="499306"/>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979147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dy Slide (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B3807D-7B0A-0F3B-6FE6-D7777F177AB5}"/>
              </a:ext>
            </a:extLst>
          </p:cNvPr>
          <p:cNvGrpSpPr/>
          <p:nvPr/>
        </p:nvGrpSpPr>
        <p:grpSpPr>
          <a:xfrm>
            <a:off x="10377108" y="312668"/>
            <a:ext cx="1532147" cy="777240"/>
            <a:chOff x="10377108" y="312668"/>
            <a:chExt cx="1532147" cy="777240"/>
          </a:xfrm>
        </p:grpSpPr>
        <p:pic>
          <p:nvPicPr>
            <p:cNvPr id="11" name="Picture 10" descr="IHS Logo.">
              <a:extLst>
                <a:ext uri="{FF2B5EF4-FFF2-40B4-BE49-F238E27FC236}">
                  <a16:creationId xmlns:a16="http://schemas.microsoft.com/office/drawing/2014/main" id="{97193A3A-FD7A-E1DD-30C9-4198C5F648F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12" name="Picture 11" descr="HHS Logo.">
              <a:extLst>
                <a:ext uri="{FF2B5EF4-FFF2-40B4-BE49-F238E27FC236}">
                  <a16:creationId xmlns:a16="http://schemas.microsoft.com/office/drawing/2014/main" id="{CF507784-C4E3-F7D6-75DE-3A69BF08BE7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
        <p:nvSpPr>
          <p:cNvPr id="6" name="Title 8">
            <a:extLst>
              <a:ext uri="{FF2B5EF4-FFF2-40B4-BE49-F238E27FC236}">
                <a16:creationId xmlns:a16="http://schemas.microsoft.com/office/drawing/2014/main" id="{03159896-A323-3BB4-40BE-2CF3B02DC669}"/>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11490CF5-1055-1F91-8010-D1CFB615037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2454072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ody Slide (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B3807D-7B0A-0F3B-6FE6-D7777F177AB5}"/>
              </a:ext>
            </a:extLst>
          </p:cNvPr>
          <p:cNvGrpSpPr/>
          <p:nvPr/>
        </p:nvGrpSpPr>
        <p:grpSpPr>
          <a:xfrm>
            <a:off x="10377108" y="312668"/>
            <a:ext cx="1532147" cy="777240"/>
            <a:chOff x="10377108" y="312668"/>
            <a:chExt cx="1532147" cy="777240"/>
          </a:xfrm>
        </p:grpSpPr>
        <p:pic>
          <p:nvPicPr>
            <p:cNvPr id="11" name="Picture 10" descr="IHS Logo.">
              <a:extLst>
                <a:ext uri="{FF2B5EF4-FFF2-40B4-BE49-F238E27FC236}">
                  <a16:creationId xmlns:a16="http://schemas.microsoft.com/office/drawing/2014/main" id="{97193A3A-FD7A-E1DD-30C9-4198C5F648F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12" name="Picture 11" descr="HHS Logo.">
              <a:extLst>
                <a:ext uri="{FF2B5EF4-FFF2-40B4-BE49-F238E27FC236}">
                  <a16:creationId xmlns:a16="http://schemas.microsoft.com/office/drawing/2014/main" id="{CF507784-C4E3-F7D6-75DE-3A69BF08BE7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
        <p:nvSpPr>
          <p:cNvPr id="6" name="Title 8">
            <a:extLst>
              <a:ext uri="{FF2B5EF4-FFF2-40B4-BE49-F238E27FC236}">
                <a16:creationId xmlns:a16="http://schemas.microsoft.com/office/drawing/2014/main" id="{03159896-A323-3BB4-40BE-2CF3B02DC669}"/>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11490CF5-1055-1F91-8010-D1CFB615037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2151617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ody Slide (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B3807D-7B0A-0F3B-6FE6-D7777F177AB5}"/>
              </a:ext>
            </a:extLst>
          </p:cNvPr>
          <p:cNvGrpSpPr/>
          <p:nvPr/>
        </p:nvGrpSpPr>
        <p:grpSpPr>
          <a:xfrm>
            <a:off x="10377108" y="312668"/>
            <a:ext cx="1532147" cy="777240"/>
            <a:chOff x="10377108" y="312668"/>
            <a:chExt cx="1532147" cy="777240"/>
          </a:xfrm>
        </p:grpSpPr>
        <p:pic>
          <p:nvPicPr>
            <p:cNvPr id="11" name="Picture 10" descr="IHS Logo.">
              <a:extLst>
                <a:ext uri="{FF2B5EF4-FFF2-40B4-BE49-F238E27FC236}">
                  <a16:creationId xmlns:a16="http://schemas.microsoft.com/office/drawing/2014/main" id="{97193A3A-FD7A-E1DD-30C9-4198C5F648F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12" name="Picture 11" descr="HHS Logo.">
              <a:extLst>
                <a:ext uri="{FF2B5EF4-FFF2-40B4-BE49-F238E27FC236}">
                  <a16:creationId xmlns:a16="http://schemas.microsoft.com/office/drawing/2014/main" id="{CF507784-C4E3-F7D6-75DE-3A69BF08BE7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
        <p:nvSpPr>
          <p:cNvPr id="6" name="Title 8">
            <a:extLst>
              <a:ext uri="{FF2B5EF4-FFF2-40B4-BE49-F238E27FC236}">
                <a16:creationId xmlns:a16="http://schemas.microsoft.com/office/drawing/2014/main" id="{03159896-A323-3BB4-40BE-2CF3B02DC669}"/>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11490CF5-1055-1F91-8010-D1CFB615037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4066032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ody Slide (Left Accent)">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14C9BEAC-E26B-DE88-C7BB-E363BAD91180}"/>
              </a:ext>
            </a:extLst>
          </p:cNvPr>
          <p:cNvSpPr>
            <a:spLocks noGrp="1"/>
          </p:cNvSpPr>
          <p:nvPr>
            <p:ph type="body" sz="quarter" idx="11" hasCustomPrompt="1"/>
          </p:nvPr>
        </p:nvSpPr>
        <p:spPr>
          <a:xfrm>
            <a:off x="3479800" y="1164697"/>
            <a:ext cx="8044512"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Rectangle 5">
            <a:extLst>
              <a:ext uri="{FF2B5EF4-FFF2-40B4-BE49-F238E27FC236}">
                <a16:creationId xmlns:a16="http://schemas.microsoft.com/office/drawing/2014/main" id="{BB460C18-FB1B-ADFB-5672-6C440615B6AC}"/>
              </a:ext>
            </a:extLst>
          </p:cNvPr>
          <p:cNvSpPr/>
          <p:nvPr/>
        </p:nvSpPr>
        <p:spPr>
          <a:xfrm>
            <a:off x="0"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664D99-1AC4-8D5B-FEF3-97B1614EF4B0}"/>
              </a:ext>
            </a:extLst>
          </p:cNvPr>
          <p:cNvGrpSpPr>
            <a:grpSpLocks noChangeAspect="1"/>
          </p:cNvGrpSpPr>
          <p:nvPr/>
        </p:nvGrpSpPr>
        <p:grpSpPr>
          <a:xfrm>
            <a:off x="10434258" y="221225"/>
            <a:ext cx="1532147" cy="777240"/>
            <a:chOff x="7526755" y="4455620"/>
            <a:chExt cx="3477899" cy="1764296"/>
          </a:xfrm>
        </p:grpSpPr>
        <p:pic>
          <p:nvPicPr>
            <p:cNvPr id="16" name="Picture 15" descr="IHS Logo.">
              <a:extLst>
                <a:ext uri="{FF2B5EF4-FFF2-40B4-BE49-F238E27FC236}">
                  <a16:creationId xmlns:a16="http://schemas.microsoft.com/office/drawing/2014/main" id="{746A180C-CB68-30FC-3ACD-5F46BC853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7" name="Picture 16" descr="HHS Logo.">
              <a:extLst>
                <a:ext uri="{FF2B5EF4-FFF2-40B4-BE49-F238E27FC236}">
                  <a16:creationId xmlns:a16="http://schemas.microsoft.com/office/drawing/2014/main" id="{66BCF7E6-E076-5CB2-1EFB-AE74A33DC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Tree>
    <p:extLst>
      <p:ext uri="{BB962C8B-B14F-4D97-AF65-F5344CB8AC3E}">
        <p14:creationId xmlns:p14="http://schemas.microsoft.com/office/powerpoint/2010/main" val="3526586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1605489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1827506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1668617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2331473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166861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373C-1B86-E4B6-8BB0-DB63737CB5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954F9D-2951-BE8C-FFAA-4EEE4A988D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320287-04E1-3453-A7A9-5690ADA91134}"/>
              </a:ext>
            </a:extLst>
          </p:cNvPr>
          <p:cNvSpPr>
            <a:spLocks noGrp="1"/>
          </p:cNvSpPr>
          <p:nvPr>
            <p:ph type="dt" sz="half" idx="10"/>
          </p:nvPr>
        </p:nvSpPr>
        <p:spPr/>
        <p:txBody>
          <a:bodyPr/>
          <a:lstStyle/>
          <a:p>
            <a:fld id="{3AE67E57-F536-4525-9D69-BECF651D51A7}" type="datetimeFigureOut">
              <a:rPr lang="en-US" smtClean="0"/>
              <a:t>5/5/2026</a:t>
            </a:fld>
            <a:endParaRPr lang="en-US"/>
          </a:p>
        </p:txBody>
      </p:sp>
      <p:sp>
        <p:nvSpPr>
          <p:cNvPr id="5" name="Footer Placeholder 4">
            <a:extLst>
              <a:ext uri="{FF2B5EF4-FFF2-40B4-BE49-F238E27FC236}">
                <a16:creationId xmlns:a16="http://schemas.microsoft.com/office/drawing/2014/main" id="{6B5F3129-1B52-BFE8-7B59-EF28A9A84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74C10-12F0-0B33-3544-89869CCCBF95}"/>
              </a:ext>
            </a:extLst>
          </p:cNvPr>
          <p:cNvSpPr>
            <a:spLocks noGrp="1"/>
          </p:cNvSpPr>
          <p:nvPr>
            <p:ph type="sldNum" sz="quarter" idx="12"/>
          </p:nvPr>
        </p:nvSpPr>
        <p:spPr/>
        <p:txBody>
          <a:bodyPr/>
          <a:lstStyle/>
          <a:p>
            <a:fld id="{AB2C012F-B305-4EAD-A0FE-44B73E433CD6}" type="slidenum">
              <a:rPr lang="en-US" smtClean="0"/>
              <a:t>‹#›</a:t>
            </a:fld>
            <a:endParaRPr lang="en-US"/>
          </a:p>
        </p:txBody>
      </p:sp>
    </p:spTree>
    <p:extLst>
      <p:ext uri="{BB962C8B-B14F-4D97-AF65-F5344CB8AC3E}">
        <p14:creationId xmlns:p14="http://schemas.microsoft.com/office/powerpoint/2010/main" val="499047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1668617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2331473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4101245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838226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use Slide 1">
    <p:spTree>
      <p:nvGrpSpPr>
        <p:cNvPr id="1" name=""/>
        <p:cNvGrpSpPr/>
        <p:nvPr/>
      </p:nvGrpSpPr>
      <p:grpSpPr>
        <a:xfrm>
          <a:off x="0" y="0"/>
          <a:ext cx="0" cy="0"/>
          <a:chOff x="0" y="0"/>
          <a:chExt cx="0" cy="0"/>
        </a:xfrm>
      </p:grpSpPr>
      <p:pic>
        <p:nvPicPr>
          <p:cNvPr id="5" name="Picture 4" descr="A grassy area with a mountain in the background">
            <a:extLst>
              <a:ext uri="{FF2B5EF4-FFF2-40B4-BE49-F238E27FC236}">
                <a16:creationId xmlns:a16="http://schemas.microsoft.com/office/drawing/2014/main" id="{608D7138-FDFC-DD06-681F-CA9DAE9657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888"/>
          <a:stretch/>
        </p:blipFill>
        <p:spPr>
          <a:xfrm>
            <a:off x="0" y="0"/>
            <a:ext cx="12188952" cy="6858000"/>
          </a:xfrm>
          <a:prstGeom prst="rect">
            <a:avLst/>
          </a:prstGeom>
        </p:spPr>
      </p:pic>
      <p:sp>
        <p:nvSpPr>
          <p:cNvPr id="6" name="Rectangle 5">
            <a:extLst>
              <a:ext uri="{FF2B5EF4-FFF2-40B4-BE49-F238E27FC236}">
                <a16:creationId xmlns:a16="http://schemas.microsoft.com/office/drawing/2014/main" id="{BB3A3AC9-1501-3DBC-516B-18A822A47BB6}"/>
              </a:ext>
            </a:extLst>
          </p:cNvPr>
          <p:cNvSpPr/>
          <p:nvPr/>
        </p:nvSpPr>
        <p:spPr>
          <a:xfrm>
            <a:off x="0" y="0"/>
            <a:ext cx="12188952" cy="6858000"/>
          </a:xfrm>
          <a:prstGeom prst="rect">
            <a:avLst/>
          </a:prstGeom>
          <a:solidFill>
            <a:schemeClr val="accent4">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27D1004-5BE8-6994-807E-701A455AC162}"/>
              </a:ext>
            </a:extLst>
          </p:cNvPr>
          <p:cNvGrpSpPr/>
          <p:nvPr/>
        </p:nvGrpSpPr>
        <p:grpSpPr>
          <a:xfrm>
            <a:off x="3944855" y="1281057"/>
            <a:ext cx="4302290" cy="4295887"/>
            <a:chOff x="3992880" y="1325880"/>
            <a:chExt cx="4206240" cy="4206240"/>
          </a:xfrm>
        </p:grpSpPr>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92880" y="1325880"/>
              <a:ext cx="4206240" cy="4206240"/>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53544" y="3043127"/>
              <a:ext cx="4084912" cy="7717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grpSp>
      <p:sp>
        <p:nvSpPr>
          <p:cNvPr id="10" name="Title 1">
            <a:extLst>
              <a:ext uri="{FF2B5EF4-FFF2-40B4-BE49-F238E27FC236}">
                <a16:creationId xmlns:a16="http://schemas.microsoft.com/office/drawing/2014/main" id="{9D6A57A8-EE42-2FF2-3369-4D6AD7C24C89}"/>
              </a:ext>
            </a:extLst>
          </p:cNvPr>
          <p:cNvSpPr txBox="1">
            <a:spLocks noGrp="1"/>
          </p:cNvSpPr>
          <p:nvPr/>
        </p:nvSpPr>
        <p:spPr>
          <a:xfrm>
            <a:off x="7979339" y="2839660"/>
            <a:ext cx="3659187" cy="3377812"/>
          </a:xfrm>
          <a:prstGeom prst="rect">
            <a:avLst/>
          </a:prstGeom>
          <a:noFill/>
          <a:ln>
            <a:noFill/>
            <a:prstDash/>
          </a:ln>
          <a:effectLst/>
        </p:spPr>
        <p:txBody>
          <a:bodyPr rot="0" spcFirstLastPara="0"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br>
              <a:rPr kumimoji="0" lang="en-US" sz="4000" b="0" i="0" u="none" strike="noStrike" kern="1200" cap="none" spc="-50" normalizeH="0" baseline="0" noProof="0">
                <a:ln>
                  <a:noFill/>
                </a:ln>
                <a:solidFill>
                  <a:srgbClr val="A1AE72">
                    <a:lumMod val="50000"/>
                  </a:srgbClr>
                </a:solidFill>
                <a:effectLst/>
                <a:uLnTx/>
                <a:uFillTx/>
                <a:latin typeface="Calibri"/>
                <a:ea typeface="+mj-ea"/>
                <a:cs typeface="+mj-cs"/>
              </a:rPr>
            </a:br>
            <a:endParaRPr kumimoji="0" lang="en-US" sz="4400" b="0" i="0" u="none" strike="noStrike" kern="1200" cap="none" spc="-50" normalizeH="0" baseline="0" noProof="0">
              <a:ln>
                <a:noFill/>
              </a:ln>
              <a:solidFill>
                <a:srgbClr val="000000"/>
              </a:solidFill>
              <a:effectLst/>
              <a:uLnTx/>
              <a:uFillTx/>
              <a:latin typeface="Calibri Light" panose="020F0302020204030204"/>
              <a:ea typeface="Calibri Light"/>
              <a:cs typeface="Calibri Light"/>
            </a:endParaRPr>
          </a:p>
        </p:txBody>
      </p:sp>
      <p:sp>
        <p:nvSpPr>
          <p:cNvPr id="2" name="Text Placeholder 13">
            <a:extLst>
              <a:ext uri="{FF2B5EF4-FFF2-40B4-BE49-F238E27FC236}">
                <a16:creationId xmlns:a16="http://schemas.microsoft.com/office/drawing/2014/main" id="{E5A035AF-31ED-BF44-B2D6-CF9E8FBB79AC}"/>
              </a:ext>
            </a:extLst>
          </p:cNvPr>
          <p:cNvSpPr>
            <a:spLocks noGrp="1"/>
          </p:cNvSpPr>
          <p:nvPr>
            <p:ph type="body" sz="quarter" idx="15" hasCustomPrompt="1"/>
          </p:nvPr>
        </p:nvSpPr>
        <p:spPr>
          <a:xfrm>
            <a:off x="4457700" y="2047875"/>
            <a:ext cx="3276600" cy="1485900"/>
          </a:xfrm>
        </p:spPr>
        <p:txBody>
          <a:bodyPr anchor="t">
            <a:normAutofit/>
          </a:bodyPr>
          <a:lstStyle>
            <a:lvl1pPr marL="0" indent="0" algn="ctr">
              <a:buNone/>
              <a:defRPr sz="5400" b="1">
                <a:solidFill>
                  <a:schemeClr val="accent5">
                    <a:lumMod val="75000"/>
                  </a:schemeClr>
                </a:solidFill>
                <a:latin typeface="+mj-lt"/>
              </a:defRPr>
            </a:lvl1pPr>
          </a:lstStyle>
          <a:p>
            <a:pPr lvl="0"/>
            <a:r>
              <a:rPr lang="en-US"/>
              <a:t>Title</a:t>
            </a:r>
          </a:p>
        </p:txBody>
      </p:sp>
      <p:sp>
        <p:nvSpPr>
          <p:cNvPr id="3" name="Text Placeholder 17">
            <a:extLst>
              <a:ext uri="{FF2B5EF4-FFF2-40B4-BE49-F238E27FC236}">
                <a16:creationId xmlns:a16="http://schemas.microsoft.com/office/drawing/2014/main" id="{10001D88-4F3A-3FC6-6427-AF7DE2B586C3}"/>
              </a:ext>
            </a:extLst>
          </p:cNvPr>
          <p:cNvSpPr>
            <a:spLocks noGrp="1"/>
          </p:cNvSpPr>
          <p:nvPr>
            <p:ph type="body" sz="quarter" idx="16" hasCustomPrompt="1"/>
          </p:nvPr>
        </p:nvSpPr>
        <p:spPr>
          <a:xfrm>
            <a:off x="4438650" y="3807852"/>
            <a:ext cx="3314700" cy="857250"/>
          </a:xfrm>
        </p:spPr>
        <p:txBody>
          <a:bodyPr>
            <a:noAutofit/>
          </a:bodyPr>
          <a:lstStyle>
            <a:lvl1pPr marL="0" indent="0" algn="ctr">
              <a:buNone/>
              <a:defRPr sz="2000" i="0">
                <a:solidFill>
                  <a:schemeClr val="accent5">
                    <a:lumMod val="50000"/>
                  </a:schemeClr>
                </a:solidFill>
                <a:latin typeface="+mj-lt"/>
              </a:defRPr>
            </a:lvl1pPr>
          </a:lstStyle>
          <a:p>
            <a:pPr lvl="0"/>
            <a:r>
              <a:rPr lang="en-US"/>
              <a:t>Details</a:t>
            </a:r>
          </a:p>
        </p:txBody>
      </p:sp>
    </p:spTree>
    <p:extLst>
      <p:ext uri="{BB962C8B-B14F-4D97-AF65-F5344CB8AC3E}">
        <p14:creationId xmlns:p14="http://schemas.microsoft.com/office/powerpoint/2010/main" val="4029643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use Slide 1">
    <p:spTree>
      <p:nvGrpSpPr>
        <p:cNvPr id="1" name=""/>
        <p:cNvGrpSpPr/>
        <p:nvPr/>
      </p:nvGrpSpPr>
      <p:grpSpPr>
        <a:xfrm>
          <a:off x="0" y="0"/>
          <a:ext cx="0" cy="0"/>
          <a:chOff x="0" y="0"/>
          <a:chExt cx="0" cy="0"/>
        </a:xfrm>
      </p:grpSpPr>
      <p:pic>
        <p:nvPicPr>
          <p:cNvPr id="5" name="Picture 4" descr="A grassy area with a mountain in the background">
            <a:extLst>
              <a:ext uri="{FF2B5EF4-FFF2-40B4-BE49-F238E27FC236}">
                <a16:creationId xmlns:a16="http://schemas.microsoft.com/office/drawing/2014/main" id="{608D7138-FDFC-DD06-681F-CA9DAE965749}"/>
              </a:ext>
            </a:extLst>
          </p:cNvPr>
          <p:cNvPicPr>
            <a:picLocks noChangeAspect="1"/>
          </p:cNvPicPr>
          <p:nvPr/>
        </p:nvPicPr>
        <p:blipFill rotWithShape="1">
          <a:blip r:embed="rId2">
            <a:extLst>
              <a:ext uri="{28A0092B-C50C-407E-A947-70E740481C1C}">
                <a14:useLocalDpi xmlns:a14="http://schemas.microsoft.com/office/drawing/2010/main" val="0"/>
              </a:ext>
            </a:extLst>
          </a:blip>
          <a:srcRect b="15888"/>
          <a:stretch/>
        </p:blipFill>
        <p:spPr>
          <a:xfrm>
            <a:off x="0" y="0"/>
            <a:ext cx="12188952" cy="6858000"/>
          </a:xfrm>
          <a:prstGeom prst="rect">
            <a:avLst/>
          </a:prstGeom>
        </p:spPr>
      </p:pic>
      <p:sp>
        <p:nvSpPr>
          <p:cNvPr id="6" name="Rectangle 5">
            <a:extLst>
              <a:ext uri="{FF2B5EF4-FFF2-40B4-BE49-F238E27FC236}">
                <a16:creationId xmlns:a16="http://schemas.microsoft.com/office/drawing/2014/main" id="{BB3A3AC9-1501-3DBC-516B-18A822A47BB6}"/>
              </a:ext>
            </a:extLst>
          </p:cNvPr>
          <p:cNvSpPr/>
          <p:nvPr/>
        </p:nvSpPr>
        <p:spPr>
          <a:xfrm>
            <a:off x="0" y="0"/>
            <a:ext cx="12188952" cy="6858000"/>
          </a:xfrm>
          <a:prstGeom prst="rect">
            <a:avLst/>
          </a:prstGeom>
          <a:solidFill>
            <a:schemeClr val="accent4">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27D1004-5BE8-6994-807E-701A455AC162}"/>
              </a:ext>
            </a:extLst>
          </p:cNvPr>
          <p:cNvGrpSpPr/>
          <p:nvPr/>
        </p:nvGrpSpPr>
        <p:grpSpPr>
          <a:xfrm>
            <a:off x="3944855" y="1281057"/>
            <a:ext cx="4302290" cy="4295887"/>
            <a:chOff x="3992880" y="1325880"/>
            <a:chExt cx="4206240" cy="4206240"/>
          </a:xfrm>
        </p:grpSpPr>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92880" y="1325880"/>
              <a:ext cx="4206240" cy="4206240"/>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53544" y="3043127"/>
              <a:ext cx="4084912" cy="7717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grpSp>
      <p:sp>
        <p:nvSpPr>
          <p:cNvPr id="10" name="Title 1">
            <a:extLst>
              <a:ext uri="{FF2B5EF4-FFF2-40B4-BE49-F238E27FC236}">
                <a16:creationId xmlns:a16="http://schemas.microsoft.com/office/drawing/2014/main" id="{9D6A57A8-EE42-2FF2-3369-4D6AD7C24C89}"/>
              </a:ext>
            </a:extLst>
          </p:cNvPr>
          <p:cNvSpPr txBox="1">
            <a:spLocks noGrp="1"/>
          </p:cNvSpPr>
          <p:nvPr/>
        </p:nvSpPr>
        <p:spPr>
          <a:xfrm>
            <a:off x="7979339" y="2839660"/>
            <a:ext cx="3659187" cy="3377812"/>
          </a:xfrm>
          <a:prstGeom prst="rect">
            <a:avLst/>
          </a:prstGeom>
          <a:noFill/>
          <a:ln>
            <a:noFill/>
            <a:prstDash/>
          </a:ln>
          <a:effectLst/>
        </p:spPr>
        <p:txBody>
          <a:bodyPr rot="0" spcFirstLastPara="0"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br>
              <a:rPr kumimoji="0" lang="en-US" sz="4000" b="0" i="0" u="none" strike="noStrike" kern="1200" cap="none" spc="-50" normalizeH="0" baseline="0" noProof="0">
                <a:ln>
                  <a:noFill/>
                </a:ln>
                <a:solidFill>
                  <a:srgbClr val="A1AE72">
                    <a:lumMod val="50000"/>
                  </a:srgbClr>
                </a:solidFill>
                <a:effectLst/>
                <a:uLnTx/>
                <a:uFillTx/>
                <a:latin typeface="Calibri"/>
                <a:ea typeface="+mj-ea"/>
                <a:cs typeface="+mj-cs"/>
              </a:rPr>
            </a:br>
            <a:endParaRPr kumimoji="0" lang="en-US" sz="4400" b="0" i="0" u="none" strike="noStrike" kern="1200" cap="none" spc="-50" normalizeH="0" baseline="0" noProof="0">
              <a:ln>
                <a:noFill/>
              </a:ln>
              <a:solidFill>
                <a:srgbClr val="000000"/>
              </a:solidFill>
              <a:effectLst/>
              <a:uLnTx/>
              <a:uFillTx/>
              <a:latin typeface="Calibri Light" panose="020F0302020204030204"/>
              <a:ea typeface="Calibri Light"/>
              <a:cs typeface="Calibri Light"/>
            </a:endParaRPr>
          </a:p>
        </p:txBody>
      </p:sp>
      <p:sp>
        <p:nvSpPr>
          <p:cNvPr id="2" name="Text Placeholder 13">
            <a:extLst>
              <a:ext uri="{FF2B5EF4-FFF2-40B4-BE49-F238E27FC236}">
                <a16:creationId xmlns:a16="http://schemas.microsoft.com/office/drawing/2014/main" id="{E5A035AF-31ED-BF44-B2D6-CF9E8FBB79AC}"/>
              </a:ext>
            </a:extLst>
          </p:cNvPr>
          <p:cNvSpPr>
            <a:spLocks noGrp="1"/>
          </p:cNvSpPr>
          <p:nvPr>
            <p:ph type="body" sz="quarter" idx="15" hasCustomPrompt="1"/>
          </p:nvPr>
        </p:nvSpPr>
        <p:spPr>
          <a:xfrm>
            <a:off x="4457700" y="2047875"/>
            <a:ext cx="3276600" cy="1485900"/>
          </a:xfrm>
        </p:spPr>
        <p:txBody>
          <a:bodyPr anchor="t">
            <a:normAutofit/>
          </a:bodyPr>
          <a:lstStyle>
            <a:lvl1pPr marL="0" indent="0" algn="ctr">
              <a:buNone/>
              <a:defRPr sz="5400" b="1">
                <a:solidFill>
                  <a:schemeClr val="accent5">
                    <a:lumMod val="75000"/>
                  </a:schemeClr>
                </a:solidFill>
                <a:latin typeface="+mj-lt"/>
              </a:defRPr>
            </a:lvl1pPr>
          </a:lstStyle>
          <a:p>
            <a:pPr lvl="0"/>
            <a:r>
              <a:rPr lang="en-US"/>
              <a:t>Title</a:t>
            </a:r>
          </a:p>
        </p:txBody>
      </p:sp>
      <p:sp>
        <p:nvSpPr>
          <p:cNvPr id="3" name="Text Placeholder 17">
            <a:extLst>
              <a:ext uri="{FF2B5EF4-FFF2-40B4-BE49-F238E27FC236}">
                <a16:creationId xmlns:a16="http://schemas.microsoft.com/office/drawing/2014/main" id="{10001D88-4F3A-3FC6-6427-AF7DE2B586C3}"/>
              </a:ext>
            </a:extLst>
          </p:cNvPr>
          <p:cNvSpPr>
            <a:spLocks noGrp="1"/>
          </p:cNvSpPr>
          <p:nvPr>
            <p:ph type="body" sz="quarter" idx="16" hasCustomPrompt="1"/>
          </p:nvPr>
        </p:nvSpPr>
        <p:spPr>
          <a:xfrm>
            <a:off x="4438650" y="3807852"/>
            <a:ext cx="3314700" cy="857250"/>
          </a:xfrm>
        </p:spPr>
        <p:txBody>
          <a:bodyPr>
            <a:noAutofit/>
          </a:bodyPr>
          <a:lstStyle>
            <a:lvl1pPr marL="0" indent="0" algn="ctr">
              <a:buNone/>
              <a:defRPr sz="2000" i="0">
                <a:solidFill>
                  <a:schemeClr val="accent5">
                    <a:lumMod val="50000"/>
                  </a:schemeClr>
                </a:solidFill>
                <a:latin typeface="+mj-lt"/>
              </a:defRPr>
            </a:lvl1pPr>
          </a:lstStyle>
          <a:p>
            <a:pPr lvl="0"/>
            <a:r>
              <a:rPr lang="en-US"/>
              <a:t>Details</a:t>
            </a:r>
          </a:p>
        </p:txBody>
      </p:sp>
    </p:spTree>
    <p:extLst>
      <p:ext uri="{BB962C8B-B14F-4D97-AF65-F5344CB8AC3E}">
        <p14:creationId xmlns:p14="http://schemas.microsoft.com/office/powerpoint/2010/main" val="1129352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us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1DAFE-86F1-C731-6EBA-BE9EFC3006B6}"/>
              </a:ext>
            </a:extLst>
          </p:cNvPr>
          <p:cNvPicPr>
            <a:picLocks noChangeAspect="1"/>
          </p:cNvPicPr>
          <p:nvPr/>
        </p:nvPicPr>
        <p:blipFill rotWithShape="1">
          <a:blip r:embed="rId2">
            <a:extLst>
              <a:ext uri="{28A0092B-C50C-407E-A947-70E740481C1C}">
                <a14:useLocalDpi xmlns:a14="http://schemas.microsoft.com/office/drawing/2010/main" val="0"/>
              </a:ext>
            </a:extLst>
          </a:blip>
          <a:srcRect l="-25" t="12491" r="25" b="12491"/>
          <a:stretch/>
        </p:blipFill>
        <p:spPr>
          <a:xfrm>
            <a:off x="1524" y="0"/>
            <a:ext cx="12188952" cy="6858000"/>
          </a:xfrm>
          <a:prstGeom prst="rect">
            <a:avLst/>
          </a:prstGeom>
        </p:spPr>
      </p:pic>
      <p:sp>
        <p:nvSpPr>
          <p:cNvPr id="3" name="Rectangle 2">
            <a:extLst>
              <a:ext uri="{FF2B5EF4-FFF2-40B4-BE49-F238E27FC236}">
                <a16:creationId xmlns:a16="http://schemas.microsoft.com/office/drawing/2014/main" id="{5186ACDC-EA3B-1A68-9DC3-9C855ECD1254}"/>
              </a:ext>
            </a:extLst>
          </p:cNvPr>
          <p:cNvSpPr/>
          <p:nvPr/>
        </p:nvSpPr>
        <p:spPr>
          <a:xfrm>
            <a:off x="1524" y="0"/>
            <a:ext cx="12188952" cy="6858000"/>
          </a:xfrm>
          <a:prstGeom prst="rect">
            <a:avLst/>
          </a:prstGeom>
          <a:solidFill>
            <a:schemeClr val="tx2">
              <a:lumMod val="40000"/>
              <a:lumOff val="6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44855" y="1281056"/>
            <a:ext cx="4302290" cy="4295888"/>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06904" y="3034903"/>
            <a:ext cx="4178191" cy="7881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sp>
        <p:nvSpPr>
          <p:cNvPr id="6" name="Text Placeholder 13">
            <a:extLst>
              <a:ext uri="{FF2B5EF4-FFF2-40B4-BE49-F238E27FC236}">
                <a16:creationId xmlns:a16="http://schemas.microsoft.com/office/drawing/2014/main" id="{E531149F-68F0-798F-7145-86CB06BE4241}"/>
              </a:ext>
            </a:extLst>
          </p:cNvPr>
          <p:cNvSpPr>
            <a:spLocks noGrp="1"/>
          </p:cNvSpPr>
          <p:nvPr>
            <p:ph type="body" sz="quarter" idx="15" hasCustomPrompt="1"/>
          </p:nvPr>
        </p:nvSpPr>
        <p:spPr>
          <a:xfrm>
            <a:off x="4457700" y="2047875"/>
            <a:ext cx="3276600" cy="1485900"/>
          </a:xfrm>
        </p:spPr>
        <p:txBody>
          <a:bodyPr anchor="t">
            <a:normAutofit/>
          </a:bodyPr>
          <a:lstStyle>
            <a:lvl1pPr marL="0" indent="0" algn="ctr">
              <a:buNone/>
              <a:defRPr sz="5400" b="1">
                <a:solidFill>
                  <a:schemeClr val="accent1"/>
                </a:solidFill>
                <a:latin typeface="+mj-lt"/>
              </a:defRPr>
            </a:lvl1pPr>
          </a:lstStyle>
          <a:p>
            <a:pPr lvl="0"/>
            <a:r>
              <a:rPr lang="en-US"/>
              <a:t>Title</a:t>
            </a:r>
          </a:p>
        </p:txBody>
      </p:sp>
      <p:sp>
        <p:nvSpPr>
          <p:cNvPr id="10" name="Text Placeholder 17">
            <a:extLst>
              <a:ext uri="{FF2B5EF4-FFF2-40B4-BE49-F238E27FC236}">
                <a16:creationId xmlns:a16="http://schemas.microsoft.com/office/drawing/2014/main" id="{298B8485-7056-EA35-E6B0-A0F998883CB9}"/>
              </a:ext>
            </a:extLst>
          </p:cNvPr>
          <p:cNvSpPr>
            <a:spLocks noGrp="1"/>
          </p:cNvSpPr>
          <p:nvPr>
            <p:ph type="body" sz="quarter" idx="16" hasCustomPrompt="1"/>
          </p:nvPr>
        </p:nvSpPr>
        <p:spPr>
          <a:xfrm>
            <a:off x="4438650" y="3807852"/>
            <a:ext cx="3314700" cy="857250"/>
          </a:xfrm>
        </p:spPr>
        <p:txBody>
          <a:bodyPr>
            <a:noAutofit/>
          </a:bodyPr>
          <a:lstStyle>
            <a:lvl1pPr marL="0" indent="0" algn="ctr">
              <a:buNone/>
              <a:defRPr sz="2000" i="0">
                <a:solidFill>
                  <a:schemeClr val="accent1">
                    <a:lumMod val="75000"/>
                  </a:schemeClr>
                </a:solidFill>
                <a:latin typeface="+mj-lt"/>
              </a:defRPr>
            </a:lvl1pPr>
          </a:lstStyle>
          <a:p>
            <a:pPr lvl="0"/>
            <a:r>
              <a:rPr lang="en-US"/>
              <a:t>Details</a:t>
            </a:r>
          </a:p>
        </p:txBody>
      </p:sp>
    </p:spTree>
    <p:extLst>
      <p:ext uri="{BB962C8B-B14F-4D97-AF65-F5344CB8AC3E}">
        <p14:creationId xmlns:p14="http://schemas.microsoft.com/office/powerpoint/2010/main" val="1329763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2EDA25-33C8-6DC5-0A19-E541D32F25E8}"/>
              </a:ext>
            </a:extLst>
          </p:cNvPr>
          <p:cNvSpPr/>
          <p:nvPr/>
        </p:nvSpPr>
        <p:spPr>
          <a:xfrm>
            <a:off x="-7620" y="0"/>
            <a:ext cx="12207240" cy="636161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sign and text&#10;&#10;Description automatically generated with medium confidence">
            <a:extLst>
              <a:ext uri="{FF2B5EF4-FFF2-40B4-BE49-F238E27FC236}">
                <a16:creationId xmlns:a16="http://schemas.microsoft.com/office/drawing/2014/main" id="{558E5AB0-0C5C-CDE1-30C6-C6D3084C5A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036" y="1714500"/>
            <a:ext cx="3437928" cy="3429000"/>
          </a:xfrm>
          <a:prstGeom prst="rect">
            <a:avLst/>
          </a:prstGeom>
        </p:spPr>
      </p:pic>
      <p:grpSp>
        <p:nvGrpSpPr>
          <p:cNvPr id="9" name="Group 8">
            <a:extLst>
              <a:ext uri="{FF2B5EF4-FFF2-40B4-BE49-F238E27FC236}">
                <a16:creationId xmlns:a16="http://schemas.microsoft.com/office/drawing/2014/main" id="{EAE268FD-0EFC-4F7A-7D8D-542F84BC3347}"/>
              </a:ext>
            </a:extLst>
          </p:cNvPr>
          <p:cNvGrpSpPr/>
          <p:nvPr/>
        </p:nvGrpSpPr>
        <p:grpSpPr>
          <a:xfrm>
            <a:off x="-12192" y="6358694"/>
            <a:ext cx="12216384" cy="499306"/>
            <a:chOff x="-12192" y="6358694"/>
            <a:chExt cx="12216384" cy="499306"/>
          </a:xfrm>
        </p:grpSpPr>
        <p:pic>
          <p:nvPicPr>
            <p:cNvPr id="10" name="Picture 9">
              <a:extLst>
                <a:ext uri="{FF2B5EF4-FFF2-40B4-BE49-F238E27FC236}">
                  <a16:creationId xmlns:a16="http://schemas.microsoft.com/office/drawing/2014/main" id="{20B36D95-AEDC-7662-54F7-45A13C3A55E5}"/>
                </a:ext>
              </a:extLst>
            </p:cNvPr>
            <p:cNvPicPr>
              <a:picLocks noChangeAspect="1"/>
            </p:cNvPicPr>
            <p:nvPr/>
          </p:nvPicPr>
          <p:blipFill rotWithShape="1">
            <a:blip r:embed="rId3">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11" name="Rectangle 10">
              <a:extLst>
                <a:ext uri="{FF2B5EF4-FFF2-40B4-BE49-F238E27FC236}">
                  <a16:creationId xmlns:a16="http://schemas.microsoft.com/office/drawing/2014/main" id="{9FFF9C95-CE4B-2D77-4CFB-5BCCA31FC064}"/>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Tree>
    <p:extLst>
      <p:ext uri="{BB962C8B-B14F-4D97-AF65-F5344CB8AC3E}">
        <p14:creationId xmlns:p14="http://schemas.microsoft.com/office/powerpoint/2010/main" val="2748443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838200" y="608375"/>
            <a:ext cx="10515600" cy="2394898"/>
          </a:xfrm>
          <a:prstGeom prst="rect">
            <a:avLst/>
          </a:prstGeom>
        </p:spPr>
        <p:txBody>
          <a:bodyPr anchor="t" anchorCtr="0">
            <a:noAutofit/>
          </a:bodyPr>
          <a:lstStyle>
            <a:lvl1pPr>
              <a:defRPr sz="7200">
                <a:solidFill>
                  <a:schemeClr val="accent1"/>
                </a:solidFill>
              </a:defRPr>
            </a:lvl1pPr>
          </a:lstStyle>
          <a:p>
            <a:r>
              <a:rPr lang="en-US"/>
              <a:t>Title</a:t>
            </a:r>
          </a:p>
        </p:txBody>
      </p:sp>
      <p:pic>
        <p:nvPicPr>
          <p:cNvPr id="4" name="Picture 3">
            <a:extLst>
              <a:ext uri="{FF2B5EF4-FFF2-40B4-BE49-F238E27FC236}">
                <a16:creationId xmlns:a16="http://schemas.microsoft.com/office/drawing/2014/main" id="{A8E7FEE2-4885-DF19-652A-33ADE1CD349F}"/>
              </a:ext>
            </a:extLst>
          </p:cNvPr>
          <p:cNvPicPr>
            <a:picLocks/>
          </p:cNvPicPr>
          <p:nvPr/>
        </p:nvPicPr>
        <p:blipFill rotWithShape="1">
          <a:blip r:embed="rId2">
            <a:extLst>
              <a:ext uri="{28A0092B-C50C-407E-A947-70E740481C1C}">
                <a14:useLocalDpi xmlns:a14="http://schemas.microsoft.com/office/drawing/2010/main" val="0"/>
              </a:ext>
            </a:extLst>
          </a:blip>
          <a:srcRect b="9744"/>
          <a:stretch/>
        </p:blipFill>
        <p:spPr>
          <a:xfrm>
            <a:off x="-12192" y="6359691"/>
            <a:ext cx="12216384"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a:spLocks/>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5" name="Rectangle 4">
            <a:extLst>
              <a:ext uri="{FF2B5EF4-FFF2-40B4-BE49-F238E27FC236}">
                <a16:creationId xmlns:a16="http://schemas.microsoft.com/office/drawing/2014/main" id="{8ABB7ECA-6E0B-CF1B-AC2A-A6B0BFECDCE0}"/>
              </a:ext>
            </a:extLst>
          </p:cNvPr>
          <p:cNvSpPr/>
          <p:nvPr/>
        </p:nvSpPr>
        <p:spPr>
          <a:xfrm>
            <a:off x="-7620" y="3829677"/>
            <a:ext cx="12207240" cy="253193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699BC98-FC16-D652-4283-B12E86A37AB5}"/>
              </a:ext>
            </a:extLst>
          </p:cNvPr>
          <p:cNvSpPr txBox="1">
            <a:spLocks/>
          </p:cNvSpPr>
          <p:nvPr/>
        </p:nvSpPr>
        <p:spPr>
          <a:xfrm>
            <a:off x="838200" y="4495298"/>
            <a:ext cx="9258300" cy="1754326"/>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mn-lt"/>
              </a:rPr>
              <a:t>Indian Health Service </a:t>
            </a:r>
            <a:br>
              <a:rPr lang="en-US" sz="4000">
                <a:solidFill>
                  <a:schemeClr val="bg1"/>
                </a:solidFill>
              </a:rPr>
            </a:br>
            <a:r>
              <a:rPr lang="en-US" sz="4000">
                <a:solidFill>
                  <a:schemeClr val="bg1"/>
                </a:solidFill>
              </a:rPr>
              <a:t>Health Information Technology </a:t>
            </a:r>
            <a:br>
              <a:rPr lang="en-US" sz="4000">
                <a:solidFill>
                  <a:schemeClr val="bg1"/>
                </a:solidFill>
              </a:rPr>
            </a:br>
            <a:r>
              <a:rPr lang="en-US" sz="4000">
                <a:solidFill>
                  <a:schemeClr val="bg1"/>
                </a:solidFill>
              </a:rPr>
              <a:t>Modernization Program</a:t>
            </a:r>
          </a:p>
        </p:txBody>
      </p:sp>
      <p:pic>
        <p:nvPicPr>
          <p:cNvPr id="15" name="Picture 14" descr="White logo of Health and Human Services (HHS)">
            <a:extLst>
              <a:ext uri="{FF2B5EF4-FFF2-40B4-BE49-F238E27FC236}">
                <a16:creationId xmlns:a16="http://schemas.microsoft.com/office/drawing/2014/main" id="{D4EF4272-74C4-CF16-320A-800CA0A24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081" y="4622901"/>
            <a:ext cx="1506472" cy="1506471"/>
          </a:xfrm>
          <a:prstGeom prst="rect">
            <a:avLst/>
          </a:prstGeom>
        </p:spPr>
      </p:pic>
      <p:pic>
        <p:nvPicPr>
          <p:cNvPr id="16" name="Picture 15" descr="white logo of Indian Health Service (IHS)">
            <a:extLst>
              <a:ext uri="{FF2B5EF4-FFF2-40B4-BE49-F238E27FC236}">
                <a16:creationId xmlns:a16="http://schemas.microsoft.com/office/drawing/2014/main" id="{0F381467-45B9-5203-6446-E2B146538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7377" y="4622901"/>
            <a:ext cx="1510395" cy="1506471"/>
          </a:xfrm>
          <a:prstGeom prst="rect">
            <a:avLst/>
          </a:prstGeom>
        </p:spPr>
      </p:pic>
      <p:sp>
        <p:nvSpPr>
          <p:cNvPr id="18" name="Text Placeholder 17">
            <a:extLst>
              <a:ext uri="{FF2B5EF4-FFF2-40B4-BE49-F238E27FC236}">
                <a16:creationId xmlns:a16="http://schemas.microsoft.com/office/drawing/2014/main" id="{F9459611-B7D8-AC92-6148-BA54C571A662}"/>
              </a:ext>
            </a:extLst>
          </p:cNvPr>
          <p:cNvSpPr>
            <a:spLocks noGrp="1"/>
          </p:cNvSpPr>
          <p:nvPr>
            <p:ph type="body" sz="quarter" idx="10" hasCustomPrompt="1"/>
          </p:nvPr>
        </p:nvSpPr>
        <p:spPr>
          <a:xfrm>
            <a:off x="838200" y="3159300"/>
            <a:ext cx="3088167" cy="514350"/>
          </a:xfrm>
          <a:prstGeom prst="rect">
            <a:avLst/>
          </a:prstGeom>
        </p:spPr>
        <p:txBody>
          <a:bodyPr anchor="ctr">
            <a:normAutofit/>
          </a:bodyPr>
          <a:lstStyle>
            <a:lvl1pPr marL="0" indent="0">
              <a:buNone/>
              <a:defRPr sz="2000">
                <a:solidFill>
                  <a:schemeClr val="tx1">
                    <a:lumMod val="50000"/>
                    <a:lumOff val="50000"/>
                  </a:schemeClr>
                </a:solidFill>
                <a:latin typeface="+mj-lt"/>
              </a:defRPr>
            </a:lvl1pPr>
          </a:lstStyle>
          <a:p>
            <a:pPr lvl="0"/>
            <a:r>
              <a:rPr lang="en-US"/>
              <a:t>Date</a:t>
            </a:r>
          </a:p>
        </p:txBody>
      </p:sp>
    </p:spTree>
    <p:extLst>
      <p:ext uri="{BB962C8B-B14F-4D97-AF65-F5344CB8AC3E}">
        <p14:creationId xmlns:p14="http://schemas.microsoft.com/office/powerpoint/2010/main" val="2271712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genda v1 (Pre-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22824-42B3-E903-68C7-443352E9DEFD}"/>
              </a:ext>
            </a:extLst>
          </p:cNvPr>
          <p:cNvSpPr/>
          <p:nvPr/>
        </p:nvSpPr>
        <p:spPr>
          <a:xfrm>
            <a:off x="0" y="1"/>
            <a:ext cx="4059936"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lack and white logo of Indian Health Service (IHS)">
            <a:extLst>
              <a:ext uri="{FF2B5EF4-FFF2-40B4-BE49-F238E27FC236}">
                <a16:creationId xmlns:a16="http://schemas.microsoft.com/office/drawing/2014/main" id="{1E8765CA-4F31-E492-C58E-64A613F12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5386" y="221225"/>
            <a:ext cx="771019" cy="766890"/>
          </a:xfrm>
          <a:prstGeom prst="rect">
            <a:avLst/>
          </a:prstGeom>
        </p:spPr>
      </p:pic>
      <p:pic>
        <p:nvPicPr>
          <p:cNvPr id="13" name="Picture 12" descr="black logo of Health and Human Services (HHS)">
            <a:extLst>
              <a:ext uri="{FF2B5EF4-FFF2-40B4-BE49-F238E27FC236}">
                <a16:creationId xmlns:a16="http://schemas.microsoft.com/office/drawing/2014/main" id="{368F5885-6A78-51F9-BB3F-EA84F2689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4505452" y="435829"/>
            <a:ext cx="5705348" cy="701731"/>
          </a:xfrm>
          <a:prstGeom prst="rect">
            <a:avLst/>
          </a:prstGeom>
        </p:spPr>
        <p:txBody>
          <a:bodyPr wrap="square" anchor="t" anchorCtr="0">
            <a:spAutoFit/>
          </a:bodyPr>
          <a:lstStyle>
            <a:lvl1pPr>
              <a:defRPr>
                <a:solidFill>
                  <a:schemeClr val="accent1"/>
                </a:solidFill>
              </a:defRPr>
            </a:lvl1pPr>
          </a:lstStyle>
          <a:p>
            <a:r>
              <a:rPr lang="en-US"/>
              <a:t>Agenda</a:t>
            </a:r>
          </a:p>
        </p:txBody>
      </p:sp>
      <p:sp>
        <p:nvSpPr>
          <p:cNvPr id="26" name="Text Placeholder 25">
            <a:extLst>
              <a:ext uri="{FF2B5EF4-FFF2-40B4-BE49-F238E27FC236}">
                <a16:creationId xmlns:a16="http://schemas.microsoft.com/office/drawing/2014/main" id="{ACCEB590-FC7E-5E71-3722-946699EF8077}"/>
              </a:ext>
            </a:extLst>
          </p:cNvPr>
          <p:cNvSpPr>
            <a:spLocks noGrp="1"/>
          </p:cNvSpPr>
          <p:nvPr>
            <p:ph type="body" sz="quarter" idx="14" hasCustomPrompt="1"/>
          </p:nvPr>
        </p:nvSpPr>
        <p:spPr>
          <a:xfrm>
            <a:off x="4505452" y="1796402"/>
            <a:ext cx="6224028" cy="468313"/>
          </a:xfrm>
          <a:prstGeom prst="rect">
            <a:avLst/>
          </a:prstGeo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Purpose</a:t>
            </a:r>
          </a:p>
        </p:txBody>
      </p:sp>
      <p:sp>
        <p:nvSpPr>
          <p:cNvPr id="28" name="Text Placeholder 27">
            <a:extLst>
              <a:ext uri="{FF2B5EF4-FFF2-40B4-BE49-F238E27FC236}">
                <a16:creationId xmlns:a16="http://schemas.microsoft.com/office/drawing/2014/main" id="{068F8A9F-D803-BF4E-BE16-9A5694E703A1}"/>
              </a:ext>
            </a:extLst>
          </p:cNvPr>
          <p:cNvSpPr>
            <a:spLocks noGrp="1"/>
          </p:cNvSpPr>
          <p:nvPr>
            <p:ph type="body" sz="quarter" idx="15" hasCustomPrompt="1"/>
          </p:nvPr>
        </p:nvSpPr>
        <p:spPr>
          <a:xfrm>
            <a:off x="4505452" y="2292101"/>
            <a:ext cx="6224027" cy="313932"/>
          </a:xfrm>
          <a:prstGeom prst="rect">
            <a:avLst/>
          </a:prstGeom>
        </p:spPr>
        <p:txBody>
          <a:bodyPr>
            <a:spAutoFit/>
          </a:bodyPr>
          <a:lstStyle>
            <a:lvl1pPr marL="0" indent="0" algn="l" defTabSz="914400" rtl="0" eaLnBrk="1" latinLnBrk="0" hangingPunct="1">
              <a:buNone/>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Purpose</a:t>
            </a:r>
          </a:p>
        </p:txBody>
      </p:sp>
      <p:sp>
        <p:nvSpPr>
          <p:cNvPr id="29" name="Text Placeholder 25">
            <a:extLst>
              <a:ext uri="{FF2B5EF4-FFF2-40B4-BE49-F238E27FC236}">
                <a16:creationId xmlns:a16="http://schemas.microsoft.com/office/drawing/2014/main" id="{87A38DF9-81F0-CED8-A7B4-EB3EEB59CE82}"/>
              </a:ext>
            </a:extLst>
          </p:cNvPr>
          <p:cNvSpPr>
            <a:spLocks noGrp="1"/>
          </p:cNvSpPr>
          <p:nvPr>
            <p:ph type="body" sz="quarter" idx="16" hasCustomPrompt="1"/>
          </p:nvPr>
        </p:nvSpPr>
        <p:spPr>
          <a:xfrm>
            <a:off x="4505452" y="3024045"/>
            <a:ext cx="6224028" cy="468313"/>
          </a:xfrm>
          <a:prstGeom prst="rect">
            <a:avLst/>
          </a:prstGeo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Agenda</a:t>
            </a:r>
          </a:p>
        </p:txBody>
      </p:sp>
      <p:sp>
        <p:nvSpPr>
          <p:cNvPr id="30" name="Text Placeholder 27">
            <a:extLst>
              <a:ext uri="{FF2B5EF4-FFF2-40B4-BE49-F238E27FC236}">
                <a16:creationId xmlns:a16="http://schemas.microsoft.com/office/drawing/2014/main" id="{296F1455-376A-2297-AD06-261CC640CB8B}"/>
              </a:ext>
            </a:extLst>
          </p:cNvPr>
          <p:cNvSpPr>
            <a:spLocks noGrp="1"/>
          </p:cNvSpPr>
          <p:nvPr>
            <p:ph type="body" sz="quarter" idx="17" hasCustomPrompt="1"/>
          </p:nvPr>
        </p:nvSpPr>
        <p:spPr>
          <a:xfrm>
            <a:off x="4505452" y="3519744"/>
            <a:ext cx="6224027" cy="1363450"/>
          </a:xfrm>
          <a:prstGeom prst="rect">
            <a:avLst/>
          </a:prstGeo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Agenda Item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2</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3</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4</a:t>
            </a:r>
          </a:p>
        </p:txBody>
      </p:sp>
      <p:sp>
        <p:nvSpPr>
          <p:cNvPr id="31" name="Text Placeholder 25">
            <a:extLst>
              <a:ext uri="{FF2B5EF4-FFF2-40B4-BE49-F238E27FC236}">
                <a16:creationId xmlns:a16="http://schemas.microsoft.com/office/drawing/2014/main" id="{3B53B0E4-45FF-12BA-1FDF-2B3283EECC92}"/>
              </a:ext>
            </a:extLst>
          </p:cNvPr>
          <p:cNvSpPr>
            <a:spLocks noGrp="1"/>
          </p:cNvSpPr>
          <p:nvPr>
            <p:ph type="body" sz="quarter" idx="18" hasCustomPrompt="1"/>
          </p:nvPr>
        </p:nvSpPr>
        <p:spPr>
          <a:xfrm>
            <a:off x="4505452" y="5163288"/>
            <a:ext cx="6224028" cy="468313"/>
          </a:xfrm>
          <a:prstGeom prst="rect">
            <a:avLst/>
          </a:prstGeo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Desired Outcomes</a:t>
            </a:r>
          </a:p>
        </p:txBody>
      </p:sp>
      <p:sp>
        <p:nvSpPr>
          <p:cNvPr id="32" name="Text Placeholder 27">
            <a:extLst>
              <a:ext uri="{FF2B5EF4-FFF2-40B4-BE49-F238E27FC236}">
                <a16:creationId xmlns:a16="http://schemas.microsoft.com/office/drawing/2014/main" id="{559BF83C-700C-41B0-0D8E-75AA8BDBFA0D}"/>
              </a:ext>
            </a:extLst>
          </p:cNvPr>
          <p:cNvSpPr>
            <a:spLocks noGrp="1"/>
          </p:cNvSpPr>
          <p:nvPr>
            <p:ph type="body" sz="quarter" idx="19" hasCustomPrompt="1"/>
          </p:nvPr>
        </p:nvSpPr>
        <p:spPr>
          <a:xfrm>
            <a:off x="4505452" y="5658987"/>
            <a:ext cx="6224027" cy="663771"/>
          </a:xfrm>
          <a:prstGeom prst="rect">
            <a:avLst/>
          </a:prstGeo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Desired Outcome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Desired Outcome 2</a:t>
            </a:r>
          </a:p>
        </p:txBody>
      </p:sp>
    </p:spTree>
    <p:extLst>
      <p:ext uri="{BB962C8B-B14F-4D97-AF65-F5344CB8AC3E}">
        <p14:creationId xmlns:p14="http://schemas.microsoft.com/office/powerpoint/2010/main" val="350650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CE0A-0492-A7CB-8B9A-43D427DC8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421036-9EFE-20DA-77AB-C65E292C24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EB28AA-D630-6498-0F20-BEEEF50E62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0BB1CD-05DC-A357-9E3F-40CB608FBAC1}"/>
              </a:ext>
            </a:extLst>
          </p:cNvPr>
          <p:cNvSpPr>
            <a:spLocks noGrp="1"/>
          </p:cNvSpPr>
          <p:nvPr>
            <p:ph type="dt" sz="half" idx="10"/>
          </p:nvPr>
        </p:nvSpPr>
        <p:spPr/>
        <p:txBody>
          <a:bodyPr/>
          <a:lstStyle/>
          <a:p>
            <a:fld id="{3AE67E57-F536-4525-9D69-BECF651D51A7}" type="datetimeFigureOut">
              <a:rPr lang="en-US" smtClean="0"/>
              <a:t>5/5/2026</a:t>
            </a:fld>
            <a:endParaRPr lang="en-US"/>
          </a:p>
        </p:txBody>
      </p:sp>
      <p:sp>
        <p:nvSpPr>
          <p:cNvPr id="6" name="Footer Placeholder 5">
            <a:extLst>
              <a:ext uri="{FF2B5EF4-FFF2-40B4-BE49-F238E27FC236}">
                <a16:creationId xmlns:a16="http://schemas.microsoft.com/office/drawing/2014/main" id="{F4034B54-9F35-FEE9-F068-42C47DE00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1847A-BADF-43C0-7294-B2B22ED3BF0C}"/>
              </a:ext>
            </a:extLst>
          </p:cNvPr>
          <p:cNvSpPr>
            <a:spLocks noGrp="1"/>
          </p:cNvSpPr>
          <p:nvPr>
            <p:ph type="sldNum" sz="quarter" idx="12"/>
          </p:nvPr>
        </p:nvSpPr>
        <p:spPr/>
        <p:txBody>
          <a:bodyPr/>
          <a:lstStyle/>
          <a:p>
            <a:fld id="{AB2C012F-B305-4EAD-A0FE-44B73E433CD6}" type="slidenum">
              <a:rPr lang="en-US" smtClean="0"/>
              <a:t>‹#›</a:t>
            </a:fld>
            <a:endParaRPr lang="en-US"/>
          </a:p>
        </p:txBody>
      </p:sp>
    </p:spTree>
    <p:extLst>
      <p:ext uri="{BB962C8B-B14F-4D97-AF65-F5344CB8AC3E}">
        <p14:creationId xmlns:p14="http://schemas.microsoft.com/office/powerpoint/2010/main" val="2514478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genda v1 (Pre-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22824-42B3-E903-68C7-443352E9DEFD}"/>
              </a:ext>
            </a:extLst>
          </p:cNvPr>
          <p:cNvSpPr/>
          <p:nvPr/>
        </p:nvSpPr>
        <p:spPr>
          <a:xfrm>
            <a:off x="0" y="1"/>
            <a:ext cx="4059936"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lack and white logo of Indian Health Service (IHS)">
            <a:extLst>
              <a:ext uri="{FF2B5EF4-FFF2-40B4-BE49-F238E27FC236}">
                <a16:creationId xmlns:a16="http://schemas.microsoft.com/office/drawing/2014/main" id="{1E8765CA-4F31-E492-C58E-64A613F12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5386" y="221225"/>
            <a:ext cx="771019" cy="766890"/>
          </a:xfrm>
          <a:prstGeom prst="rect">
            <a:avLst/>
          </a:prstGeom>
        </p:spPr>
      </p:pic>
      <p:pic>
        <p:nvPicPr>
          <p:cNvPr id="13" name="Picture 12" descr="black logo of Health and Human Services (HHS)">
            <a:extLst>
              <a:ext uri="{FF2B5EF4-FFF2-40B4-BE49-F238E27FC236}">
                <a16:creationId xmlns:a16="http://schemas.microsoft.com/office/drawing/2014/main" id="{368F5885-6A78-51F9-BB3F-EA84F2689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4505452" y="435829"/>
            <a:ext cx="5705348" cy="701731"/>
          </a:xfrm>
          <a:prstGeom prst="rect">
            <a:avLst/>
          </a:prstGeom>
        </p:spPr>
        <p:txBody>
          <a:bodyPr wrap="square" anchor="t" anchorCtr="0">
            <a:spAutoFit/>
          </a:bodyPr>
          <a:lstStyle>
            <a:lvl1pPr>
              <a:defRPr>
                <a:solidFill>
                  <a:schemeClr val="accent1"/>
                </a:solidFill>
              </a:defRPr>
            </a:lvl1pPr>
          </a:lstStyle>
          <a:p>
            <a:r>
              <a:rPr lang="en-US"/>
              <a:t>Agenda</a:t>
            </a:r>
          </a:p>
        </p:txBody>
      </p:sp>
      <p:sp>
        <p:nvSpPr>
          <p:cNvPr id="26" name="Text Placeholder 25">
            <a:extLst>
              <a:ext uri="{FF2B5EF4-FFF2-40B4-BE49-F238E27FC236}">
                <a16:creationId xmlns:a16="http://schemas.microsoft.com/office/drawing/2014/main" id="{ACCEB590-FC7E-5E71-3722-946699EF8077}"/>
              </a:ext>
            </a:extLst>
          </p:cNvPr>
          <p:cNvSpPr>
            <a:spLocks noGrp="1"/>
          </p:cNvSpPr>
          <p:nvPr>
            <p:ph type="body" sz="quarter" idx="14" hasCustomPrompt="1"/>
          </p:nvPr>
        </p:nvSpPr>
        <p:spPr>
          <a:xfrm>
            <a:off x="4505452" y="1796402"/>
            <a:ext cx="6224028" cy="468313"/>
          </a:xfrm>
          <a:prstGeom prst="rect">
            <a:avLst/>
          </a:prstGeo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Purpose</a:t>
            </a:r>
          </a:p>
        </p:txBody>
      </p:sp>
      <p:sp>
        <p:nvSpPr>
          <p:cNvPr id="28" name="Text Placeholder 27">
            <a:extLst>
              <a:ext uri="{FF2B5EF4-FFF2-40B4-BE49-F238E27FC236}">
                <a16:creationId xmlns:a16="http://schemas.microsoft.com/office/drawing/2014/main" id="{068F8A9F-D803-BF4E-BE16-9A5694E703A1}"/>
              </a:ext>
            </a:extLst>
          </p:cNvPr>
          <p:cNvSpPr>
            <a:spLocks noGrp="1"/>
          </p:cNvSpPr>
          <p:nvPr>
            <p:ph type="body" sz="quarter" idx="15" hasCustomPrompt="1"/>
          </p:nvPr>
        </p:nvSpPr>
        <p:spPr>
          <a:xfrm>
            <a:off x="4505452" y="2292101"/>
            <a:ext cx="6224027" cy="313932"/>
          </a:xfrm>
          <a:prstGeom prst="rect">
            <a:avLst/>
          </a:prstGeom>
        </p:spPr>
        <p:txBody>
          <a:bodyPr>
            <a:spAutoFit/>
          </a:bodyPr>
          <a:lstStyle>
            <a:lvl1pPr marL="0" indent="0" algn="l" defTabSz="914400" rtl="0" eaLnBrk="1" latinLnBrk="0" hangingPunct="1">
              <a:buNone/>
              <a:defRPr lang="en-US" sz="1600" b="0" i="0" kern="1200" dirty="0" smtClean="0">
                <a:solidFill>
                  <a:schemeClr val="tx1"/>
                </a:solidFill>
                <a:effectLst/>
                <a:latin typeface="+mn-lt"/>
                <a:ea typeface="+mn-ea"/>
                <a:cs typeface="+mn-cs"/>
              </a:defRPr>
            </a:lvl1pPr>
            <a:lvl5pPr marL="1828800" indent="0">
              <a:buNone/>
              <a:defRPr/>
            </a:lvl5pPr>
          </a:lstStyle>
          <a:p>
            <a:pPr lvl="0"/>
            <a:r>
              <a:rPr lang="en-US"/>
              <a:t>Purpose</a:t>
            </a:r>
          </a:p>
        </p:txBody>
      </p:sp>
      <p:sp>
        <p:nvSpPr>
          <p:cNvPr id="29" name="Text Placeholder 25">
            <a:extLst>
              <a:ext uri="{FF2B5EF4-FFF2-40B4-BE49-F238E27FC236}">
                <a16:creationId xmlns:a16="http://schemas.microsoft.com/office/drawing/2014/main" id="{87A38DF9-81F0-CED8-A7B4-EB3EEB59CE82}"/>
              </a:ext>
            </a:extLst>
          </p:cNvPr>
          <p:cNvSpPr>
            <a:spLocks noGrp="1"/>
          </p:cNvSpPr>
          <p:nvPr>
            <p:ph type="body" sz="quarter" idx="16" hasCustomPrompt="1"/>
          </p:nvPr>
        </p:nvSpPr>
        <p:spPr>
          <a:xfrm>
            <a:off x="4505452" y="3024045"/>
            <a:ext cx="6224028" cy="468313"/>
          </a:xfrm>
          <a:prstGeom prst="rect">
            <a:avLst/>
          </a:prstGeo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Agenda</a:t>
            </a:r>
          </a:p>
        </p:txBody>
      </p:sp>
      <p:sp>
        <p:nvSpPr>
          <p:cNvPr id="30" name="Text Placeholder 27">
            <a:extLst>
              <a:ext uri="{FF2B5EF4-FFF2-40B4-BE49-F238E27FC236}">
                <a16:creationId xmlns:a16="http://schemas.microsoft.com/office/drawing/2014/main" id="{296F1455-376A-2297-AD06-261CC640CB8B}"/>
              </a:ext>
            </a:extLst>
          </p:cNvPr>
          <p:cNvSpPr>
            <a:spLocks noGrp="1"/>
          </p:cNvSpPr>
          <p:nvPr>
            <p:ph type="body" sz="quarter" idx="17" hasCustomPrompt="1"/>
          </p:nvPr>
        </p:nvSpPr>
        <p:spPr>
          <a:xfrm>
            <a:off x="4505452" y="3519744"/>
            <a:ext cx="6224027" cy="1363450"/>
          </a:xfrm>
          <a:prstGeom prst="rect">
            <a:avLst/>
          </a:prstGeo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solidFill>
                <a:effectLst/>
                <a:latin typeface="+mn-lt"/>
                <a:ea typeface="+mn-ea"/>
                <a:cs typeface="+mn-cs"/>
              </a:defRPr>
            </a:lvl1pPr>
            <a:lvl5pPr marL="1828800" indent="0">
              <a:buNone/>
              <a:defRPr/>
            </a:lvl5pPr>
          </a:lstStyle>
          <a:p>
            <a:pPr lvl="0"/>
            <a:r>
              <a:rPr lang="en-US"/>
              <a:t>Agenda Item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2</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3</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4</a:t>
            </a:r>
          </a:p>
        </p:txBody>
      </p:sp>
      <p:sp>
        <p:nvSpPr>
          <p:cNvPr id="31" name="Text Placeholder 25">
            <a:extLst>
              <a:ext uri="{FF2B5EF4-FFF2-40B4-BE49-F238E27FC236}">
                <a16:creationId xmlns:a16="http://schemas.microsoft.com/office/drawing/2014/main" id="{3B53B0E4-45FF-12BA-1FDF-2B3283EECC92}"/>
              </a:ext>
            </a:extLst>
          </p:cNvPr>
          <p:cNvSpPr>
            <a:spLocks noGrp="1"/>
          </p:cNvSpPr>
          <p:nvPr>
            <p:ph type="body" sz="quarter" idx="18" hasCustomPrompt="1"/>
          </p:nvPr>
        </p:nvSpPr>
        <p:spPr>
          <a:xfrm>
            <a:off x="4505452" y="5163288"/>
            <a:ext cx="6224028" cy="468313"/>
          </a:xfrm>
          <a:prstGeom prst="rect">
            <a:avLst/>
          </a:prstGeo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Desired Outcomes</a:t>
            </a:r>
          </a:p>
        </p:txBody>
      </p:sp>
      <p:sp>
        <p:nvSpPr>
          <p:cNvPr id="32" name="Text Placeholder 27">
            <a:extLst>
              <a:ext uri="{FF2B5EF4-FFF2-40B4-BE49-F238E27FC236}">
                <a16:creationId xmlns:a16="http://schemas.microsoft.com/office/drawing/2014/main" id="{559BF83C-700C-41B0-0D8E-75AA8BDBFA0D}"/>
              </a:ext>
            </a:extLst>
          </p:cNvPr>
          <p:cNvSpPr>
            <a:spLocks noGrp="1"/>
          </p:cNvSpPr>
          <p:nvPr>
            <p:ph type="body" sz="quarter" idx="19" hasCustomPrompt="1"/>
          </p:nvPr>
        </p:nvSpPr>
        <p:spPr>
          <a:xfrm>
            <a:off x="4505452" y="5658987"/>
            <a:ext cx="6224027" cy="663771"/>
          </a:xfrm>
          <a:prstGeom prst="rect">
            <a:avLst/>
          </a:prstGeo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solidFill>
                <a:effectLst/>
                <a:latin typeface="+mn-lt"/>
                <a:ea typeface="+mn-ea"/>
                <a:cs typeface="+mn-cs"/>
              </a:defRPr>
            </a:lvl1pPr>
            <a:lvl5pPr marL="1828800" indent="0">
              <a:buNone/>
              <a:defRPr/>
            </a:lvl5pPr>
          </a:lstStyle>
          <a:p>
            <a:pPr lvl="0"/>
            <a:r>
              <a:rPr lang="en-US"/>
              <a:t>Desired Outcome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Desired Outcome 2</a:t>
            </a:r>
          </a:p>
        </p:txBody>
      </p:sp>
    </p:spTree>
    <p:extLst>
      <p:ext uri="{BB962C8B-B14F-4D97-AF65-F5344CB8AC3E}">
        <p14:creationId xmlns:p14="http://schemas.microsoft.com/office/powerpoint/2010/main" val="3046901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ody Slide (Footer)">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a:prstGeom prst="rect">
            <a:avLst/>
          </a:prstGeo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grpSp>
        <p:nvGrpSpPr>
          <p:cNvPr id="5" name="Group 4">
            <a:extLst>
              <a:ext uri="{FF2B5EF4-FFF2-40B4-BE49-F238E27FC236}">
                <a16:creationId xmlns:a16="http://schemas.microsoft.com/office/drawing/2014/main" id="{C12DADA3-A21C-E659-883A-59364F2E7632}"/>
              </a:ext>
              <a:ext uri="{C183D7F6-B498-43B3-948B-1728B52AA6E4}">
                <adec:decorative xmlns:adec="http://schemas.microsoft.com/office/drawing/2017/decorative" val="1"/>
              </a:ext>
            </a:extLst>
          </p:cNvPr>
          <p:cNvGrpSpPr/>
          <p:nvPr/>
        </p:nvGrpSpPr>
        <p:grpSpPr>
          <a:xfrm>
            <a:off x="-12192" y="6358694"/>
            <a:ext cx="12216384" cy="499306"/>
            <a:chOff x="-12192" y="6358694"/>
            <a:chExt cx="12216384" cy="499306"/>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pic>
        <p:nvPicPr>
          <p:cNvPr id="13" name="Picture 12" descr="black logo of Health and Human Services (HHS)">
            <a:extLst>
              <a:ext uri="{FF2B5EF4-FFF2-40B4-BE49-F238E27FC236}">
                <a16:creationId xmlns:a16="http://schemas.microsoft.com/office/drawing/2014/main" id="{368F5885-6A78-51F9-BB3F-EA84F2689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pic>
        <p:nvPicPr>
          <p:cNvPr id="10" name="Picture 9" descr="Black logo of Indian Health Service (IHS)">
            <a:extLst>
              <a:ext uri="{FF2B5EF4-FFF2-40B4-BE49-F238E27FC236}">
                <a16:creationId xmlns:a16="http://schemas.microsoft.com/office/drawing/2014/main" id="{1E8765CA-4F31-E492-C58E-64A613F12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5386" y="221225"/>
            <a:ext cx="771019" cy="766890"/>
          </a:xfrm>
          <a:prstGeom prst="rect">
            <a:avLst/>
          </a:prstGeom>
        </p:spPr>
      </p:pic>
    </p:spTree>
    <p:extLst>
      <p:ext uri="{BB962C8B-B14F-4D97-AF65-F5344CB8AC3E}">
        <p14:creationId xmlns:p14="http://schemas.microsoft.com/office/powerpoint/2010/main" val="946351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dy Slide (No Footer)">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5" name="Text Placeholder 10">
            <a:extLst>
              <a:ext uri="{FF2B5EF4-FFF2-40B4-BE49-F238E27FC236}">
                <a16:creationId xmlns:a16="http://schemas.microsoft.com/office/drawing/2014/main" id="{C6B7ED6D-A205-2F9A-D9CC-B268391B8E20}"/>
              </a:ext>
            </a:extLst>
          </p:cNvPr>
          <p:cNvSpPr>
            <a:spLocks noGrp="1"/>
          </p:cNvSpPr>
          <p:nvPr userDrawn="1">
            <p:ph type="body" sz="quarter" idx="10" hasCustomPrompt="1"/>
          </p:nvPr>
        </p:nvSpPr>
        <p:spPr>
          <a:xfrm>
            <a:off x="667688" y="1164697"/>
            <a:ext cx="10856624" cy="341632"/>
          </a:xfrm>
          <a:prstGeom prst="rect">
            <a:avLst/>
          </a:prstGeo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pic>
        <p:nvPicPr>
          <p:cNvPr id="10" name="Picture 9" descr="Black and white logo of Indian Health Service (IHS)">
            <a:extLst>
              <a:ext uri="{FF2B5EF4-FFF2-40B4-BE49-F238E27FC236}">
                <a16:creationId xmlns:a16="http://schemas.microsoft.com/office/drawing/2014/main" id="{031D52DF-F072-425C-41FE-91A477E037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5386" y="221225"/>
            <a:ext cx="771019" cy="766890"/>
          </a:xfrm>
          <a:prstGeom prst="rect">
            <a:avLst/>
          </a:prstGeom>
        </p:spPr>
      </p:pic>
      <p:pic>
        <p:nvPicPr>
          <p:cNvPr id="13" name="Picture 12" descr="black logo of Health and Human Services (HHS)">
            <a:extLst>
              <a:ext uri="{FF2B5EF4-FFF2-40B4-BE49-F238E27FC236}">
                <a16:creationId xmlns:a16="http://schemas.microsoft.com/office/drawing/2014/main" id="{536D35E4-3330-3C01-0155-5AB180F2B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spTree>
    <p:extLst>
      <p:ext uri="{BB962C8B-B14F-4D97-AF65-F5344CB8AC3E}">
        <p14:creationId xmlns:p14="http://schemas.microsoft.com/office/powerpoint/2010/main" val="2806173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dy Slide (Footer, no Logo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a:prstGeom prst="rect">
            <a:avLst/>
          </a:prstGeo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grpSp>
        <p:nvGrpSpPr>
          <p:cNvPr id="5" name="Group 4">
            <a:extLst>
              <a:ext uri="{FF2B5EF4-FFF2-40B4-BE49-F238E27FC236}">
                <a16:creationId xmlns:a16="http://schemas.microsoft.com/office/drawing/2014/main" id="{C12DADA3-A21C-E659-883A-59364F2E7632}"/>
              </a:ext>
              <a:ext uri="{C183D7F6-B498-43B3-948B-1728B52AA6E4}">
                <adec:decorative xmlns:adec="http://schemas.microsoft.com/office/drawing/2017/decorative" val="1"/>
              </a:ext>
            </a:extLst>
          </p:cNvPr>
          <p:cNvGrpSpPr/>
          <p:nvPr/>
        </p:nvGrpSpPr>
        <p:grpSpPr>
          <a:xfrm>
            <a:off x="-12192" y="6358694"/>
            <a:ext cx="12216384" cy="499306"/>
            <a:chOff x="-12192" y="6358694"/>
            <a:chExt cx="12216384" cy="499306"/>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8" name="Slide Number Placeholder 2">
            <a:extLst>
              <a:ext uri="{FF2B5EF4-FFF2-40B4-BE49-F238E27FC236}">
                <a16:creationId xmlns:a16="http://schemas.microsoft.com/office/drawing/2014/main" id="{90085190-BC41-B2FB-F789-A0F962A6F19D}"/>
              </a:ext>
              <a:ext uri="{C183D7F6-B498-43B3-948B-1728B52AA6E4}">
                <adec:decorative xmlns:adec="http://schemas.microsoft.com/office/drawing/2017/decorative" val="0"/>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520322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dy Slide (Blank)">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3159896-A323-3BB4-40BE-2CF3B02DC669}"/>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11490CF5-1055-1F91-8010-D1CFB615037C}"/>
              </a:ext>
            </a:extLst>
          </p:cNvPr>
          <p:cNvSpPr>
            <a:spLocks noGrp="1"/>
          </p:cNvSpPr>
          <p:nvPr>
            <p:ph type="body" sz="quarter" idx="10" hasCustomPrompt="1"/>
          </p:nvPr>
        </p:nvSpPr>
        <p:spPr>
          <a:xfrm>
            <a:off x="667688" y="1164697"/>
            <a:ext cx="10856624" cy="341632"/>
          </a:xfrm>
          <a:prstGeom prst="rect">
            <a:avLst/>
          </a:prstGeo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51305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dy Slide (Left Accent)">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5" name="Text Placeholder 10">
            <a:extLst>
              <a:ext uri="{FF2B5EF4-FFF2-40B4-BE49-F238E27FC236}">
                <a16:creationId xmlns:a16="http://schemas.microsoft.com/office/drawing/2014/main" id="{14C9BEAC-E26B-DE88-C7BB-E363BAD91180}"/>
              </a:ext>
            </a:extLst>
          </p:cNvPr>
          <p:cNvSpPr>
            <a:spLocks noGrp="1"/>
          </p:cNvSpPr>
          <p:nvPr>
            <p:ph type="body" sz="quarter" idx="11" hasCustomPrompt="1"/>
          </p:nvPr>
        </p:nvSpPr>
        <p:spPr>
          <a:xfrm>
            <a:off x="3479800" y="1164697"/>
            <a:ext cx="8044512" cy="341632"/>
          </a:xfrm>
          <a:prstGeom prst="rect">
            <a:avLst/>
          </a:prstGeo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6" name="Rectangle 5">
            <a:extLst>
              <a:ext uri="{FF2B5EF4-FFF2-40B4-BE49-F238E27FC236}">
                <a16:creationId xmlns:a16="http://schemas.microsoft.com/office/drawing/2014/main" id="{BB460C18-FB1B-ADFB-5672-6C440615B6AC}"/>
              </a:ext>
              <a:ext uri="{C183D7F6-B498-43B3-948B-1728B52AA6E4}">
                <adec:decorative xmlns:adec="http://schemas.microsoft.com/office/drawing/2017/decorative" val="1"/>
              </a:ext>
            </a:extLst>
          </p:cNvPr>
          <p:cNvSpPr/>
          <p:nvPr/>
        </p:nvSpPr>
        <p:spPr>
          <a:xfrm>
            <a:off x="0"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black logo of Health and Human Services (HHS)">
            <a:extLst>
              <a:ext uri="{FF2B5EF4-FFF2-40B4-BE49-F238E27FC236}">
                <a16:creationId xmlns:a16="http://schemas.microsoft.com/office/drawing/2014/main" id="{66BCF7E6-E076-5CB2-1EFB-AE74A33DC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pic>
        <p:nvPicPr>
          <p:cNvPr id="16" name="Picture 15" descr="Black and white logo of Indian Health Service (IHS)">
            <a:extLst>
              <a:ext uri="{FF2B5EF4-FFF2-40B4-BE49-F238E27FC236}">
                <a16:creationId xmlns:a16="http://schemas.microsoft.com/office/drawing/2014/main" id="{746A180C-CB68-30FC-3ACD-5F46BC853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386" y="221225"/>
            <a:ext cx="771019" cy="766890"/>
          </a:xfrm>
          <a:prstGeom prst="rect">
            <a:avLst/>
          </a:prstGeom>
        </p:spPr>
      </p:pic>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4054243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dy Slide (Right Accent)">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a:prstGeom prst="rect">
            <a:avLst/>
          </a:prstGeo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 uri="{C183D7F6-B498-43B3-948B-1728B52AA6E4}">
                <adec:decorative xmlns:adec="http://schemas.microsoft.com/office/drawing/2017/decorative" val="1"/>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White logo of Health and Human Services (HHS)">
            <a:extLst>
              <a:ext uri="{FF2B5EF4-FFF2-40B4-BE49-F238E27FC236}">
                <a16:creationId xmlns:a16="http://schemas.microsoft.com/office/drawing/2014/main" id="{AF1E11D0-2F14-CFB9-F8C0-5070B27A983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434258" y="221225"/>
            <a:ext cx="811649" cy="777240"/>
          </a:xfrm>
          <a:prstGeom prst="rect">
            <a:avLst/>
          </a:prstGeom>
        </p:spPr>
      </p:pic>
      <p:pic>
        <p:nvPicPr>
          <p:cNvPr id="7" name="Picture 6" descr=" white logo of Indian Health Service (IHS)">
            <a:extLst>
              <a:ext uri="{FF2B5EF4-FFF2-40B4-BE49-F238E27FC236}">
                <a16:creationId xmlns:a16="http://schemas.microsoft.com/office/drawing/2014/main" id="{9C51D323-5073-CA2B-6DC7-C0DCA6C6B23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95386" y="221225"/>
            <a:ext cx="771019" cy="766890"/>
          </a:xfrm>
          <a:prstGeom prst="rect">
            <a:avLst/>
          </a:prstGeom>
          <a:noFill/>
        </p:spPr>
      </p:pic>
    </p:spTree>
    <p:extLst>
      <p:ext uri="{BB962C8B-B14F-4D97-AF65-F5344CB8AC3E}">
        <p14:creationId xmlns:p14="http://schemas.microsoft.com/office/powerpoint/2010/main" val="806007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 uri="{C183D7F6-B498-43B3-948B-1728B52AA6E4}">
                <adec:decorative xmlns:adec="http://schemas.microsoft.com/office/drawing/2017/decorative" val="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37063321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1472528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 uri="{C183D7F6-B498-43B3-948B-1728B52AA6E4}">
                <adec:decorative xmlns:adec="http://schemas.microsoft.com/office/drawing/2017/decorative" val="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286763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06C2-AE60-85CD-C300-3C23E0A635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5D5545-A645-6390-D8FA-75CAE0B7A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CBCFA-50FE-5487-A1DF-F4325CCB6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16FEB1-7473-B211-E452-013408FD2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9B3EA1-9888-4B79-547E-3C381B2AF3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91536-4C6C-80D4-D0B2-A68981587614}"/>
              </a:ext>
            </a:extLst>
          </p:cNvPr>
          <p:cNvSpPr>
            <a:spLocks noGrp="1"/>
          </p:cNvSpPr>
          <p:nvPr>
            <p:ph type="dt" sz="half" idx="10"/>
          </p:nvPr>
        </p:nvSpPr>
        <p:spPr/>
        <p:txBody>
          <a:bodyPr/>
          <a:lstStyle/>
          <a:p>
            <a:fld id="{3AE67E57-F536-4525-9D69-BECF651D51A7}" type="datetimeFigureOut">
              <a:rPr lang="en-US" smtClean="0"/>
              <a:t>5/5/2026</a:t>
            </a:fld>
            <a:endParaRPr lang="en-US"/>
          </a:p>
        </p:txBody>
      </p:sp>
      <p:sp>
        <p:nvSpPr>
          <p:cNvPr id="8" name="Footer Placeholder 7">
            <a:extLst>
              <a:ext uri="{FF2B5EF4-FFF2-40B4-BE49-F238E27FC236}">
                <a16:creationId xmlns:a16="http://schemas.microsoft.com/office/drawing/2014/main" id="{7040287A-9F7C-D164-BA22-D2BB3843BB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5B6472-A2D8-487E-6FE0-5DC5BD06DF15}"/>
              </a:ext>
            </a:extLst>
          </p:cNvPr>
          <p:cNvSpPr>
            <a:spLocks noGrp="1"/>
          </p:cNvSpPr>
          <p:nvPr>
            <p:ph type="sldNum" sz="quarter" idx="12"/>
          </p:nvPr>
        </p:nvSpPr>
        <p:spPr/>
        <p:txBody>
          <a:bodyPr/>
          <a:lstStyle/>
          <a:p>
            <a:fld id="{AB2C012F-B305-4EAD-A0FE-44B73E433CD6}" type="slidenum">
              <a:rPr lang="en-US" smtClean="0"/>
              <a:t>‹#›</a:t>
            </a:fld>
            <a:endParaRPr lang="en-US"/>
          </a:p>
        </p:txBody>
      </p:sp>
    </p:spTree>
    <p:extLst>
      <p:ext uri="{BB962C8B-B14F-4D97-AF65-F5344CB8AC3E}">
        <p14:creationId xmlns:p14="http://schemas.microsoft.com/office/powerpoint/2010/main" val="2584906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a:prstGeom prst="rect">
            <a:avLst/>
          </a:prstGeo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a:prstGeom prst="rect">
            <a:avLst/>
          </a:prstGeo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2590215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use Slide 1">
    <p:spTree>
      <p:nvGrpSpPr>
        <p:cNvPr id="1" name=""/>
        <p:cNvGrpSpPr/>
        <p:nvPr/>
      </p:nvGrpSpPr>
      <p:grpSpPr>
        <a:xfrm>
          <a:off x="0" y="0"/>
          <a:ext cx="0" cy="0"/>
          <a:chOff x="0" y="0"/>
          <a:chExt cx="0" cy="0"/>
        </a:xfrm>
      </p:grpSpPr>
      <p:pic>
        <p:nvPicPr>
          <p:cNvPr id="5" name="Picture 4" descr="A grassy area with a mountain in the background">
            <a:extLst>
              <a:ext uri="{FF2B5EF4-FFF2-40B4-BE49-F238E27FC236}">
                <a16:creationId xmlns:a16="http://schemas.microsoft.com/office/drawing/2014/main" id="{608D7138-FDFC-DD06-681F-CA9DAE9657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888"/>
          <a:stretch/>
        </p:blipFill>
        <p:spPr>
          <a:xfrm>
            <a:off x="0" y="0"/>
            <a:ext cx="12188952" cy="6858000"/>
          </a:xfrm>
          <a:prstGeom prst="rect">
            <a:avLst/>
          </a:prstGeom>
        </p:spPr>
      </p:pic>
      <p:sp>
        <p:nvSpPr>
          <p:cNvPr id="6" name="Rectangle 5">
            <a:extLst>
              <a:ext uri="{FF2B5EF4-FFF2-40B4-BE49-F238E27FC236}">
                <a16:creationId xmlns:a16="http://schemas.microsoft.com/office/drawing/2014/main" id="{BB3A3AC9-1501-3DBC-516B-18A822A47BB6}"/>
              </a:ext>
            </a:extLst>
          </p:cNvPr>
          <p:cNvSpPr/>
          <p:nvPr/>
        </p:nvSpPr>
        <p:spPr>
          <a:xfrm>
            <a:off x="0" y="0"/>
            <a:ext cx="12188952" cy="6858000"/>
          </a:xfrm>
          <a:prstGeom prst="rect">
            <a:avLst/>
          </a:prstGeom>
          <a:solidFill>
            <a:schemeClr val="accent4">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27D1004-5BE8-6994-807E-701A455AC162}"/>
              </a:ext>
            </a:extLst>
          </p:cNvPr>
          <p:cNvGrpSpPr/>
          <p:nvPr/>
        </p:nvGrpSpPr>
        <p:grpSpPr>
          <a:xfrm>
            <a:off x="3944855" y="1281057"/>
            <a:ext cx="4302290" cy="4295887"/>
            <a:chOff x="3992880" y="1325880"/>
            <a:chExt cx="4206240" cy="4206240"/>
          </a:xfrm>
        </p:grpSpPr>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92880" y="1325880"/>
              <a:ext cx="4206240" cy="4206240"/>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53544" y="3043127"/>
              <a:ext cx="4084912" cy="7717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grpSp>
      <p:sp>
        <p:nvSpPr>
          <p:cNvPr id="10" name="Title 1">
            <a:extLst>
              <a:ext uri="{FF2B5EF4-FFF2-40B4-BE49-F238E27FC236}">
                <a16:creationId xmlns:a16="http://schemas.microsoft.com/office/drawing/2014/main" id="{9D6A57A8-EE42-2FF2-3369-4D6AD7C24C89}"/>
              </a:ext>
            </a:extLst>
          </p:cNvPr>
          <p:cNvSpPr txBox="1">
            <a:spLocks noGrp="1"/>
          </p:cNvSpPr>
          <p:nvPr/>
        </p:nvSpPr>
        <p:spPr>
          <a:xfrm>
            <a:off x="7979339" y="2839660"/>
            <a:ext cx="3659187" cy="3377812"/>
          </a:xfrm>
          <a:prstGeom prst="rect">
            <a:avLst/>
          </a:prstGeom>
          <a:noFill/>
          <a:ln>
            <a:noFill/>
            <a:prstDash/>
          </a:ln>
          <a:effectLst/>
        </p:spPr>
        <p:txBody>
          <a:bodyPr rot="0" spcFirstLastPara="0"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br>
              <a:rPr kumimoji="0" lang="en-US" sz="4000" b="0" i="0" u="none" strike="noStrike" kern="1200" cap="none" spc="-50" normalizeH="0" baseline="0" noProof="0">
                <a:ln>
                  <a:noFill/>
                </a:ln>
                <a:solidFill>
                  <a:srgbClr val="A1AE72">
                    <a:lumMod val="50000"/>
                  </a:srgbClr>
                </a:solidFill>
                <a:effectLst/>
                <a:uLnTx/>
                <a:uFillTx/>
                <a:latin typeface="Calibri"/>
                <a:ea typeface="+mj-ea"/>
                <a:cs typeface="+mj-cs"/>
              </a:rPr>
            </a:br>
            <a:endParaRPr kumimoji="0" lang="en-US" sz="4400" b="0" i="0" u="none" strike="noStrike" kern="1200" cap="none" spc="-50" normalizeH="0" baseline="0" noProof="0">
              <a:ln>
                <a:noFill/>
              </a:ln>
              <a:solidFill>
                <a:srgbClr val="000000"/>
              </a:solidFill>
              <a:effectLst/>
              <a:uLnTx/>
              <a:uFillTx/>
              <a:latin typeface="Calibri Light" panose="020F0302020204030204"/>
              <a:ea typeface="Calibri Light"/>
              <a:cs typeface="Calibri Light"/>
            </a:endParaRPr>
          </a:p>
        </p:txBody>
      </p:sp>
      <p:sp>
        <p:nvSpPr>
          <p:cNvPr id="2" name="Text Placeholder 13">
            <a:extLst>
              <a:ext uri="{FF2B5EF4-FFF2-40B4-BE49-F238E27FC236}">
                <a16:creationId xmlns:a16="http://schemas.microsoft.com/office/drawing/2014/main" id="{E5A035AF-31ED-BF44-B2D6-CF9E8FBB79AC}"/>
              </a:ext>
            </a:extLst>
          </p:cNvPr>
          <p:cNvSpPr>
            <a:spLocks noGrp="1"/>
          </p:cNvSpPr>
          <p:nvPr>
            <p:ph type="body" sz="quarter" idx="15" hasCustomPrompt="1"/>
          </p:nvPr>
        </p:nvSpPr>
        <p:spPr>
          <a:xfrm>
            <a:off x="4457700" y="2047875"/>
            <a:ext cx="3276600" cy="1485900"/>
          </a:xfrm>
          <a:prstGeom prst="rect">
            <a:avLst/>
          </a:prstGeom>
        </p:spPr>
        <p:txBody>
          <a:bodyPr anchor="t">
            <a:normAutofit/>
          </a:bodyPr>
          <a:lstStyle>
            <a:lvl1pPr marL="0" indent="0" algn="ctr">
              <a:buNone/>
              <a:defRPr sz="5400" b="1">
                <a:solidFill>
                  <a:schemeClr val="accent5">
                    <a:lumMod val="75000"/>
                  </a:schemeClr>
                </a:solidFill>
                <a:latin typeface="+mj-lt"/>
              </a:defRPr>
            </a:lvl1pPr>
          </a:lstStyle>
          <a:p>
            <a:pPr lvl="0"/>
            <a:r>
              <a:rPr lang="en-US"/>
              <a:t>Title</a:t>
            </a:r>
          </a:p>
        </p:txBody>
      </p:sp>
      <p:sp>
        <p:nvSpPr>
          <p:cNvPr id="3" name="Text Placeholder 17">
            <a:extLst>
              <a:ext uri="{FF2B5EF4-FFF2-40B4-BE49-F238E27FC236}">
                <a16:creationId xmlns:a16="http://schemas.microsoft.com/office/drawing/2014/main" id="{10001D88-4F3A-3FC6-6427-AF7DE2B586C3}"/>
              </a:ext>
            </a:extLst>
          </p:cNvPr>
          <p:cNvSpPr>
            <a:spLocks noGrp="1"/>
          </p:cNvSpPr>
          <p:nvPr>
            <p:ph type="body" sz="quarter" idx="16" hasCustomPrompt="1"/>
          </p:nvPr>
        </p:nvSpPr>
        <p:spPr>
          <a:xfrm>
            <a:off x="4438650" y="3807852"/>
            <a:ext cx="3314700" cy="857250"/>
          </a:xfrm>
          <a:prstGeom prst="rect">
            <a:avLst/>
          </a:prstGeom>
        </p:spPr>
        <p:txBody>
          <a:bodyPr>
            <a:noAutofit/>
          </a:bodyPr>
          <a:lstStyle>
            <a:lvl1pPr marL="0" indent="0" algn="ctr">
              <a:buNone/>
              <a:defRPr sz="2000" i="0">
                <a:solidFill>
                  <a:schemeClr val="accent5">
                    <a:lumMod val="50000"/>
                  </a:schemeClr>
                </a:solidFill>
                <a:latin typeface="+mj-lt"/>
              </a:defRPr>
            </a:lvl1pPr>
          </a:lstStyle>
          <a:p>
            <a:pPr lvl="0"/>
            <a:r>
              <a:rPr lang="en-US"/>
              <a:t>Details</a:t>
            </a:r>
          </a:p>
        </p:txBody>
      </p:sp>
    </p:spTree>
    <p:extLst>
      <p:ext uri="{BB962C8B-B14F-4D97-AF65-F5344CB8AC3E}">
        <p14:creationId xmlns:p14="http://schemas.microsoft.com/office/powerpoint/2010/main" val="149968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us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1DAFE-86F1-C731-6EBA-BE9EFC3006B6}"/>
              </a:ext>
            </a:extLst>
          </p:cNvPr>
          <p:cNvPicPr>
            <a:picLocks noChangeAspect="1"/>
          </p:cNvPicPr>
          <p:nvPr/>
        </p:nvPicPr>
        <p:blipFill rotWithShape="1">
          <a:blip r:embed="rId2">
            <a:extLst>
              <a:ext uri="{28A0092B-C50C-407E-A947-70E740481C1C}">
                <a14:useLocalDpi xmlns:a14="http://schemas.microsoft.com/office/drawing/2010/main" val="0"/>
              </a:ext>
            </a:extLst>
          </a:blip>
          <a:srcRect l="-25" t="12491" r="25" b="12491"/>
          <a:stretch/>
        </p:blipFill>
        <p:spPr>
          <a:xfrm>
            <a:off x="1524" y="0"/>
            <a:ext cx="12188952" cy="6858000"/>
          </a:xfrm>
          <a:prstGeom prst="rect">
            <a:avLst/>
          </a:prstGeom>
        </p:spPr>
      </p:pic>
      <p:sp>
        <p:nvSpPr>
          <p:cNvPr id="3" name="Rectangle 2">
            <a:extLst>
              <a:ext uri="{FF2B5EF4-FFF2-40B4-BE49-F238E27FC236}">
                <a16:creationId xmlns:a16="http://schemas.microsoft.com/office/drawing/2014/main" id="{5186ACDC-EA3B-1A68-9DC3-9C855ECD1254}"/>
              </a:ext>
            </a:extLst>
          </p:cNvPr>
          <p:cNvSpPr/>
          <p:nvPr/>
        </p:nvSpPr>
        <p:spPr>
          <a:xfrm>
            <a:off x="1524" y="0"/>
            <a:ext cx="12188952" cy="6858000"/>
          </a:xfrm>
          <a:prstGeom prst="rect">
            <a:avLst/>
          </a:prstGeom>
          <a:solidFill>
            <a:schemeClr val="tx2">
              <a:lumMod val="40000"/>
              <a:lumOff val="6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44855" y="1281056"/>
            <a:ext cx="4302290" cy="4295888"/>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06904" y="3034903"/>
            <a:ext cx="4178191" cy="7881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sp>
        <p:nvSpPr>
          <p:cNvPr id="6" name="Text Placeholder 13">
            <a:extLst>
              <a:ext uri="{FF2B5EF4-FFF2-40B4-BE49-F238E27FC236}">
                <a16:creationId xmlns:a16="http://schemas.microsoft.com/office/drawing/2014/main" id="{E531149F-68F0-798F-7145-86CB06BE4241}"/>
              </a:ext>
            </a:extLst>
          </p:cNvPr>
          <p:cNvSpPr>
            <a:spLocks noGrp="1"/>
          </p:cNvSpPr>
          <p:nvPr>
            <p:ph type="body" sz="quarter" idx="15" hasCustomPrompt="1"/>
          </p:nvPr>
        </p:nvSpPr>
        <p:spPr>
          <a:xfrm>
            <a:off x="4457700" y="2047875"/>
            <a:ext cx="3276600" cy="1485900"/>
          </a:xfrm>
          <a:prstGeom prst="rect">
            <a:avLst/>
          </a:prstGeom>
        </p:spPr>
        <p:txBody>
          <a:bodyPr anchor="t">
            <a:normAutofit/>
          </a:bodyPr>
          <a:lstStyle>
            <a:lvl1pPr marL="0" indent="0" algn="ctr">
              <a:buNone/>
              <a:defRPr sz="5400" b="1">
                <a:solidFill>
                  <a:schemeClr val="accent1"/>
                </a:solidFill>
                <a:latin typeface="+mj-lt"/>
              </a:defRPr>
            </a:lvl1pPr>
          </a:lstStyle>
          <a:p>
            <a:pPr lvl="0"/>
            <a:r>
              <a:rPr lang="en-US"/>
              <a:t>Title</a:t>
            </a:r>
          </a:p>
        </p:txBody>
      </p:sp>
      <p:sp>
        <p:nvSpPr>
          <p:cNvPr id="10" name="Text Placeholder 17">
            <a:extLst>
              <a:ext uri="{FF2B5EF4-FFF2-40B4-BE49-F238E27FC236}">
                <a16:creationId xmlns:a16="http://schemas.microsoft.com/office/drawing/2014/main" id="{298B8485-7056-EA35-E6B0-A0F998883CB9}"/>
              </a:ext>
            </a:extLst>
          </p:cNvPr>
          <p:cNvSpPr>
            <a:spLocks noGrp="1"/>
          </p:cNvSpPr>
          <p:nvPr>
            <p:ph type="body" sz="quarter" idx="16" hasCustomPrompt="1"/>
          </p:nvPr>
        </p:nvSpPr>
        <p:spPr>
          <a:xfrm>
            <a:off x="4438650" y="3807852"/>
            <a:ext cx="3314700" cy="857250"/>
          </a:xfrm>
          <a:prstGeom prst="rect">
            <a:avLst/>
          </a:prstGeom>
        </p:spPr>
        <p:txBody>
          <a:bodyPr>
            <a:noAutofit/>
          </a:bodyPr>
          <a:lstStyle>
            <a:lvl1pPr marL="0" indent="0" algn="ctr">
              <a:buNone/>
              <a:defRPr sz="2000" i="0">
                <a:solidFill>
                  <a:schemeClr val="accent1">
                    <a:lumMod val="75000"/>
                  </a:schemeClr>
                </a:solidFill>
                <a:latin typeface="+mj-lt"/>
              </a:defRPr>
            </a:lvl1pPr>
          </a:lstStyle>
          <a:p>
            <a:pPr lvl="0"/>
            <a:r>
              <a:rPr lang="en-US"/>
              <a:t>Details</a:t>
            </a:r>
          </a:p>
        </p:txBody>
      </p:sp>
    </p:spTree>
    <p:extLst>
      <p:ext uri="{BB962C8B-B14F-4D97-AF65-F5344CB8AC3E}">
        <p14:creationId xmlns:p14="http://schemas.microsoft.com/office/powerpoint/2010/main" val="3117542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TH EHR - 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038CF2B-661C-C393-1A4E-0CEC024F8C4E}"/>
              </a:ext>
            </a:extLst>
          </p:cNvPr>
          <p:cNvGrpSpPr/>
          <p:nvPr userDrawn="1"/>
        </p:nvGrpSpPr>
        <p:grpSpPr>
          <a:xfrm>
            <a:off x="0" y="0"/>
            <a:ext cx="12192000" cy="4142561"/>
            <a:chOff x="0" y="0"/>
            <a:chExt cx="4816593" cy="1636567"/>
          </a:xfrm>
        </p:grpSpPr>
        <p:sp>
          <p:nvSpPr>
            <p:cNvPr id="5" name="Freeform 3">
              <a:extLst>
                <a:ext uri="{FF2B5EF4-FFF2-40B4-BE49-F238E27FC236}">
                  <a16:creationId xmlns:a16="http://schemas.microsoft.com/office/drawing/2014/main" id="{41913CBE-B094-734C-6265-5EC0CD314BFC}"/>
                </a:ext>
              </a:extLst>
            </p:cNvPr>
            <p:cNvSpPr/>
            <p:nvPr/>
          </p:nvSpPr>
          <p:spPr>
            <a:xfrm>
              <a:off x="0" y="0"/>
              <a:ext cx="4816592" cy="1636567"/>
            </a:xfrm>
            <a:custGeom>
              <a:avLst/>
              <a:gdLst/>
              <a:ahLst/>
              <a:cxnLst/>
              <a:rect l="l" t="t" r="r" b="b"/>
              <a:pathLst>
                <a:path w="4816592" h="1636567">
                  <a:moveTo>
                    <a:pt x="0" y="0"/>
                  </a:moveTo>
                  <a:lnTo>
                    <a:pt x="4816592" y="0"/>
                  </a:lnTo>
                  <a:lnTo>
                    <a:pt x="4816592" y="1636567"/>
                  </a:lnTo>
                  <a:lnTo>
                    <a:pt x="0" y="1636567"/>
                  </a:lnTo>
                  <a:close/>
                </a:path>
              </a:pathLst>
            </a:custGeom>
            <a:solidFill>
              <a:srgbClr val="0B3959"/>
            </a:solidFill>
          </p:spPr>
          <p:txBody>
            <a:bodyPr/>
            <a:lstStyle/>
            <a:p>
              <a:endParaRPr lang="en-US"/>
            </a:p>
          </p:txBody>
        </p:sp>
        <p:sp>
          <p:nvSpPr>
            <p:cNvPr id="6" name="TextBox 4">
              <a:extLst>
                <a:ext uri="{FF2B5EF4-FFF2-40B4-BE49-F238E27FC236}">
                  <a16:creationId xmlns:a16="http://schemas.microsoft.com/office/drawing/2014/main" id="{2EF47C6B-18C8-948F-B687-FDC4E5CFD14C}"/>
                </a:ext>
              </a:extLst>
            </p:cNvPr>
            <p:cNvSpPr txBox="1"/>
            <p:nvPr/>
          </p:nvSpPr>
          <p:spPr>
            <a:xfrm>
              <a:off x="0" y="-38100"/>
              <a:ext cx="4816593" cy="1674667"/>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7" name="Group 5">
            <a:extLst>
              <a:ext uri="{FF2B5EF4-FFF2-40B4-BE49-F238E27FC236}">
                <a16:creationId xmlns:a16="http://schemas.microsoft.com/office/drawing/2014/main" id="{3AFA083A-3CFE-6AE6-E1DF-075539CE8B23}"/>
              </a:ext>
            </a:extLst>
          </p:cNvPr>
          <p:cNvGrpSpPr/>
          <p:nvPr userDrawn="1"/>
        </p:nvGrpSpPr>
        <p:grpSpPr>
          <a:xfrm rot="5400000">
            <a:off x="7249138" y="809453"/>
            <a:ext cx="31750" cy="9853974"/>
            <a:chOff x="0" y="0"/>
            <a:chExt cx="12543" cy="3892928"/>
          </a:xfrm>
        </p:grpSpPr>
        <p:sp>
          <p:nvSpPr>
            <p:cNvPr id="8" name="Freeform 6">
              <a:extLst>
                <a:ext uri="{FF2B5EF4-FFF2-40B4-BE49-F238E27FC236}">
                  <a16:creationId xmlns:a16="http://schemas.microsoft.com/office/drawing/2014/main" id="{9DCC9FE3-E7CA-8D36-A490-C92C963B5EB0}"/>
                </a:ext>
              </a:extLst>
            </p:cNvPr>
            <p:cNvSpPr/>
            <p:nvPr/>
          </p:nvSpPr>
          <p:spPr>
            <a:xfrm>
              <a:off x="0" y="0"/>
              <a:ext cx="12543" cy="3892928"/>
            </a:xfrm>
            <a:custGeom>
              <a:avLst/>
              <a:gdLst/>
              <a:ahLst/>
              <a:cxnLst/>
              <a:rect l="l" t="t" r="r" b="b"/>
              <a:pathLst>
                <a:path w="12543" h="3892928">
                  <a:moveTo>
                    <a:pt x="0" y="0"/>
                  </a:moveTo>
                  <a:lnTo>
                    <a:pt x="12543" y="0"/>
                  </a:lnTo>
                  <a:lnTo>
                    <a:pt x="12543" y="3892928"/>
                  </a:lnTo>
                  <a:lnTo>
                    <a:pt x="0" y="3892928"/>
                  </a:lnTo>
                  <a:close/>
                </a:path>
              </a:pathLst>
            </a:custGeom>
            <a:solidFill>
              <a:srgbClr val="A63B35"/>
            </a:solidFill>
          </p:spPr>
          <p:txBody>
            <a:bodyPr/>
            <a:lstStyle/>
            <a:p>
              <a:endParaRPr lang="en-US"/>
            </a:p>
          </p:txBody>
        </p:sp>
        <p:sp>
          <p:nvSpPr>
            <p:cNvPr id="9" name="TextBox 7">
              <a:extLst>
                <a:ext uri="{FF2B5EF4-FFF2-40B4-BE49-F238E27FC236}">
                  <a16:creationId xmlns:a16="http://schemas.microsoft.com/office/drawing/2014/main" id="{D2CCDE38-6FA1-F9C4-1F8A-55C494A2E1C2}"/>
                </a:ext>
              </a:extLst>
            </p:cNvPr>
            <p:cNvSpPr txBox="1"/>
            <p:nvPr/>
          </p:nvSpPr>
          <p:spPr>
            <a:xfrm>
              <a:off x="0" y="-38100"/>
              <a:ext cx="12543" cy="393102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8">
            <a:extLst>
              <a:ext uri="{FF2B5EF4-FFF2-40B4-BE49-F238E27FC236}">
                <a16:creationId xmlns:a16="http://schemas.microsoft.com/office/drawing/2014/main" id="{00AD8596-6ACB-907B-A0DD-0313B41279CD}"/>
              </a:ext>
            </a:extLst>
          </p:cNvPr>
          <p:cNvSpPr/>
          <p:nvPr userDrawn="1"/>
        </p:nvSpPr>
        <p:spPr>
          <a:xfrm>
            <a:off x="10334485" y="251909"/>
            <a:ext cx="1688789" cy="855083"/>
          </a:xfrm>
          <a:custGeom>
            <a:avLst/>
            <a:gdLst/>
            <a:ahLst/>
            <a:cxnLst/>
            <a:rect l="l" t="t" r="r" b="b"/>
            <a:pathLst>
              <a:path w="2533183" h="1282624">
                <a:moveTo>
                  <a:pt x="0" y="0"/>
                </a:moveTo>
                <a:lnTo>
                  <a:pt x="2533183" y="0"/>
                </a:lnTo>
                <a:lnTo>
                  <a:pt x="2533183" y="1282624"/>
                </a:lnTo>
                <a:lnTo>
                  <a:pt x="0" y="1282624"/>
                </a:lnTo>
                <a:lnTo>
                  <a:pt x="0" y="0"/>
                </a:lnTo>
                <a:close/>
              </a:path>
            </a:pathLst>
          </a:custGeom>
          <a:blipFill>
            <a:blip r:embed="rId2"/>
            <a:stretch>
              <a:fillRect/>
            </a:stretch>
          </a:blipFill>
        </p:spPr>
        <p:txBody>
          <a:bodyPr/>
          <a:lstStyle/>
          <a:p>
            <a:endParaRPr lang="en-US"/>
          </a:p>
        </p:txBody>
      </p:sp>
      <p:sp>
        <p:nvSpPr>
          <p:cNvPr id="11" name="Freeform 9">
            <a:extLst>
              <a:ext uri="{FF2B5EF4-FFF2-40B4-BE49-F238E27FC236}">
                <a16:creationId xmlns:a16="http://schemas.microsoft.com/office/drawing/2014/main" id="{5427B56D-5BF8-A456-6DE7-355C7A267F07}"/>
              </a:ext>
            </a:extLst>
          </p:cNvPr>
          <p:cNvSpPr/>
          <p:nvPr userDrawn="1"/>
        </p:nvSpPr>
        <p:spPr>
          <a:xfrm>
            <a:off x="0" y="4663039"/>
            <a:ext cx="2146803" cy="2146803"/>
          </a:xfrm>
          <a:custGeom>
            <a:avLst/>
            <a:gdLst/>
            <a:ahLst/>
            <a:cxnLst/>
            <a:rect l="l" t="t" r="r" b="b"/>
            <a:pathLst>
              <a:path w="3220204" h="3220204">
                <a:moveTo>
                  <a:pt x="0" y="0"/>
                </a:moveTo>
                <a:lnTo>
                  <a:pt x="3220204" y="0"/>
                </a:lnTo>
                <a:lnTo>
                  <a:pt x="3220204" y="3220204"/>
                </a:lnTo>
                <a:lnTo>
                  <a:pt x="0" y="3220204"/>
                </a:lnTo>
                <a:lnTo>
                  <a:pt x="0" y="0"/>
                </a:lnTo>
                <a:close/>
              </a:path>
            </a:pathLst>
          </a:custGeom>
          <a:blipFill>
            <a:blip r:embed="rId3"/>
            <a:stretch>
              <a:fillRect/>
            </a:stretch>
          </a:blipFill>
        </p:spPr>
        <p:txBody>
          <a:bodyPr/>
          <a:lstStyle/>
          <a:p>
            <a:endParaRPr lang="en-US"/>
          </a:p>
        </p:txBody>
      </p:sp>
      <p:sp>
        <p:nvSpPr>
          <p:cNvPr id="12" name="TextBox 10">
            <a:extLst>
              <a:ext uri="{FF2B5EF4-FFF2-40B4-BE49-F238E27FC236}">
                <a16:creationId xmlns:a16="http://schemas.microsoft.com/office/drawing/2014/main" id="{B06CFF9E-7FA9-A71F-E3A2-3AAF2CF12F5B}"/>
              </a:ext>
            </a:extLst>
          </p:cNvPr>
          <p:cNvSpPr txBox="1"/>
          <p:nvPr userDrawn="1"/>
        </p:nvSpPr>
        <p:spPr>
          <a:xfrm>
            <a:off x="685800" y="860477"/>
            <a:ext cx="9105615" cy="1744132"/>
          </a:xfrm>
          <a:prstGeom prst="rect">
            <a:avLst/>
          </a:prstGeom>
        </p:spPr>
        <p:txBody>
          <a:bodyPr wrap="square" lIns="0" tIns="0" rIns="0" bIns="0" rtlCol="0" anchor="t">
            <a:spAutoFit/>
          </a:bodyPr>
          <a:lstStyle/>
          <a:p>
            <a:pPr algn="l">
              <a:lnSpc>
                <a:spcPts val="15579"/>
              </a:lnSpc>
            </a:pPr>
            <a:endParaRPr lang="en-US" sz="7200">
              <a:solidFill>
                <a:srgbClr val="FFFFFF"/>
              </a:solidFill>
              <a:latin typeface="Calibri (MS)"/>
              <a:ea typeface="Calibri (MS)"/>
              <a:cs typeface="Calibri (MS)"/>
              <a:sym typeface="Calibri (MS)"/>
            </a:endParaRPr>
          </a:p>
        </p:txBody>
      </p:sp>
      <p:sp>
        <p:nvSpPr>
          <p:cNvPr id="14" name="TextBox 12">
            <a:extLst>
              <a:ext uri="{FF2B5EF4-FFF2-40B4-BE49-F238E27FC236}">
                <a16:creationId xmlns:a16="http://schemas.microsoft.com/office/drawing/2014/main" id="{38D50CCC-FD2D-6DA9-0EDA-C817AEFBD363}"/>
              </a:ext>
            </a:extLst>
          </p:cNvPr>
          <p:cNvSpPr txBox="1"/>
          <p:nvPr userDrawn="1"/>
        </p:nvSpPr>
        <p:spPr>
          <a:xfrm>
            <a:off x="685800" y="2579325"/>
            <a:ext cx="11337474" cy="936347"/>
          </a:xfrm>
          <a:prstGeom prst="rect">
            <a:avLst/>
          </a:prstGeom>
        </p:spPr>
        <p:txBody>
          <a:bodyPr wrap="square" lIns="0" tIns="0" rIns="0" bIns="0" rtlCol="0" anchor="t">
            <a:spAutoFit/>
          </a:bodyPr>
          <a:lstStyle/>
          <a:p>
            <a:pPr algn="l">
              <a:lnSpc>
                <a:spcPts val="8440"/>
              </a:lnSpc>
            </a:pPr>
            <a:endParaRPr lang="en-US" sz="4000">
              <a:solidFill>
                <a:srgbClr val="FFFFFF"/>
              </a:solidFill>
              <a:latin typeface="Calibri (MS)"/>
              <a:ea typeface="Calibri (MS)"/>
              <a:cs typeface="Calibri (MS)"/>
              <a:sym typeface="Calibri (MS)"/>
            </a:endParaRPr>
          </a:p>
        </p:txBody>
      </p:sp>
      <p:sp>
        <p:nvSpPr>
          <p:cNvPr id="16" name="Rectangle 15">
            <a:extLst>
              <a:ext uri="{FF2B5EF4-FFF2-40B4-BE49-F238E27FC236}">
                <a16:creationId xmlns:a16="http://schemas.microsoft.com/office/drawing/2014/main" id="{904CAD53-EB56-8676-161E-1923172AAEB1}"/>
              </a:ext>
            </a:extLst>
          </p:cNvPr>
          <p:cNvSpPr/>
          <p:nvPr userDrawn="1"/>
        </p:nvSpPr>
        <p:spPr>
          <a:xfrm>
            <a:off x="11645462" y="6463862"/>
            <a:ext cx="377812" cy="3142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2F97E832-7502-CF88-D21F-BBD6E4ED2341}"/>
              </a:ext>
            </a:extLst>
          </p:cNvPr>
          <p:cNvSpPr>
            <a:spLocks noGrp="1"/>
          </p:cNvSpPr>
          <p:nvPr userDrawn="1">
            <p:ph type="body" sz="quarter" idx="10" hasCustomPrompt="1"/>
          </p:nvPr>
        </p:nvSpPr>
        <p:spPr>
          <a:xfrm>
            <a:off x="838200" y="3327608"/>
            <a:ext cx="2935764" cy="514350"/>
          </a:xfrm>
        </p:spPr>
        <p:txBody>
          <a:bodyPr anchor="ctr">
            <a:normAutofit/>
          </a:bodyPr>
          <a:lstStyle>
            <a:lvl1pPr marL="0" indent="0">
              <a:buNone/>
              <a:defRPr sz="2400" b="1">
                <a:solidFill>
                  <a:srgbClr val="E2ECF5"/>
                </a:solidFill>
                <a:latin typeface="+mj-lt"/>
              </a:defRPr>
            </a:lvl1pPr>
          </a:lstStyle>
          <a:p>
            <a:pPr lvl="0"/>
            <a:r>
              <a:rPr lang="en-US"/>
              <a:t>June 2024</a:t>
            </a:r>
          </a:p>
        </p:txBody>
      </p:sp>
      <p:sp>
        <p:nvSpPr>
          <p:cNvPr id="17" name="Text Placeholder 13">
            <a:extLst>
              <a:ext uri="{FF2B5EF4-FFF2-40B4-BE49-F238E27FC236}">
                <a16:creationId xmlns:a16="http://schemas.microsoft.com/office/drawing/2014/main" id="{C5E40CC6-7D86-21F2-77A0-F7E987BF3245}"/>
              </a:ext>
            </a:extLst>
          </p:cNvPr>
          <p:cNvSpPr>
            <a:spLocks noGrp="1"/>
          </p:cNvSpPr>
          <p:nvPr>
            <p:ph type="body" sz="quarter" idx="15" hasCustomPrompt="1"/>
          </p:nvPr>
        </p:nvSpPr>
        <p:spPr>
          <a:xfrm>
            <a:off x="838200" y="473283"/>
            <a:ext cx="9496282" cy="1997075"/>
          </a:xfrm>
        </p:spPr>
        <p:txBody>
          <a:bodyPr anchor="b">
            <a:normAutofit/>
          </a:bodyPr>
          <a:lstStyle>
            <a:lvl1pPr marL="0" indent="0">
              <a:buNone/>
              <a:defRPr sz="6600" b="1">
                <a:solidFill>
                  <a:schemeClr val="bg1"/>
                </a:solidFill>
                <a:latin typeface="+mj-lt"/>
              </a:defRPr>
            </a:lvl1pPr>
          </a:lstStyle>
          <a:p>
            <a:pPr lvl="0"/>
            <a:r>
              <a:rPr lang="en-US"/>
              <a:t>PowerPoint Template</a:t>
            </a:r>
          </a:p>
        </p:txBody>
      </p:sp>
      <p:sp>
        <p:nvSpPr>
          <p:cNvPr id="18" name="Text Placeholder 17">
            <a:extLst>
              <a:ext uri="{FF2B5EF4-FFF2-40B4-BE49-F238E27FC236}">
                <a16:creationId xmlns:a16="http://schemas.microsoft.com/office/drawing/2014/main" id="{ABC2D6DA-8DCB-8D3A-DD93-1D27E24CE014}"/>
              </a:ext>
            </a:extLst>
          </p:cNvPr>
          <p:cNvSpPr>
            <a:spLocks noGrp="1"/>
          </p:cNvSpPr>
          <p:nvPr>
            <p:ph type="body" sz="quarter" idx="16" hasCustomPrompt="1"/>
          </p:nvPr>
        </p:nvSpPr>
        <p:spPr>
          <a:xfrm>
            <a:off x="838200" y="2470358"/>
            <a:ext cx="9496282" cy="857250"/>
          </a:xfrm>
        </p:spPr>
        <p:txBody>
          <a:bodyPr>
            <a:noAutofit/>
          </a:bodyPr>
          <a:lstStyle>
            <a:lvl1pPr marL="0" indent="0">
              <a:buNone/>
              <a:defRPr sz="3200" i="0">
                <a:solidFill>
                  <a:schemeClr val="bg1"/>
                </a:solidFill>
                <a:latin typeface="+mj-lt"/>
              </a:defRPr>
            </a:lvl1pPr>
          </a:lstStyle>
          <a:p>
            <a:pPr lvl="0"/>
            <a:r>
              <a:rPr kumimoji="0" lang="en-US" sz="2400" b="0" i="0" u="none" strike="noStrike" kern="1200" cap="none" spc="0" normalizeH="0" baseline="0" noProof="0">
                <a:ln>
                  <a:noFill/>
                </a:ln>
                <a:solidFill>
                  <a:srgbClr val="FFFFFF"/>
                </a:solidFill>
                <a:effectLst/>
                <a:uLnTx/>
                <a:uFillTx/>
                <a:latin typeface="Calibri (MS)"/>
                <a:ea typeface="Calibri (MS)"/>
                <a:cs typeface="Calibri (MS)"/>
                <a:sym typeface="Calibri (MS)"/>
              </a:rPr>
              <a:t>Health IT Modernization Program</a:t>
            </a:r>
            <a:endParaRPr lang="en-US"/>
          </a:p>
        </p:txBody>
      </p:sp>
    </p:spTree>
    <p:extLst>
      <p:ext uri="{BB962C8B-B14F-4D97-AF65-F5344CB8AC3E}">
        <p14:creationId xmlns:p14="http://schemas.microsoft.com/office/powerpoint/2010/main" val="3248549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TH EHR -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5DAD86A-0655-2750-5EFA-60FD4334EE67}"/>
              </a:ext>
            </a:extLst>
          </p:cNvPr>
          <p:cNvGrpSpPr/>
          <p:nvPr userDrawn="1"/>
        </p:nvGrpSpPr>
        <p:grpSpPr>
          <a:xfrm>
            <a:off x="-29461" y="-365760"/>
            <a:ext cx="11991404" cy="7275675"/>
            <a:chOff x="-548944" y="-809149"/>
            <a:chExt cx="18709731" cy="11351959"/>
          </a:xfrm>
        </p:grpSpPr>
        <p:grpSp>
          <p:nvGrpSpPr>
            <p:cNvPr id="7" name="Group 5">
              <a:extLst>
                <a:ext uri="{FF2B5EF4-FFF2-40B4-BE49-F238E27FC236}">
                  <a16:creationId xmlns:a16="http://schemas.microsoft.com/office/drawing/2014/main" id="{CDDAE8AE-22DF-E417-08B1-B1EF94DA97EF}"/>
                </a:ext>
              </a:extLst>
            </p:cNvPr>
            <p:cNvGrpSpPr/>
            <p:nvPr userDrawn="1"/>
          </p:nvGrpSpPr>
          <p:grpSpPr>
            <a:xfrm>
              <a:off x="-548944" y="-238468"/>
              <a:ext cx="1286779" cy="10781278"/>
              <a:chOff x="0" y="-81251"/>
              <a:chExt cx="338905" cy="2839513"/>
            </a:xfrm>
          </p:grpSpPr>
          <p:sp>
            <p:nvSpPr>
              <p:cNvPr id="8" name="Freeform 6">
                <a:extLst>
                  <a:ext uri="{FF2B5EF4-FFF2-40B4-BE49-F238E27FC236}">
                    <a16:creationId xmlns:a16="http://schemas.microsoft.com/office/drawing/2014/main" id="{44DB1B06-1646-8872-291B-AC5503A825B2}"/>
                  </a:ext>
                </a:extLst>
              </p:cNvPr>
              <p:cNvSpPr/>
              <p:nvPr/>
            </p:nvSpPr>
            <p:spPr>
              <a:xfrm>
                <a:off x="12106" y="-81251"/>
                <a:ext cx="326798" cy="2839513"/>
              </a:xfrm>
              <a:custGeom>
                <a:avLst/>
                <a:gdLst/>
                <a:ahLst/>
                <a:cxnLst/>
                <a:rect l="l" t="t" r="r" b="b"/>
                <a:pathLst>
                  <a:path w="338905" h="2709333">
                    <a:moveTo>
                      <a:pt x="0" y="0"/>
                    </a:moveTo>
                    <a:lnTo>
                      <a:pt x="338905" y="0"/>
                    </a:lnTo>
                    <a:lnTo>
                      <a:pt x="338905" y="2709333"/>
                    </a:lnTo>
                    <a:lnTo>
                      <a:pt x="0" y="2709333"/>
                    </a:lnTo>
                    <a:close/>
                  </a:path>
                </a:pathLst>
              </a:custGeom>
              <a:solidFill>
                <a:srgbClr val="A63B35"/>
              </a:solidFill>
            </p:spPr>
            <p:txBody>
              <a:bodyPr/>
              <a:lstStyle/>
              <a:p>
                <a:endParaRPr lang="en-US"/>
              </a:p>
            </p:txBody>
          </p:sp>
          <p:sp>
            <p:nvSpPr>
              <p:cNvPr id="9" name="TextBox 7">
                <a:extLst>
                  <a:ext uri="{FF2B5EF4-FFF2-40B4-BE49-F238E27FC236}">
                    <a16:creationId xmlns:a16="http://schemas.microsoft.com/office/drawing/2014/main" id="{3F19F58F-7A0B-A511-6083-AA48A802712A}"/>
                  </a:ext>
                </a:extLst>
              </p:cNvPr>
              <p:cNvSpPr txBox="1"/>
              <p:nvPr/>
            </p:nvSpPr>
            <p:spPr>
              <a:xfrm>
                <a:off x="0" y="-38100"/>
                <a:ext cx="338905"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8">
              <a:extLst>
                <a:ext uri="{FF2B5EF4-FFF2-40B4-BE49-F238E27FC236}">
                  <a16:creationId xmlns:a16="http://schemas.microsoft.com/office/drawing/2014/main" id="{07393729-B80A-8661-CCF4-F678E3F5D7C6}"/>
                </a:ext>
              </a:extLst>
            </p:cNvPr>
            <p:cNvGrpSpPr/>
            <p:nvPr userDrawn="1"/>
          </p:nvGrpSpPr>
          <p:grpSpPr>
            <a:xfrm>
              <a:off x="710503" y="-319468"/>
              <a:ext cx="318197" cy="10862278"/>
              <a:chOff x="-12666" y="-38100"/>
              <a:chExt cx="83805" cy="2860847"/>
            </a:xfrm>
          </p:grpSpPr>
          <p:sp>
            <p:nvSpPr>
              <p:cNvPr id="11" name="Freeform 9">
                <a:extLst>
                  <a:ext uri="{FF2B5EF4-FFF2-40B4-BE49-F238E27FC236}">
                    <a16:creationId xmlns:a16="http://schemas.microsoft.com/office/drawing/2014/main" id="{F50C6458-89E6-E6BD-4A12-0184EFB98178}"/>
                  </a:ext>
                </a:extLst>
              </p:cNvPr>
              <p:cNvSpPr/>
              <p:nvPr/>
            </p:nvSpPr>
            <p:spPr>
              <a:xfrm>
                <a:off x="-12666" y="-16766"/>
                <a:ext cx="71139" cy="2839513"/>
              </a:xfrm>
              <a:custGeom>
                <a:avLst/>
                <a:gdLst/>
                <a:ahLst/>
                <a:cxnLst/>
                <a:rect l="l" t="t" r="r" b="b"/>
                <a:pathLst>
                  <a:path w="71139" h="2801413">
                    <a:moveTo>
                      <a:pt x="0" y="0"/>
                    </a:moveTo>
                    <a:lnTo>
                      <a:pt x="71139" y="0"/>
                    </a:lnTo>
                    <a:lnTo>
                      <a:pt x="71139" y="2801413"/>
                    </a:lnTo>
                    <a:lnTo>
                      <a:pt x="0" y="2801413"/>
                    </a:lnTo>
                    <a:close/>
                  </a:path>
                </a:pathLst>
              </a:custGeom>
              <a:solidFill>
                <a:srgbClr val="CDDEEE"/>
              </a:solidFill>
            </p:spPr>
            <p:txBody>
              <a:bodyPr/>
              <a:lstStyle/>
              <a:p>
                <a:endParaRPr lang="en-US"/>
              </a:p>
            </p:txBody>
          </p:sp>
          <p:sp>
            <p:nvSpPr>
              <p:cNvPr id="12" name="TextBox 10">
                <a:extLst>
                  <a:ext uri="{FF2B5EF4-FFF2-40B4-BE49-F238E27FC236}">
                    <a16:creationId xmlns:a16="http://schemas.microsoft.com/office/drawing/2014/main" id="{211FC372-DB4D-C92A-67F0-510CA096E15E}"/>
                  </a:ext>
                </a:extLst>
              </p:cNvPr>
              <p:cNvSpPr txBox="1"/>
              <p:nvPr/>
            </p:nvSpPr>
            <p:spPr>
              <a:xfrm>
                <a:off x="0" y="-38100"/>
                <a:ext cx="71139" cy="2839513"/>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1">
              <a:extLst>
                <a:ext uri="{FF2B5EF4-FFF2-40B4-BE49-F238E27FC236}">
                  <a16:creationId xmlns:a16="http://schemas.microsoft.com/office/drawing/2014/main" id="{1E01FA77-4960-8998-FB20-198BEB5A00D7}"/>
                </a:ext>
              </a:extLst>
            </p:cNvPr>
            <p:cNvSpPr/>
            <p:nvPr userDrawn="1"/>
          </p:nvSpPr>
          <p:spPr>
            <a:xfrm>
              <a:off x="15193014" y="-809149"/>
              <a:ext cx="2967773" cy="2967773"/>
            </a:xfrm>
            <a:custGeom>
              <a:avLst/>
              <a:gdLst/>
              <a:ahLst/>
              <a:cxnLst/>
              <a:rect l="l" t="t" r="r" b="b"/>
              <a:pathLst>
                <a:path w="2967773" h="2967773">
                  <a:moveTo>
                    <a:pt x="0" y="0"/>
                  </a:moveTo>
                  <a:lnTo>
                    <a:pt x="2967774" y="0"/>
                  </a:lnTo>
                  <a:lnTo>
                    <a:pt x="2967774" y="2967773"/>
                  </a:lnTo>
                  <a:lnTo>
                    <a:pt x="0" y="2967773"/>
                  </a:lnTo>
                  <a:lnTo>
                    <a:pt x="0" y="0"/>
                  </a:lnTo>
                  <a:close/>
                </a:path>
              </a:pathLst>
            </a:custGeom>
            <a:blipFill>
              <a:blip r:embed="rId2"/>
              <a:stretch>
                <a:fillRect/>
              </a:stretch>
            </a:blipFill>
          </p:spPr>
          <p:txBody>
            <a:bodyPr/>
            <a:lstStyle/>
            <a:p>
              <a:endParaRPr lang="en-US"/>
            </a:p>
          </p:txBody>
        </p:sp>
      </p:grpSp>
      <p:sp>
        <p:nvSpPr>
          <p:cNvPr id="15" name="Title 8">
            <a:extLst>
              <a:ext uri="{FF2B5EF4-FFF2-40B4-BE49-F238E27FC236}">
                <a16:creationId xmlns:a16="http://schemas.microsoft.com/office/drawing/2014/main" id="{881D24DD-5DC8-1B70-3B82-776DEC27EEC4}"/>
              </a:ext>
            </a:extLst>
          </p:cNvPr>
          <p:cNvSpPr>
            <a:spLocks noGrp="1"/>
          </p:cNvSpPr>
          <p:nvPr>
            <p:ph type="title"/>
          </p:nvPr>
        </p:nvSpPr>
        <p:spPr>
          <a:xfrm>
            <a:off x="1202076" y="435829"/>
            <a:ext cx="8922570" cy="711934"/>
          </a:xfrm>
          <a:prstGeom prst="rect">
            <a:avLst/>
          </a:prstGeom>
        </p:spPr>
        <p:txBody>
          <a:bodyPr wrap="square" anchor="t" anchorCtr="0">
            <a:spAutoFit/>
          </a:bodyPr>
          <a:lstStyle>
            <a:lvl1pPr>
              <a:defRPr>
                <a:solidFill>
                  <a:schemeClr val="accent1"/>
                </a:solidFill>
              </a:defRPr>
            </a:lvl1pPr>
          </a:lstStyle>
          <a:p>
            <a:r>
              <a:rPr lang="en-US"/>
              <a:t>Click to edit</a:t>
            </a:r>
          </a:p>
        </p:txBody>
      </p:sp>
      <p:sp>
        <p:nvSpPr>
          <p:cNvPr id="16" name="Text Placeholder 10">
            <a:extLst>
              <a:ext uri="{FF2B5EF4-FFF2-40B4-BE49-F238E27FC236}">
                <a16:creationId xmlns:a16="http://schemas.microsoft.com/office/drawing/2014/main" id="{A7A44901-EC02-58FC-33A5-51BC63359B14}"/>
              </a:ext>
            </a:extLst>
          </p:cNvPr>
          <p:cNvSpPr>
            <a:spLocks noGrp="1"/>
          </p:cNvSpPr>
          <p:nvPr>
            <p:ph type="body" sz="quarter" idx="10" hasCustomPrompt="1"/>
          </p:nvPr>
        </p:nvSpPr>
        <p:spPr>
          <a:xfrm>
            <a:off x="1202076" y="1164697"/>
            <a:ext cx="8922570" cy="369332"/>
          </a:xfrm>
          <a:prstGeom prst="rect">
            <a:avLst/>
          </a:prstGeom>
        </p:spPr>
        <p:txBody>
          <a:bodyPr wrap="square" anchor="t" anchorCtr="0">
            <a:spAutoFit/>
          </a:bodyPr>
          <a:lstStyle>
            <a:lvl1pPr marL="0" indent="0">
              <a:buNone/>
              <a:defRPr sz="2000" i="1">
                <a:solidFill>
                  <a:srgbClr val="666666"/>
                </a:solidFill>
                <a:latin typeface="+mj-lt"/>
              </a:defRPr>
            </a:lvl1pPr>
          </a:lstStyle>
          <a:p>
            <a:pPr lvl="0"/>
            <a:r>
              <a:rPr lang="en-US"/>
              <a:t>Subhead</a:t>
            </a:r>
          </a:p>
        </p:txBody>
      </p:sp>
      <p:sp>
        <p:nvSpPr>
          <p:cNvPr id="2" name="Text Placeholder 2">
            <a:extLst>
              <a:ext uri="{FF2B5EF4-FFF2-40B4-BE49-F238E27FC236}">
                <a16:creationId xmlns:a16="http://schemas.microsoft.com/office/drawing/2014/main" id="{44AFE486-310B-EED8-7814-CFED2072F33D}"/>
              </a:ext>
            </a:extLst>
          </p:cNvPr>
          <p:cNvSpPr>
            <a:spLocks noGrp="1"/>
          </p:cNvSpPr>
          <p:nvPr>
            <p:ph idx="1"/>
          </p:nvPr>
        </p:nvSpPr>
        <p:spPr>
          <a:xfrm>
            <a:off x="1202076" y="1825625"/>
            <a:ext cx="10322236" cy="4351338"/>
          </a:xfrm>
          <a:prstGeom prst="rect">
            <a:avLst/>
          </a:prstGeom>
        </p:spPr>
        <p:txBody>
          <a:bodyPr vert="horz" lIns="91440" tIns="45720" rIns="91440" bIns="45720" rtlCol="0">
            <a:normAutofit/>
          </a:bodyPr>
          <a:lstStyle>
            <a:lvl1pPr marL="228600" indent="-228600">
              <a:buClr>
                <a:srgbClr val="0F4C76"/>
              </a:buClr>
              <a:buFont typeface="Wingdings" panose="05000000000000000000" pitchFamily="2" charset="2"/>
              <a:buChar char="§"/>
              <a:defRPr>
                <a:solidFill>
                  <a:srgbClr val="666666"/>
                </a:solidFill>
              </a:defRPr>
            </a:lvl1pPr>
            <a:lvl2pPr marL="685800" indent="-228600">
              <a:buClr>
                <a:srgbClr val="0F4C76"/>
              </a:buClr>
              <a:buFont typeface="Wingdings" panose="05000000000000000000" pitchFamily="2" charset="2"/>
              <a:buChar char="§"/>
              <a:defRPr>
                <a:solidFill>
                  <a:srgbClr val="666666"/>
                </a:solidFill>
              </a:defRPr>
            </a:lvl2pPr>
            <a:lvl3pPr marL="1143000" indent="-228600">
              <a:buClr>
                <a:srgbClr val="0F4C76"/>
              </a:buClr>
              <a:buFont typeface="Wingdings" panose="05000000000000000000" pitchFamily="2" charset="2"/>
              <a:buChar char="§"/>
              <a:defRPr>
                <a:solidFill>
                  <a:srgbClr val="666666"/>
                </a:solidFill>
              </a:defRPr>
            </a:lvl3pPr>
            <a:lvl4pPr marL="1600200" indent="-228600">
              <a:buClr>
                <a:srgbClr val="0F4C76"/>
              </a:buClr>
              <a:buFont typeface="Wingdings" panose="05000000000000000000" pitchFamily="2" charset="2"/>
              <a:buChar char="§"/>
              <a:defRPr>
                <a:solidFill>
                  <a:srgbClr val="666666"/>
                </a:solidFill>
              </a:defRPr>
            </a:lvl4pPr>
            <a:lvl5pPr marL="2057400" indent="-228600">
              <a:buClr>
                <a:srgbClr val="0F4C76"/>
              </a:buClr>
              <a:buFont typeface="Wingdings" panose="05000000000000000000" pitchFamily="2" charset="2"/>
              <a:buChar char="§"/>
              <a:defRPr>
                <a:solidFill>
                  <a:srgbClr val="666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799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2EDA25-33C8-6DC5-0A19-E541D32F25E8}"/>
              </a:ext>
            </a:extLst>
          </p:cNvPr>
          <p:cNvSpPr/>
          <p:nvPr/>
        </p:nvSpPr>
        <p:spPr>
          <a:xfrm>
            <a:off x="-7620" y="0"/>
            <a:ext cx="12207240" cy="636161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hite logo of the Indian Health Service (IHS)">
            <a:extLst>
              <a:ext uri="{FF2B5EF4-FFF2-40B4-BE49-F238E27FC236}">
                <a16:creationId xmlns:a16="http://schemas.microsoft.com/office/drawing/2014/main" id="{558E5AB0-0C5C-CDE1-30C6-C6D3084C5A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036" y="1714500"/>
            <a:ext cx="3437928" cy="3429000"/>
          </a:xfrm>
          <a:prstGeom prst="rect">
            <a:avLst/>
          </a:prstGeom>
        </p:spPr>
      </p:pic>
      <p:grpSp>
        <p:nvGrpSpPr>
          <p:cNvPr id="9" name="Group 8">
            <a:extLst>
              <a:ext uri="{FF2B5EF4-FFF2-40B4-BE49-F238E27FC236}">
                <a16:creationId xmlns:a16="http://schemas.microsoft.com/office/drawing/2014/main" id="{EAE268FD-0EFC-4F7A-7D8D-542F84BC3347}"/>
              </a:ext>
            </a:extLst>
          </p:cNvPr>
          <p:cNvGrpSpPr/>
          <p:nvPr/>
        </p:nvGrpSpPr>
        <p:grpSpPr>
          <a:xfrm>
            <a:off x="-12192" y="6358694"/>
            <a:ext cx="12216384" cy="499306"/>
            <a:chOff x="-12192" y="6358694"/>
            <a:chExt cx="12216384" cy="499306"/>
          </a:xfrm>
        </p:grpSpPr>
        <p:pic>
          <p:nvPicPr>
            <p:cNvPr id="10" name="Picture 9">
              <a:extLst>
                <a:ext uri="{FF2B5EF4-FFF2-40B4-BE49-F238E27FC236}">
                  <a16:creationId xmlns:a16="http://schemas.microsoft.com/office/drawing/2014/main" id="{20B36D95-AEDC-7662-54F7-45A13C3A55E5}"/>
                </a:ext>
              </a:extLst>
            </p:cNvPr>
            <p:cNvPicPr>
              <a:picLocks noChangeAspect="1"/>
            </p:cNvPicPr>
            <p:nvPr/>
          </p:nvPicPr>
          <p:blipFill rotWithShape="1">
            <a:blip r:embed="rId3">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11" name="Rectangle 10">
              <a:extLst>
                <a:ext uri="{FF2B5EF4-FFF2-40B4-BE49-F238E27FC236}">
                  <a16:creationId xmlns:a16="http://schemas.microsoft.com/office/drawing/2014/main" id="{9FFF9C95-CE4B-2D77-4CFB-5BCCA31FC064}"/>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Tree>
    <p:extLst>
      <p:ext uri="{BB962C8B-B14F-4D97-AF65-F5344CB8AC3E}">
        <p14:creationId xmlns:p14="http://schemas.microsoft.com/office/powerpoint/2010/main" val="21128410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a:p>
        </p:txBody>
      </p:sp>
      <p:sp>
        <p:nvSpPr>
          <p:cNvPr id="4" name="Date Placeholder 4">
            <a:extLst>
              <a:ext uri="{FF2B5EF4-FFF2-40B4-BE49-F238E27FC236}">
                <a16:creationId xmlns:a16="http://schemas.microsoft.com/office/drawing/2014/main" id="{E0183E35-E7AD-58CD-7DA2-F7C37401D91A}"/>
              </a:ext>
            </a:extLst>
          </p:cNvPr>
          <p:cNvSpPr>
            <a:spLocks noGrp="1"/>
          </p:cNvSpPr>
          <p:nvPr>
            <p:ph type="dt" sz="half" idx="2"/>
          </p:nvPr>
        </p:nvSpPr>
        <p:spPr>
          <a:xfrm>
            <a:off x="1097280" y="6459785"/>
            <a:ext cx="2472271" cy="365125"/>
          </a:xfrm>
          <a:prstGeom prst="rect">
            <a:avLst/>
          </a:prstGeom>
        </p:spPr>
        <p:txBody>
          <a:bodyPr anchor="ctr"/>
          <a:lstStyle>
            <a:lvl1pPr algn="l">
              <a:defRPr sz="900">
                <a:solidFill>
                  <a:schemeClr val="bg1"/>
                </a:solidFill>
              </a:defRPr>
            </a:lvl1pPr>
          </a:lstStyle>
          <a:p>
            <a:fld id="{A08DA967-8BCA-4D0A-BD46-BC64A3D6E2A0}" type="datetime1">
              <a:rPr lang="en-US" smtClean="0"/>
              <a:pPr/>
              <a:t>5/5/2026</a:t>
            </a:fld>
            <a:endParaRPr lang="en-US"/>
          </a:p>
        </p:txBody>
      </p:sp>
    </p:spTree>
    <p:extLst>
      <p:ext uri="{BB962C8B-B14F-4D97-AF65-F5344CB8AC3E}">
        <p14:creationId xmlns:p14="http://schemas.microsoft.com/office/powerpoint/2010/main" val="1522454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a:p>
        </p:txBody>
      </p:sp>
      <p:sp>
        <p:nvSpPr>
          <p:cNvPr id="2" name="Date Placeholder 4">
            <a:extLst>
              <a:ext uri="{FF2B5EF4-FFF2-40B4-BE49-F238E27FC236}">
                <a16:creationId xmlns:a16="http://schemas.microsoft.com/office/drawing/2014/main" id="{DD3EB9B2-866F-59B8-E626-C902EA881E1B}"/>
              </a:ext>
            </a:extLst>
          </p:cNvPr>
          <p:cNvSpPr>
            <a:spLocks noGrp="1"/>
          </p:cNvSpPr>
          <p:nvPr>
            <p:ph type="dt" sz="half" idx="13"/>
          </p:nvPr>
        </p:nvSpPr>
        <p:spPr>
          <a:xfrm>
            <a:off x="1097280" y="6459785"/>
            <a:ext cx="2472271" cy="365125"/>
          </a:xfrm>
          <a:prstGeom prst="rect">
            <a:avLst/>
          </a:prstGeom>
        </p:spPr>
        <p:txBody>
          <a:bodyPr anchor="ctr"/>
          <a:lstStyle>
            <a:lvl1pPr algn="l">
              <a:defRPr sz="900">
                <a:solidFill>
                  <a:schemeClr val="bg1"/>
                </a:solidFill>
              </a:defRPr>
            </a:lvl1pPr>
          </a:lstStyle>
          <a:p>
            <a:fld id="{A08DA967-8BCA-4D0A-BD46-BC64A3D6E2A0}" type="datetime1">
              <a:rPr lang="en-US" smtClean="0"/>
              <a:pPr/>
              <a:t>5/5/2026</a:t>
            </a:fld>
            <a:endParaRPr lang="en-US"/>
          </a:p>
        </p:txBody>
      </p:sp>
    </p:spTree>
    <p:extLst>
      <p:ext uri="{BB962C8B-B14F-4D97-AF65-F5344CB8AC3E}">
        <p14:creationId xmlns:p14="http://schemas.microsoft.com/office/powerpoint/2010/main" val="965394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Agenda v1 (Pre-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22824-42B3-E903-68C7-443352E9DEFD}"/>
              </a:ext>
            </a:extLst>
          </p:cNvPr>
          <p:cNvSpPr/>
          <p:nvPr/>
        </p:nvSpPr>
        <p:spPr>
          <a:xfrm>
            <a:off x="0" y="1"/>
            <a:ext cx="4059936"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4505452" y="435829"/>
            <a:ext cx="5705348" cy="701731"/>
          </a:xfrm>
          <a:prstGeom prst="rect">
            <a:avLst/>
          </a:prstGeom>
        </p:spPr>
        <p:txBody>
          <a:bodyPr wrap="square" anchor="t" anchorCtr="0">
            <a:spAutoFit/>
          </a:bodyPr>
          <a:lstStyle>
            <a:lvl1pPr>
              <a:defRPr>
                <a:solidFill>
                  <a:schemeClr val="accent1"/>
                </a:solidFill>
              </a:defRPr>
            </a:lvl1pPr>
          </a:lstStyle>
          <a:p>
            <a:r>
              <a:rPr lang="en-US"/>
              <a:t>Agenda</a:t>
            </a:r>
          </a:p>
        </p:txBody>
      </p:sp>
      <p:sp>
        <p:nvSpPr>
          <p:cNvPr id="26" name="Text Placeholder 25">
            <a:extLst>
              <a:ext uri="{FF2B5EF4-FFF2-40B4-BE49-F238E27FC236}">
                <a16:creationId xmlns:a16="http://schemas.microsoft.com/office/drawing/2014/main" id="{ACCEB590-FC7E-5E71-3722-946699EF8077}"/>
              </a:ext>
            </a:extLst>
          </p:cNvPr>
          <p:cNvSpPr>
            <a:spLocks noGrp="1"/>
          </p:cNvSpPr>
          <p:nvPr>
            <p:ph type="body" sz="quarter" idx="14" hasCustomPrompt="1"/>
          </p:nvPr>
        </p:nvSpPr>
        <p:spPr>
          <a:xfrm>
            <a:off x="4505452" y="1796402"/>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Purpose</a:t>
            </a:r>
          </a:p>
        </p:txBody>
      </p:sp>
      <p:sp>
        <p:nvSpPr>
          <p:cNvPr id="28" name="Text Placeholder 27">
            <a:extLst>
              <a:ext uri="{FF2B5EF4-FFF2-40B4-BE49-F238E27FC236}">
                <a16:creationId xmlns:a16="http://schemas.microsoft.com/office/drawing/2014/main" id="{068F8A9F-D803-BF4E-BE16-9A5694E703A1}"/>
              </a:ext>
            </a:extLst>
          </p:cNvPr>
          <p:cNvSpPr>
            <a:spLocks noGrp="1"/>
          </p:cNvSpPr>
          <p:nvPr>
            <p:ph type="body" sz="quarter" idx="15" hasCustomPrompt="1"/>
          </p:nvPr>
        </p:nvSpPr>
        <p:spPr>
          <a:xfrm>
            <a:off x="4505452" y="2292101"/>
            <a:ext cx="6224027" cy="313932"/>
          </a:xfrm>
        </p:spPr>
        <p:txBody>
          <a:bodyPr>
            <a:spAutoFit/>
          </a:bodyPr>
          <a:lstStyle>
            <a:lvl1pPr marL="0" indent="0" algn="l" defTabSz="914400" rtl="0" eaLnBrk="1" latinLnBrk="0" hangingPunct="1">
              <a:buNone/>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Purpose</a:t>
            </a:r>
          </a:p>
        </p:txBody>
      </p:sp>
      <p:sp>
        <p:nvSpPr>
          <p:cNvPr id="29" name="Text Placeholder 25">
            <a:extLst>
              <a:ext uri="{FF2B5EF4-FFF2-40B4-BE49-F238E27FC236}">
                <a16:creationId xmlns:a16="http://schemas.microsoft.com/office/drawing/2014/main" id="{87A38DF9-81F0-CED8-A7B4-EB3EEB59CE82}"/>
              </a:ext>
            </a:extLst>
          </p:cNvPr>
          <p:cNvSpPr>
            <a:spLocks noGrp="1"/>
          </p:cNvSpPr>
          <p:nvPr>
            <p:ph type="body" sz="quarter" idx="16" hasCustomPrompt="1"/>
          </p:nvPr>
        </p:nvSpPr>
        <p:spPr>
          <a:xfrm>
            <a:off x="4505452" y="3024045"/>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Agenda</a:t>
            </a:r>
          </a:p>
        </p:txBody>
      </p:sp>
      <p:sp>
        <p:nvSpPr>
          <p:cNvPr id="30" name="Text Placeholder 27">
            <a:extLst>
              <a:ext uri="{FF2B5EF4-FFF2-40B4-BE49-F238E27FC236}">
                <a16:creationId xmlns:a16="http://schemas.microsoft.com/office/drawing/2014/main" id="{296F1455-376A-2297-AD06-261CC640CB8B}"/>
              </a:ext>
            </a:extLst>
          </p:cNvPr>
          <p:cNvSpPr>
            <a:spLocks noGrp="1"/>
          </p:cNvSpPr>
          <p:nvPr>
            <p:ph type="body" sz="quarter" idx="17" hasCustomPrompt="1"/>
          </p:nvPr>
        </p:nvSpPr>
        <p:spPr>
          <a:xfrm>
            <a:off x="4505452" y="3519744"/>
            <a:ext cx="6224027" cy="1363450"/>
          </a:xfr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Agenda Item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2</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3</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4</a:t>
            </a:r>
          </a:p>
        </p:txBody>
      </p:sp>
      <p:sp>
        <p:nvSpPr>
          <p:cNvPr id="31" name="Text Placeholder 25">
            <a:extLst>
              <a:ext uri="{FF2B5EF4-FFF2-40B4-BE49-F238E27FC236}">
                <a16:creationId xmlns:a16="http://schemas.microsoft.com/office/drawing/2014/main" id="{3B53B0E4-45FF-12BA-1FDF-2B3283EECC92}"/>
              </a:ext>
            </a:extLst>
          </p:cNvPr>
          <p:cNvSpPr>
            <a:spLocks noGrp="1"/>
          </p:cNvSpPr>
          <p:nvPr>
            <p:ph type="body" sz="quarter" idx="18" hasCustomPrompt="1"/>
          </p:nvPr>
        </p:nvSpPr>
        <p:spPr>
          <a:xfrm>
            <a:off x="4505452" y="5163288"/>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Desired Outcomes</a:t>
            </a:r>
          </a:p>
        </p:txBody>
      </p:sp>
      <p:sp>
        <p:nvSpPr>
          <p:cNvPr id="32" name="Text Placeholder 27">
            <a:extLst>
              <a:ext uri="{FF2B5EF4-FFF2-40B4-BE49-F238E27FC236}">
                <a16:creationId xmlns:a16="http://schemas.microsoft.com/office/drawing/2014/main" id="{559BF83C-700C-41B0-0D8E-75AA8BDBFA0D}"/>
              </a:ext>
            </a:extLst>
          </p:cNvPr>
          <p:cNvSpPr>
            <a:spLocks noGrp="1"/>
          </p:cNvSpPr>
          <p:nvPr>
            <p:ph type="body" sz="quarter" idx="19" hasCustomPrompt="1"/>
          </p:nvPr>
        </p:nvSpPr>
        <p:spPr>
          <a:xfrm>
            <a:off x="4505452" y="5658987"/>
            <a:ext cx="6224027" cy="663771"/>
          </a:xfr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Desired Outcome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Desired Outcome 2</a:t>
            </a:r>
          </a:p>
        </p:txBody>
      </p:sp>
    </p:spTree>
    <p:extLst>
      <p:ext uri="{BB962C8B-B14F-4D97-AF65-F5344CB8AC3E}">
        <p14:creationId xmlns:p14="http://schemas.microsoft.com/office/powerpoint/2010/main" val="3161883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Body Slide (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B3807D-7B0A-0F3B-6FE6-D7777F177AB5}"/>
              </a:ext>
            </a:extLst>
          </p:cNvPr>
          <p:cNvGrpSpPr/>
          <p:nvPr/>
        </p:nvGrpSpPr>
        <p:grpSpPr>
          <a:xfrm>
            <a:off x="10377108" y="312668"/>
            <a:ext cx="1532147" cy="777240"/>
            <a:chOff x="10377108" y="312668"/>
            <a:chExt cx="1532147" cy="777240"/>
          </a:xfrm>
        </p:grpSpPr>
        <p:pic>
          <p:nvPicPr>
            <p:cNvPr id="11" name="Picture 10" descr="IHS Logo.">
              <a:extLst>
                <a:ext uri="{FF2B5EF4-FFF2-40B4-BE49-F238E27FC236}">
                  <a16:creationId xmlns:a16="http://schemas.microsoft.com/office/drawing/2014/main" id="{97193A3A-FD7A-E1DD-30C9-4198C5F648F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12" name="Picture 11" descr="HHS Logo.">
              <a:extLst>
                <a:ext uri="{FF2B5EF4-FFF2-40B4-BE49-F238E27FC236}">
                  <a16:creationId xmlns:a16="http://schemas.microsoft.com/office/drawing/2014/main" id="{CF507784-C4E3-F7D6-75DE-3A69BF08BE7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
        <p:nvSpPr>
          <p:cNvPr id="6" name="Title 8">
            <a:extLst>
              <a:ext uri="{FF2B5EF4-FFF2-40B4-BE49-F238E27FC236}">
                <a16:creationId xmlns:a16="http://schemas.microsoft.com/office/drawing/2014/main" id="{03159896-A323-3BB4-40BE-2CF3B02DC669}"/>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11490CF5-1055-1F91-8010-D1CFB615037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302793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E490-3E6F-4E9C-0670-A4A24EBD26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A845D2-B1D5-1EDC-C477-F956367D7694}"/>
              </a:ext>
            </a:extLst>
          </p:cNvPr>
          <p:cNvSpPr>
            <a:spLocks noGrp="1"/>
          </p:cNvSpPr>
          <p:nvPr>
            <p:ph type="dt" sz="half" idx="10"/>
          </p:nvPr>
        </p:nvSpPr>
        <p:spPr/>
        <p:txBody>
          <a:bodyPr/>
          <a:lstStyle/>
          <a:p>
            <a:fld id="{3AE67E57-F536-4525-9D69-BECF651D51A7}" type="datetimeFigureOut">
              <a:rPr lang="en-US" smtClean="0"/>
              <a:t>5/5/2026</a:t>
            </a:fld>
            <a:endParaRPr lang="en-US"/>
          </a:p>
        </p:txBody>
      </p:sp>
      <p:sp>
        <p:nvSpPr>
          <p:cNvPr id="4" name="Footer Placeholder 3">
            <a:extLst>
              <a:ext uri="{FF2B5EF4-FFF2-40B4-BE49-F238E27FC236}">
                <a16:creationId xmlns:a16="http://schemas.microsoft.com/office/drawing/2014/main" id="{995E8491-AF97-A1FB-3B17-6789DD2417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D344BC-3234-0F1B-7E38-1F5F265AB3CE}"/>
              </a:ext>
            </a:extLst>
          </p:cNvPr>
          <p:cNvSpPr>
            <a:spLocks noGrp="1"/>
          </p:cNvSpPr>
          <p:nvPr>
            <p:ph type="sldNum" sz="quarter" idx="12"/>
          </p:nvPr>
        </p:nvSpPr>
        <p:spPr/>
        <p:txBody>
          <a:bodyPr/>
          <a:lstStyle/>
          <a:p>
            <a:fld id="{AB2C012F-B305-4EAD-A0FE-44B73E433CD6}" type="slidenum">
              <a:rPr lang="en-US" smtClean="0"/>
              <a:t>‹#›</a:t>
            </a:fld>
            <a:endParaRPr lang="en-US"/>
          </a:p>
        </p:txBody>
      </p:sp>
    </p:spTree>
    <p:extLst>
      <p:ext uri="{BB962C8B-B14F-4D97-AF65-F5344CB8AC3E}">
        <p14:creationId xmlns:p14="http://schemas.microsoft.com/office/powerpoint/2010/main" val="8272732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Body Slide (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B3807D-7B0A-0F3B-6FE6-D7777F177AB5}"/>
              </a:ext>
            </a:extLst>
          </p:cNvPr>
          <p:cNvGrpSpPr/>
          <p:nvPr/>
        </p:nvGrpSpPr>
        <p:grpSpPr>
          <a:xfrm>
            <a:off x="10377108" y="312668"/>
            <a:ext cx="1532147" cy="777240"/>
            <a:chOff x="10377108" y="312668"/>
            <a:chExt cx="1532147" cy="777240"/>
          </a:xfrm>
        </p:grpSpPr>
        <p:pic>
          <p:nvPicPr>
            <p:cNvPr id="11" name="Picture 10" descr="IHS Logo.">
              <a:extLst>
                <a:ext uri="{FF2B5EF4-FFF2-40B4-BE49-F238E27FC236}">
                  <a16:creationId xmlns:a16="http://schemas.microsoft.com/office/drawing/2014/main" id="{97193A3A-FD7A-E1DD-30C9-4198C5F648F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12" name="Picture 11" descr="HHS Logo.">
              <a:extLst>
                <a:ext uri="{FF2B5EF4-FFF2-40B4-BE49-F238E27FC236}">
                  <a16:creationId xmlns:a16="http://schemas.microsoft.com/office/drawing/2014/main" id="{CF507784-C4E3-F7D6-75DE-3A69BF08BE7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
        <p:nvSpPr>
          <p:cNvPr id="6" name="Title 8">
            <a:extLst>
              <a:ext uri="{FF2B5EF4-FFF2-40B4-BE49-F238E27FC236}">
                <a16:creationId xmlns:a16="http://schemas.microsoft.com/office/drawing/2014/main" id="{03159896-A323-3BB4-40BE-2CF3B02DC669}"/>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11490CF5-1055-1F91-8010-D1CFB615037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29922523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2066519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_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2863225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34590504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ause Slide 1">
    <p:spTree>
      <p:nvGrpSpPr>
        <p:cNvPr id="1" name=""/>
        <p:cNvGrpSpPr/>
        <p:nvPr/>
      </p:nvGrpSpPr>
      <p:grpSpPr>
        <a:xfrm>
          <a:off x="0" y="0"/>
          <a:ext cx="0" cy="0"/>
          <a:chOff x="0" y="0"/>
          <a:chExt cx="0" cy="0"/>
        </a:xfrm>
      </p:grpSpPr>
      <p:pic>
        <p:nvPicPr>
          <p:cNvPr id="5" name="Picture 4" descr="A grassy area with a mountain in the background">
            <a:extLst>
              <a:ext uri="{FF2B5EF4-FFF2-40B4-BE49-F238E27FC236}">
                <a16:creationId xmlns:a16="http://schemas.microsoft.com/office/drawing/2014/main" id="{608D7138-FDFC-DD06-681F-CA9DAE9657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888"/>
          <a:stretch/>
        </p:blipFill>
        <p:spPr>
          <a:xfrm>
            <a:off x="0" y="0"/>
            <a:ext cx="12188952" cy="6858000"/>
          </a:xfrm>
          <a:prstGeom prst="rect">
            <a:avLst/>
          </a:prstGeom>
        </p:spPr>
      </p:pic>
      <p:sp>
        <p:nvSpPr>
          <p:cNvPr id="6" name="Rectangle 5">
            <a:extLst>
              <a:ext uri="{FF2B5EF4-FFF2-40B4-BE49-F238E27FC236}">
                <a16:creationId xmlns:a16="http://schemas.microsoft.com/office/drawing/2014/main" id="{BB3A3AC9-1501-3DBC-516B-18A822A47BB6}"/>
              </a:ext>
            </a:extLst>
          </p:cNvPr>
          <p:cNvSpPr/>
          <p:nvPr/>
        </p:nvSpPr>
        <p:spPr>
          <a:xfrm>
            <a:off x="0" y="0"/>
            <a:ext cx="12188952" cy="6858000"/>
          </a:xfrm>
          <a:prstGeom prst="rect">
            <a:avLst/>
          </a:prstGeom>
          <a:solidFill>
            <a:schemeClr val="accent4">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27D1004-5BE8-6994-807E-701A455AC162}"/>
              </a:ext>
            </a:extLst>
          </p:cNvPr>
          <p:cNvGrpSpPr/>
          <p:nvPr/>
        </p:nvGrpSpPr>
        <p:grpSpPr>
          <a:xfrm>
            <a:off x="3944855" y="1281057"/>
            <a:ext cx="4302290" cy="4295887"/>
            <a:chOff x="3992880" y="1325880"/>
            <a:chExt cx="4206240" cy="4206240"/>
          </a:xfrm>
        </p:grpSpPr>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92880" y="1325880"/>
              <a:ext cx="4206240" cy="4206240"/>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53544" y="3043127"/>
              <a:ext cx="4084912" cy="7717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grpSp>
      <p:sp>
        <p:nvSpPr>
          <p:cNvPr id="10" name="Title 1">
            <a:extLst>
              <a:ext uri="{FF2B5EF4-FFF2-40B4-BE49-F238E27FC236}">
                <a16:creationId xmlns:a16="http://schemas.microsoft.com/office/drawing/2014/main" id="{9D6A57A8-EE42-2FF2-3369-4D6AD7C24C89}"/>
              </a:ext>
            </a:extLst>
          </p:cNvPr>
          <p:cNvSpPr txBox="1">
            <a:spLocks noGrp="1"/>
          </p:cNvSpPr>
          <p:nvPr/>
        </p:nvSpPr>
        <p:spPr>
          <a:xfrm>
            <a:off x="7979339" y="2839660"/>
            <a:ext cx="3659187" cy="3377812"/>
          </a:xfrm>
          <a:prstGeom prst="rect">
            <a:avLst/>
          </a:prstGeom>
          <a:noFill/>
          <a:ln>
            <a:noFill/>
            <a:prstDash/>
          </a:ln>
          <a:effectLst/>
        </p:spPr>
        <p:txBody>
          <a:bodyPr rot="0" spcFirstLastPara="0"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br>
              <a:rPr kumimoji="0" lang="en-US" sz="4000" b="0" i="0" u="none" strike="noStrike" kern="1200" cap="none" spc="-50" normalizeH="0" baseline="0" noProof="0">
                <a:ln>
                  <a:noFill/>
                </a:ln>
                <a:solidFill>
                  <a:srgbClr val="A1AE72">
                    <a:lumMod val="50000"/>
                  </a:srgbClr>
                </a:solidFill>
                <a:effectLst/>
                <a:uLnTx/>
                <a:uFillTx/>
                <a:latin typeface="Calibri"/>
                <a:ea typeface="+mj-ea"/>
                <a:cs typeface="+mj-cs"/>
              </a:rPr>
            </a:br>
            <a:endParaRPr kumimoji="0" lang="en-US" sz="4400" b="0" i="0" u="none" strike="noStrike" kern="1200" cap="none" spc="-50" normalizeH="0" baseline="0" noProof="0">
              <a:ln>
                <a:noFill/>
              </a:ln>
              <a:solidFill>
                <a:srgbClr val="000000"/>
              </a:solidFill>
              <a:effectLst/>
              <a:uLnTx/>
              <a:uFillTx/>
              <a:latin typeface="Calibri Light" panose="020F0302020204030204"/>
              <a:ea typeface="Calibri Light"/>
              <a:cs typeface="Calibri Light"/>
            </a:endParaRPr>
          </a:p>
        </p:txBody>
      </p:sp>
      <p:sp>
        <p:nvSpPr>
          <p:cNvPr id="2" name="Text Placeholder 13">
            <a:extLst>
              <a:ext uri="{FF2B5EF4-FFF2-40B4-BE49-F238E27FC236}">
                <a16:creationId xmlns:a16="http://schemas.microsoft.com/office/drawing/2014/main" id="{E5A035AF-31ED-BF44-B2D6-CF9E8FBB79AC}"/>
              </a:ext>
            </a:extLst>
          </p:cNvPr>
          <p:cNvSpPr>
            <a:spLocks noGrp="1"/>
          </p:cNvSpPr>
          <p:nvPr>
            <p:ph type="body" sz="quarter" idx="15" hasCustomPrompt="1"/>
          </p:nvPr>
        </p:nvSpPr>
        <p:spPr>
          <a:xfrm>
            <a:off x="4457700" y="2047875"/>
            <a:ext cx="3276600" cy="1485900"/>
          </a:xfrm>
        </p:spPr>
        <p:txBody>
          <a:bodyPr anchor="t">
            <a:normAutofit/>
          </a:bodyPr>
          <a:lstStyle>
            <a:lvl1pPr marL="0" indent="0" algn="ctr">
              <a:buNone/>
              <a:defRPr sz="5400" b="1">
                <a:solidFill>
                  <a:schemeClr val="accent5">
                    <a:lumMod val="75000"/>
                  </a:schemeClr>
                </a:solidFill>
                <a:latin typeface="+mj-lt"/>
              </a:defRPr>
            </a:lvl1pPr>
          </a:lstStyle>
          <a:p>
            <a:pPr lvl="0"/>
            <a:r>
              <a:rPr lang="en-US"/>
              <a:t>Title</a:t>
            </a:r>
          </a:p>
        </p:txBody>
      </p:sp>
      <p:sp>
        <p:nvSpPr>
          <p:cNvPr id="3" name="Text Placeholder 17">
            <a:extLst>
              <a:ext uri="{FF2B5EF4-FFF2-40B4-BE49-F238E27FC236}">
                <a16:creationId xmlns:a16="http://schemas.microsoft.com/office/drawing/2014/main" id="{10001D88-4F3A-3FC6-6427-AF7DE2B586C3}"/>
              </a:ext>
            </a:extLst>
          </p:cNvPr>
          <p:cNvSpPr>
            <a:spLocks noGrp="1"/>
          </p:cNvSpPr>
          <p:nvPr>
            <p:ph type="body" sz="quarter" idx="16" hasCustomPrompt="1"/>
          </p:nvPr>
        </p:nvSpPr>
        <p:spPr>
          <a:xfrm>
            <a:off x="4438650" y="3807852"/>
            <a:ext cx="3314700" cy="857250"/>
          </a:xfrm>
        </p:spPr>
        <p:txBody>
          <a:bodyPr>
            <a:noAutofit/>
          </a:bodyPr>
          <a:lstStyle>
            <a:lvl1pPr marL="0" indent="0" algn="ctr">
              <a:buNone/>
              <a:defRPr sz="2000" i="0">
                <a:solidFill>
                  <a:schemeClr val="accent5">
                    <a:lumMod val="50000"/>
                  </a:schemeClr>
                </a:solidFill>
                <a:latin typeface="+mj-lt"/>
              </a:defRPr>
            </a:lvl1pPr>
          </a:lstStyle>
          <a:p>
            <a:pPr lvl="0"/>
            <a:r>
              <a:rPr lang="en-US"/>
              <a:t>Details</a:t>
            </a:r>
          </a:p>
        </p:txBody>
      </p:sp>
    </p:spTree>
    <p:extLst>
      <p:ext uri="{BB962C8B-B14F-4D97-AF65-F5344CB8AC3E}">
        <p14:creationId xmlns:p14="http://schemas.microsoft.com/office/powerpoint/2010/main" val="9345278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Agenda v1 (Pre-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22824-42B3-E903-68C7-443352E9DEFD}"/>
              </a:ext>
            </a:extLst>
          </p:cNvPr>
          <p:cNvSpPr/>
          <p:nvPr/>
        </p:nvSpPr>
        <p:spPr>
          <a:xfrm>
            <a:off x="0" y="1"/>
            <a:ext cx="4059936"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4505452" y="435829"/>
            <a:ext cx="5705348" cy="701731"/>
          </a:xfrm>
          <a:prstGeom prst="rect">
            <a:avLst/>
          </a:prstGeom>
        </p:spPr>
        <p:txBody>
          <a:bodyPr wrap="square" anchor="t" anchorCtr="0">
            <a:spAutoFit/>
          </a:bodyPr>
          <a:lstStyle>
            <a:lvl1pPr>
              <a:defRPr>
                <a:solidFill>
                  <a:schemeClr val="accent1"/>
                </a:solidFill>
              </a:defRPr>
            </a:lvl1pPr>
          </a:lstStyle>
          <a:p>
            <a:r>
              <a:rPr lang="en-US"/>
              <a:t>Agenda</a:t>
            </a:r>
          </a:p>
        </p:txBody>
      </p:sp>
      <p:sp>
        <p:nvSpPr>
          <p:cNvPr id="26" name="Text Placeholder 25">
            <a:extLst>
              <a:ext uri="{FF2B5EF4-FFF2-40B4-BE49-F238E27FC236}">
                <a16:creationId xmlns:a16="http://schemas.microsoft.com/office/drawing/2014/main" id="{ACCEB590-FC7E-5E71-3722-946699EF8077}"/>
              </a:ext>
            </a:extLst>
          </p:cNvPr>
          <p:cNvSpPr>
            <a:spLocks noGrp="1"/>
          </p:cNvSpPr>
          <p:nvPr>
            <p:ph type="body" sz="quarter" idx="14" hasCustomPrompt="1"/>
          </p:nvPr>
        </p:nvSpPr>
        <p:spPr>
          <a:xfrm>
            <a:off x="4505452" y="1796402"/>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Purpose</a:t>
            </a:r>
          </a:p>
        </p:txBody>
      </p:sp>
      <p:sp>
        <p:nvSpPr>
          <p:cNvPr id="28" name="Text Placeholder 27">
            <a:extLst>
              <a:ext uri="{FF2B5EF4-FFF2-40B4-BE49-F238E27FC236}">
                <a16:creationId xmlns:a16="http://schemas.microsoft.com/office/drawing/2014/main" id="{068F8A9F-D803-BF4E-BE16-9A5694E703A1}"/>
              </a:ext>
            </a:extLst>
          </p:cNvPr>
          <p:cNvSpPr>
            <a:spLocks noGrp="1"/>
          </p:cNvSpPr>
          <p:nvPr>
            <p:ph type="body" sz="quarter" idx="15" hasCustomPrompt="1"/>
          </p:nvPr>
        </p:nvSpPr>
        <p:spPr>
          <a:xfrm>
            <a:off x="4505452" y="2292101"/>
            <a:ext cx="6224027" cy="313932"/>
          </a:xfrm>
        </p:spPr>
        <p:txBody>
          <a:bodyPr>
            <a:spAutoFit/>
          </a:bodyPr>
          <a:lstStyle>
            <a:lvl1pPr marL="0" indent="0" algn="l" defTabSz="914400" rtl="0" eaLnBrk="1" latinLnBrk="0" hangingPunct="1">
              <a:buNone/>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Purpose</a:t>
            </a:r>
          </a:p>
        </p:txBody>
      </p:sp>
      <p:sp>
        <p:nvSpPr>
          <p:cNvPr id="29" name="Text Placeholder 25">
            <a:extLst>
              <a:ext uri="{FF2B5EF4-FFF2-40B4-BE49-F238E27FC236}">
                <a16:creationId xmlns:a16="http://schemas.microsoft.com/office/drawing/2014/main" id="{87A38DF9-81F0-CED8-A7B4-EB3EEB59CE82}"/>
              </a:ext>
            </a:extLst>
          </p:cNvPr>
          <p:cNvSpPr>
            <a:spLocks noGrp="1"/>
          </p:cNvSpPr>
          <p:nvPr>
            <p:ph type="body" sz="quarter" idx="16" hasCustomPrompt="1"/>
          </p:nvPr>
        </p:nvSpPr>
        <p:spPr>
          <a:xfrm>
            <a:off x="4505452" y="3024045"/>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Agenda</a:t>
            </a:r>
          </a:p>
        </p:txBody>
      </p:sp>
      <p:sp>
        <p:nvSpPr>
          <p:cNvPr id="30" name="Text Placeholder 27">
            <a:extLst>
              <a:ext uri="{FF2B5EF4-FFF2-40B4-BE49-F238E27FC236}">
                <a16:creationId xmlns:a16="http://schemas.microsoft.com/office/drawing/2014/main" id="{296F1455-376A-2297-AD06-261CC640CB8B}"/>
              </a:ext>
            </a:extLst>
          </p:cNvPr>
          <p:cNvSpPr>
            <a:spLocks noGrp="1"/>
          </p:cNvSpPr>
          <p:nvPr>
            <p:ph type="body" sz="quarter" idx="17" hasCustomPrompt="1"/>
          </p:nvPr>
        </p:nvSpPr>
        <p:spPr>
          <a:xfrm>
            <a:off x="4505452" y="3519744"/>
            <a:ext cx="6224027" cy="1363450"/>
          </a:xfr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Agenda Item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2</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3</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4</a:t>
            </a:r>
          </a:p>
        </p:txBody>
      </p:sp>
      <p:sp>
        <p:nvSpPr>
          <p:cNvPr id="31" name="Text Placeholder 25">
            <a:extLst>
              <a:ext uri="{FF2B5EF4-FFF2-40B4-BE49-F238E27FC236}">
                <a16:creationId xmlns:a16="http://schemas.microsoft.com/office/drawing/2014/main" id="{3B53B0E4-45FF-12BA-1FDF-2B3283EECC92}"/>
              </a:ext>
            </a:extLst>
          </p:cNvPr>
          <p:cNvSpPr>
            <a:spLocks noGrp="1"/>
          </p:cNvSpPr>
          <p:nvPr>
            <p:ph type="body" sz="quarter" idx="18" hasCustomPrompt="1"/>
          </p:nvPr>
        </p:nvSpPr>
        <p:spPr>
          <a:xfrm>
            <a:off x="4505452" y="5163288"/>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Desired Outcomes</a:t>
            </a:r>
          </a:p>
        </p:txBody>
      </p:sp>
      <p:sp>
        <p:nvSpPr>
          <p:cNvPr id="32" name="Text Placeholder 27">
            <a:extLst>
              <a:ext uri="{FF2B5EF4-FFF2-40B4-BE49-F238E27FC236}">
                <a16:creationId xmlns:a16="http://schemas.microsoft.com/office/drawing/2014/main" id="{559BF83C-700C-41B0-0D8E-75AA8BDBFA0D}"/>
              </a:ext>
            </a:extLst>
          </p:cNvPr>
          <p:cNvSpPr>
            <a:spLocks noGrp="1"/>
          </p:cNvSpPr>
          <p:nvPr>
            <p:ph type="body" sz="quarter" idx="19" hasCustomPrompt="1"/>
          </p:nvPr>
        </p:nvSpPr>
        <p:spPr>
          <a:xfrm>
            <a:off x="4505452" y="5658987"/>
            <a:ext cx="6224027" cy="663771"/>
          </a:xfr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lumMod val="85000"/>
                    <a:lumOff val="15000"/>
                  </a:schemeClr>
                </a:solidFill>
                <a:effectLst/>
                <a:latin typeface="+mn-lt"/>
                <a:ea typeface="+mn-ea"/>
                <a:cs typeface="+mn-cs"/>
              </a:defRPr>
            </a:lvl1pPr>
            <a:lvl5pPr marL="1828800" indent="0">
              <a:buNone/>
              <a:defRPr/>
            </a:lvl5pPr>
          </a:lstStyle>
          <a:p>
            <a:pPr lvl="0"/>
            <a:r>
              <a:rPr lang="en-US"/>
              <a:t>Desired Outcome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Desired Outcome 2</a:t>
            </a:r>
          </a:p>
        </p:txBody>
      </p:sp>
    </p:spTree>
    <p:extLst>
      <p:ext uri="{BB962C8B-B14F-4D97-AF65-F5344CB8AC3E}">
        <p14:creationId xmlns:p14="http://schemas.microsoft.com/office/powerpoint/2010/main" val="31618838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Body Slide (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B3807D-7B0A-0F3B-6FE6-D7777F177AB5}"/>
              </a:ext>
            </a:extLst>
          </p:cNvPr>
          <p:cNvGrpSpPr/>
          <p:nvPr/>
        </p:nvGrpSpPr>
        <p:grpSpPr>
          <a:xfrm>
            <a:off x="10377108" y="312668"/>
            <a:ext cx="1532147" cy="777240"/>
            <a:chOff x="10377108" y="312668"/>
            <a:chExt cx="1532147" cy="777240"/>
          </a:xfrm>
        </p:grpSpPr>
        <p:pic>
          <p:nvPicPr>
            <p:cNvPr id="11" name="Picture 10" descr="IHS Logo.">
              <a:extLst>
                <a:ext uri="{FF2B5EF4-FFF2-40B4-BE49-F238E27FC236}">
                  <a16:creationId xmlns:a16="http://schemas.microsoft.com/office/drawing/2014/main" id="{97193A3A-FD7A-E1DD-30C9-4198C5F648F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12" name="Picture 11" descr="HHS Logo.">
              <a:extLst>
                <a:ext uri="{FF2B5EF4-FFF2-40B4-BE49-F238E27FC236}">
                  <a16:creationId xmlns:a16="http://schemas.microsoft.com/office/drawing/2014/main" id="{CF507784-C4E3-F7D6-75DE-3A69BF08BE7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
        <p:nvSpPr>
          <p:cNvPr id="6" name="Title 8">
            <a:extLst>
              <a:ext uri="{FF2B5EF4-FFF2-40B4-BE49-F238E27FC236}">
                <a16:creationId xmlns:a16="http://schemas.microsoft.com/office/drawing/2014/main" id="{03159896-A323-3BB4-40BE-2CF3B02DC669}"/>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11490CF5-1055-1F91-8010-D1CFB615037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3027932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Body Slide (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B3807D-7B0A-0F3B-6FE6-D7777F177AB5}"/>
              </a:ext>
            </a:extLst>
          </p:cNvPr>
          <p:cNvGrpSpPr/>
          <p:nvPr/>
        </p:nvGrpSpPr>
        <p:grpSpPr>
          <a:xfrm>
            <a:off x="10377108" y="312668"/>
            <a:ext cx="1532147" cy="777240"/>
            <a:chOff x="10377108" y="312668"/>
            <a:chExt cx="1532147" cy="777240"/>
          </a:xfrm>
        </p:grpSpPr>
        <p:pic>
          <p:nvPicPr>
            <p:cNvPr id="11" name="Picture 10" descr="IHS Logo.">
              <a:extLst>
                <a:ext uri="{FF2B5EF4-FFF2-40B4-BE49-F238E27FC236}">
                  <a16:creationId xmlns:a16="http://schemas.microsoft.com/office/drawing/2014/main" id="{97193A3A-FD7A-E1DD-30C9-4198C5F648F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12" name="Picture 11" descr="HHS Logo.">
              <a:extLst>
                <a:ext uri="{FF2B5EF4-FFF2-40B4-BE49-F238E27FC236}">
                  <a16:creationId xmlns:a16="http://schemas.microsoft.com/office/drawing/2014/main" id="{CF507784-C4E3-F7D6-75DE-3A69BF08BE7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
        <p:nvSpPr>
          <p:cNvPr id="6" name="Title 8">
            <a:extLst>
              <a:ext uri="{FF2B5EF4-FFF2-40B4-BE49-F238E27FC236}">
                <a16:creationId xmlns:a16="http://schemas.microsoft.com/office/drawing/2014/main" id="{03159896-A323-3BB4-40BE-2CF3B02DC669}"/>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11490CF5-1055-1F91-8010-D1CFB615037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29922523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20665197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4_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286322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709A45-D7D6-6CE2-BD4E-0D4A0F6E9F66}"/>
              </a:ext>
            </a:extLst>
          </p:cNvPr>
          <p:cNvSpPr>
            <a:spLocks noGrp="1"/>
          </p:cNvSpPr>
          <p:nvPr>
            <p:ph type="dt" sz="half" idx="10"/>
          </p:nvPr>
        </p:nvSpPr>
        <p:spPr/>
        <p:txBody>
          <a:bodyPr/>
          <a:lstStyle/>
          <a:p>
            <a:fld id="{3AE67E57-F536-4525-9D69-BECF651D51A7}" type="datetimeFigureOut">
              <a:rPr lang="en-US" smtClean="0"/>
              <a:t>5/5/2026</a:t>
            </a:fld>
            <a:endParaRPr lang="en-US"/>
          </a:p>
        </p:txBody>
      </p:sp>
      <p:sp>
        <p:nvSpPr>
          <p:cNvPr id="3" name="Footer Placeholder 2">
            <a:extLst>
              <a:ext uri="{FF2B5EF4-FFF2-40B4-BE49-F238E27FC236}">
                <a16:creationId xmlns:a16="http://schemas.microsoft.com/office/drawing/2014/main" id="{B0E4F58A-1F66-4746-DA34-53F0715992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C9DC88-228D-EC7D-D0A1-99E07EA95D1C}"/>
              </a:ext>
            </a:extLst>
          </p:cNvPr>
          <p:cNvSpPr>
            <a:spLocks noGrp="1"/>
          </p:cNvSpPr>
          <p:nvPr>
            <p:ph type="sldNum" sz="quarter" idx="12"/>
          </p:nvPr>
        </p:nvSpPr>
        <p:spPr/>
        <p:txBody>
          <a:bodyPr/>
          <a:lstStyle/>
          <a:p>
            <a:fld id="{AB2C012F-B305-4EAD-A0FE-44B73E433CD6}" type="slidenum">
              <a:rPr lang="en-US" smtClean="0"/>
              <a:t>‹#›</a:t>
            </a:fld>
            <a:endParaRPr lang="en-US"/>
          </a:p>
        </p:txBody>
      </p:sp>
    </p:spTree>
    <p:extLst>
      <p:ext uri="{BB962C8B-B14F-4D97-AF65-F5344CB8AC3E}">
        <p14:creationId xmlns:p14="http://schemas.microsoft.com/office/powerpoint/2010/main" val="3360591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_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34590504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ause Slide 1">
    <p:spTree>
      <p:nvGrpSpPr>
        <p:cNvPr id="1" name=""/>
        <p:cNvGrpSpPr/>
        <p:nvPr/>
      </p:nvGrpSpPr>
      <p:grpSpPr>
        <a:xfrm>
          <a:off x="0" y="0"/>
          <a:ext cx="0" cy="0"/>
          <a:chOff x="0" y="0"/>
          <a:chExt cx="0" cy="0"/>
        </a:xfrm>
      </p:grpSpPr>
      <p:pic>
        <p:nvPicPr>
          <p:cNvPr id="5" name="Picture 4" descr="A grassy area with a mountain in the background">
            <a:extLst>
              <a:ext uri="{FF2B5EF4-FFF2-40B4-BE49-F238E27FC236}">
                <a16:creationId xmlns:a16="http://schemas.microsoft.com/office/drawing/2014/main" id="{608D7138-FDFC-DD06-681F-CA9DAE9657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888"/>
          <a:stretch/>
        </p:blipFill>
        <p:spPr>
          <a:xfrm>
            <a:off x="0" y="0"/>
            <a:ext cx="12188952" cy="6858000"/>
          </a:xfrm>
          <a:prstGeom prst="rect">
            <a:avLst/>
          </a:prstGeom>
        </p:spPr>
      </p:pic>
      <p:sp>
        <p:nvSpPr>
          <p:cNvPr id="6" name="Rectangle 5">
            <a:extLst>
              <a:ext uri="{FF2B5EF4-FFF2-40B4-BE49-F238E27FC236}">
                <a16:creationId xmlns:a16="http://schemas.microsoft.com/office/drawing/2014/main" id="{BB3A3AC9-1501-3DBC-516B-18A822A47BB6}"/>
              </a:ext>
            </a:extLst>
          </p:cNvPr>
          <p:cNvSpPr/>
          <p:nvPr/>
        </p:nvSpPr>
        <p:spPr>
          <a:xfrm>
            <a:off x="0" y="0"/>
            <a:ext cx="12188952" cy="6858000"/>
          </a:xfrm>
          <a:prstGeom prst="rect">
            <a:avLst/>
          </a:prstGeom>
          <a:solidFill>
            <a:schemeClr val="accent4">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27D1004-5BE8-6994-807E-701A455AC162}"/>
              </a:ext>
            </a:extLst>
          </p:cNvPr>
          <p:cNvGrpSpPr/>
          <p:nvPr/>
        </p:nvGrpSpPr>
        <p:grpSpPr>
          <a:xfrm>
            <a:off x="3944855" y="1281057"/>
            <a:ext cx="4302290" cy="4295887"/>
            <a:chOff x="3992880" y="1325880"/>
            <a:chExt cx="4206240" cy="4206240"/>
          </a:xfrm>
        </p:grpSpPr>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92880" y="1325880"/>
              <a:ext cx="4206240" cy="4206240"/>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53544" y="3043127"/>
              <a:ext cx="4084912" cy="7717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grpSp>
      <p:sp>
        <p:nvSpPr>
          <p:cNvPr id="10" name="Title 1">
            <a:extLst>
              <a:ext uri="{FF2B5EF4-FFF2-40B4-BE49-F238E27FC236}">
                <a16:creationId xmlns:a16="http://schemas.microsoft.com/office/drawing/2014/main" id="{9D6A57A8-EE42-2FF2-3369-4D6AD7C24C89}"/>
              </a:ext>
            </a:extLst>
          </p:cNvPr>
          <p:cNvSpPr txBox="1">
            <a:spLocks noGrp="1"/>
          </p:cNvSpPr>
          <p:nvPr/>
        </p:nvSpPr>
        <p:spPr>
          <a:xfrm>
            <a:off x="7979339" y="2839660"/>
            <a:ext cx="3659187" cy="3377812"/>
          </a:xfrm>
          <a:prstGeom prst="rect">
            <a:avLst/>
          </a:prstGeom>
          <a:noFill/>
          <a:ln>
            <a:noFill/>
            <a:prstDash/>
          </a:ln>
          <a:effectLst/>
        </p:spPr>
        <p:txBody>
          <a:bodyPr rot="0" spcFirstLastPara="0"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br>
              <a:rPr kumimoji="0" lang="en-US" sz="4000" b="0" i="0" u="none" strike="noStrike" kern="1200" cap="none" spc="-50" normalizeH="0" baseline="0" noProof="0">
                <a:ln>
                  <a:noFill/>
                </a:ln>
                <a:solidFill>
                  <a:srgbClr val="A1AE72">
                    <a:lumMod val="50000"/>
                  </a:srgbClr>
                </a:solidFill>
                <a:effectLst/>
                <a:uLnTx/>
                <a:uFillTx/>
                <a:latin typeface="Calibri"/>
                <a:ea typeface="+mj-ea"/>
                <a:cs typeface="+mj-cs"/>
              </a:rPr>
            </a:br>
            <a:endParaRPr kumimoji="0" lang="en-US" sz="4400" b="0" i="0" u="none" strike="noStrike" kern="1200" cap="none" spc="-50" normalizeH="0" baseline="0" noProof="0">
              <a:ln>
                <a:noFill/>
              </a:ln>
              <a:solidFill>
                <a:srgbClr val="000000"/>
              </a:solidFill>
              <a:effectLst/>
              <a:uLnTx/>
              <a:uFillTx/>
              <a:latin typeface="Calibri Light" panose="020F0302020204030204"/>
              <a:ea typeface="Calibri Light"/>
              <a:cs typeface="Calibri Light"/>
            </a:endParaRPr>
          </a:p>
        </p:txBody>
      </p:sp>
      <p:sp>
        <p:nvSpPr>
          <p:cNvPr id="2" name="Text Placeholder 13">
            <a:extLst>
              <a:ext uri="{FF2B5EF4-FFF2-40B4-BE49-F238E27FC236}">
                <a16:creationId xmlns:a16="http://schemas.microsoft.com/office/drawing/2014/main" id="{E5A035AF-31ED-BF44-B2D6-CF9E8FBB79AC}"/>
              </a:ext>
            </a:extLst>
          </p:cNvPr>
          <p:cNvSpPr>
            <a:spLocks noGrp="1"/>
          </p:cNvSpPr>
          <p:nvPr>
            <p:ph type="body" sz="quarter" idx="15" hasCustomPrompt="1"/>
          </p:nvPr>
        </p:nvSpPr>
        <p:spPr>
          <a:xfrm>
            <a:off x="4457700" y="2047875"/>
            <a:ext cx="3276600" cy="1485900"/>
          </a:xfrm>
        </p:spPr>
        <p:txBody>
          <a:bodyPr anchor="t">
            <a:normAutofit/>
          </a:bodyPr>
          <a:lstStyle>
            <a:lvl1pPr marL="0" indent="0" algn="ctr">
              <a:buNone/>
              <a:defRPr sz="5400" b="1">
                <a:solidFill>
                  <a:schemeClr val="accent5">
                    <a:lumMod val="75000"/>
                  </a:schemeClr>
                </a:solidFill>
                <a:latin typeface="+mj-lt"/>
              </a:defRPr>
            </a:lvl1pPr>
          </a:lstStyle>
          <a:p>
            <a:pPr lvl="0"/>
            <a:r>
              <a:rPr lang="en-US"/>
              <a:t>Title</a:t>
            </a:r>
          </a:p>
        </p:txBody>
      </p:sp>
      <p:sp>
        <p:nvSpPr>
          <p:cNvPr id="3" name="Text Placeholder 17">
            <a:extLst>
              <a:ext uri="{FF2B5EF4-FFF2-40B4-BE49-F238E27FC236}">
                <a16:creationId xmlns:a16="http://schemas.microsoft.com/office/drawing/2014/main" id="{10001D88-4F3A-3FC6-6427-AF7DE2B586C3}"/>
              </a:ext>
            </a:extLst>
          </p:cNvPr>
          <p:cNvSpPr>
            <a:spLocks noGrp="1"/>
          </p:cNvSpPr>
          <p:nvPr>
            <p:ph type="body" sz="quarter" idx="16" hasCustomPrompt="1"/>
          </p:nvPr>
        </p:nvSpPr>
        <p:spPr>
          <a:xfrm>
            <a:off x="4438650" y="3807852"/>
            <a:ext cx="3314700" cy="857250"/>
          </a:xfrm>
        </p:spPr>
        <p:txBody>
          <a:bodyPr>
            <a:noAutofit/>
          </a:bodyPr>
          <a:lstStyle>
            <a:lvl1pPr marL="0" indent="0" algn="ctr">
              <a:buNone/>
              <a:defRPr sz="2000" i="0">
                <a:solidFill>
                  <a:schemeClr val="accent5">
                    <a:lumMod val="50000"/>
                  </a:schemeClr>
                </a:solidFill>
                <a:latin typeface="+mj-lt"/>
              </a:defRPr>
            </a:lvl1pPr>
          </a:lstStyle>
          <a:p>
            <a:pPr lvl="0"/>
            <a:r>
              <a:rPr lang="en-US"/>
              <a:t>Details</a:t>
            </a:r>
          </a:p>
        </p:txBody>
      </p:sp>
    </p:spTree>
    <p:extLst>
      <p:ext uri="{BB962C8B-B14F-4D97-AF65-F5344CB8AC3E}">
        <p14:creationId xmlns:p14="http://schemas.microsoft.com/office/powerpoint/2010/main" val="9345278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17920" y="1845735"/>
            <a:ext cx="493776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a:p>
        </p:txBody>
      </p:sp>
      <p:sp>
        <p:nvSpPr>
          <p:cNvPr id="5" name="Date Placeholder 4">
            <a:extLst>
              <a:ext uri="{FF2B5EF4-FFF2-40B4-BE49-F238E27FC236}">
                <a16:creationId xmlns:a16="http://schemas.microsoft.com/office/drawing/2014/main" id="{4A820CF9-9DAF-6E62-D870-7D1B83EA064D}"/>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r>
              <a:rPr lang="en-US"/>
              <a:t>[Presentation Date]</a:t>
            </a:r>
          </a:p>
        </p:txBody>
      </p:sp>
    </p:spTree>
    <p:extLst>
      <p:ext uri="{BB962C8B-B14F-4D97-AF65-F5344CB8AC3E}">
        <p14:creationId xmlns:p14="http://schemas.microsoft.com/office/powerpoint/2010/main" val="3013459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r>
              <a:rPr lang="en-US"/>
              <a:t>[Presentation Date]</a:t>
            </a:r>
          </a:p>
        </p:txBody>
      </p:sp>
      <p:pic>
        <p:nvPicPr>
          <p:cNvPr id="5" name="Picture 4" descr="A close-up of logos&#10;&#10;Description automatically generated">
            <a:extLst>
              <a:ext uri="{FF2B5EF4-FFF2-40B4-BE49-F238E27FC236}">
                <a16:creationId xmlns:a16="http://schemas.microsoft.com/office/drawing/2014/main" id="{778AF366-0D73-D7B1-C790-DED7B4585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27907" y="5654979"/>
            <a:ext cx="1115568" cy="583564"/>
          </a:xfrm>
          <a:prstGeom prst="rect">
            <a:avLst/>
          </a:prstGeom>
        </p:spPr>
      </p:pic>
    </p:spTree>
    <p:extLst>
      <p:ext uri="{BB962C8B-B14F-4D97-AF65-F5344CB8AC3E}">
        <p14:creationId xmlns:p14="http://schemas.microsoft.com/office/powerpoint/2010/main" val="3699598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endParaRPr lang="en-US"/>
          </a:p>
        </p:txBody>
      </p:sp>
    </p:spTree>
    <p:extLst>
      <p:ext uri="{BB962C8B-B14F-4D97-AF65-F5344CB8AC3E}">
        <p14:creationId xmlns:p14="http://schemas.microsoft.com/office/powerpoint/2010/main" val="3570056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endParaRPr lang="en-US"/>
          </a:p>
        </p:txBody>
      </p:sp>
    </p:spTree>
    <p:extLst>
      <p:ext uri="{BB962C8B-B14F-4D97-AF65-F5344CB8AC3E}">
        <p14:creationId xmlns:p14="http://schemas.microsoft.com/office/powerpoint/2010/main" val="36415922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endParaRPr lang="en-US"/>
          </a:p>
        </p:txBody>
      </p:sp>
    </p:spTree>
    <p:extLst>
      <p:ext uri="{BB962C8B-B14F-4D97-AF65-F5344CB8AC3E}">
        <p14:creationId xmlns:p14="http://schemas.microsoft.com/office/powerpoint/2010/main" val="36415922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a:p>
        </p:txBody>
      </p:sp>
      <p:sp>
        <p:nvSpPr>
          <p:cNvPr id="2" name="Date Placeholder 4">
            <a:extLst>
              <a:ext uri="{FF2B5EF4-FFF2-40B4-BE49-F238E27FC236}">
                <a16:creationId xmlns:a16="http://schemas.microsoft.com/office/drawing/2014/main" id="{3893A7A9-2C60-E46B-5DAE-252659F50C76}"/>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endParaRPr lang="en-US"/>
          </a:p>
        </p:txBody>
      </p:sp>
    </p:spTree>
    <p:extLst>
      <p:ext uri="{BB962C8B-B14F-4D97-AF65-F5344CB8AC3E}">
        <p14:creationId xmlns:p14="http://schemas.microsoft.com/office/powerpoint/2010/main" val="5549835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7486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90085190-BC41-B2FB-F789-A0F962A6F19D}"/>
              </a:ext>
            </a:extLst>
          </p:cNvPr>
          <p:cNvSpPr>
            <a:spLocks noGrp="1"/>
          </p:cNvSpPr>
          <p:nvPr userDrawn="1"/>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2" name="Text Placeholder 10">
            <a:extLst>
              <a:ext uri="{FF2B5EF4-FFF2-40B4-BE49-F238E27FC236}">
                <a16:creationId xmlns:a16="http://schemas.microsoft.com/office/drawing/2014/main" id="{B202D5E2-CD26-9FCB-D3C1-851647332F27}"/>
              </a:ext>
            </a:extLst>
          </p:cNvPr>
          <p:cNvSpPr>
            <a:spLocks noGrp="1"/>
          </p:cNvSpPr>
          <p:nvPr>
            <p:ph type="body" sz="quarter" idx="10" hasCustomPrompt="1"/>
          </p:nvPr>
        </p:nvSpPr>
        <p:spPr>
          <a:xfrm>
            <a:off x="980664" y="1164697"/>
            <a:ext cx="10543648" cy="341632"/>
          </a:xfrm>
        </p:spPr>
        <p:txBody>
          <a:bodyPr wrap="square" anchor="t" anchorCtr="0">
            <a:spAutoFit/>
          </a:bodyPr>
          <a:lstStyle>
            <a:lvl1pPr marL="0" indent="0">
              <a:buNone/>
              <a:defRPr sz="1800" i="1">
                <a:solidFill>
                  <a:schemeClr val="bg1">
                    <a:lumMod val="50000"/>
                  </a:schemeClr>
                </a:solidFill>
              </a:defRPr>
            </a:lvl1pPr>
          </a:lstStyle>
          <a:p>
            <a:pPr lvl="0"/>
            <a:r>
              <a:rPr lang="en-US"/>
              <a:t>Subhead</a:t>
            </a:r>
          </a:p>
        </p:txBody>
      </p:sp>
      <p:sp>
        <p:nvSpPr>
          <p:cNvPr id="3" name="Title 4">
            <a:extLst>
              <a:ext uri="{FF2B5EF4-FFF2-40B4-BE49-F238E27FC236}">
                <a16:creationId xmlns:a16="http://schemas.microsoft.com/office/drawing/2014/main" id="{F37C91DF-7EDE-538A-768A-4E07C89F87DD}"/>
              </a:ext>
            </a:extLst>
          </p:cNvPr>
          <p:cNvSpPr txBox="1">
            <a:spLocks/>
          </p:cNvSpPr>
          <p:nvPr userDrawn="1"/>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946092" y="435829"/>
            <a:ext cx="9379007"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grpSp>
        <p:nvGrpSpPr>
          <p:cNvPr id="6" name="Group 5">
            <a:extLst>
              <a:ext uri="{FF2B5EF4-FFF2-40B4-BE49-F238E27FC236}">
                <a16:creationId xmlns:a16="http://schemas.microsoft.com/office/drawing/2014/main" id="{A08D88DF-2067-D37E-B56A-8D9B9FE9503A}"/>
              </a:ext>
            </a:extLst>
          </p:cNvPr>
          <p:cNvGrpSpPr>
            <a:grpSpLocks noChangeAspect="1"/>
          </p:cNvGrpSpPr>
          <p:nvPr userDrawn="1"/>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031D52DF-F072-425C-41FE-91A477E037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536D35E4-3330-3C01-0155-5AB180F2B1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Tree>
    <p:extLst>
      <p:ext uri="{BB962C8B-B14F-4D97-AF65-F5344CB8AC3E}">
        <p14:creationId xmlns:p14="http://schemas.microsoft.com/office/powerpoint/2010/main" val="309075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2DEF1-81B2-B6BD-18EB-9203E2915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50E66B-6284-70E2-A22A-AE5C0C8A4D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F8C0DB-D786-6D9C-D7A0-E60117D3D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6758B-CE3F-B51D-EE2E-1376E0CDD14F}"/>
              </a:ext>
            </a:extLst>
          </p:cNvPr>
          <p:cNvSpPr>
            <a:spLocks noGrp="1"/>
          </p:cNvSpPr>
          <p:nvPr>
            <p:ph type="dt" sz="half" idx="10"/>
          </p:nvPr>
        </p:nvSpPr>
        <p:spPr/>
        <p:txBody>
          <a:bodyPr/>
          <a:lstStyle/>
          <a:p>
            <a:fld id="{3AE67E57-F536-4525-9D69-BECF651D51A7}" type="datetimeFigureOut">
              <a:rPr lang="en-US" smtClean="0"/>
              <a:t>5/5/2026</a:t>
            </a:fld>
            <a:endParaRPr lang="en-US"/>
          </a:p>
        </p:txBody>
      </p:sp>
      <p:sp>
        <p:nvSpPr>
          <p:cNvPr id="6" name="Footer Placeholder 5">
            <a:extLst>
              <a:ext uri="{FF2B5EF4-FFF2-40B4-BE49-F238E27FC236}">
                <a16:creationId xmlns:a16="http://schemas.microsoft.com/office/drawing/2014/main" id="{52728755-9D40-5670-EED3-FEC42E71C4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606A7-BF1B-954A-6F9E-ECA00F88EF55}"/>
              </a:ext>
            </a:extLst>
          </p:cNvPr>
          <p:cNvSpPr>
            <a:spLocks noGrp="1"/>
          </p:cNvSpPr>
          <p:nvPr>
            <p:ph type="sldNum" sz="quarter" idx="12"/>
          </p:nvPr>
        </p:nvSpPr>
        <p:spPr/>
        <p:txBody>
          <a:bodyPr/>
          <a:lstStyle/>
          <a:p>
            <a:fld id="{AB2C012F-B305-4EAD-A0FE-44B73E433CD6}" type="slidenum">
              <a:rPr lang="en-US" smtClean="0"/>
              <a:t>‹#›</a:t>
            </a:fld>
            <a:endParaRPr lang="en-US"/>
          </a:p>
        </p:txBody>
      </p:sp>
    </p:spTree>
    <p:extLst>
      <p:ext uri="{BB962C8B-B14F-4D97-AF65-F5344CB8AC3E}">
        <p14:creationId xmlns:p14="http://schemas.microsoft.com/office/powerpoint/2010/main" val="16484786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Body Slide (Left Accent)">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Rectangle 5">
            <a:extLst>
              <a:ext uri="{FF2B5EF4-FFF2-40B4-BE49-F238E27FC236}">
                <a16:creationId xmlns:a16="http://schemas.microsoft.com/office/drawing/2014/main" id="{BB460C18-FB1B-ADFB-5672-6C440615B6AC}"/>
              </a:ext>
            </a:extLst>
          </p:cNvPr>
          <p:cNvSpPr/>
          <p:nvPr/>
        </p:nvSpPr>
        <p:spPr>
          <a:xfrm>
            <a:off x="0" y="0"/>
            <a:ext cx="3044952" cy="6858000"/>
          </a:xfrm>
          <a:prstGeom prst="rect">
            <a:avLst/>
          </a:prstGeom>
          <a:solidFill>
            <a:srgbClr val="0B3959"/>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664D99-1AC4-8D5B-FEF3-97B1614EF4B0}"/>
              </a:ext>
            </a:extLst>
          </p:cNvPr>
          <p:cNvGrpSpPr>
            <a:grpSpLocks noChangeAspect="1"/>
          </p:cNvGrpSpPr>
          <p:nvPr/>
        </p:nvGrpSpPr>
        <p:grpSpPr>
          <a:xfrm>
            <a:off x="10434258" y="221225"/>
            <a:ext cx="1532147" cy="777240"/>
            <a:chOff x="7526755" y="4455620"/>
            <a:chExt cx="3477899" cy="1764296"/>
          </a:xfrm>
        </p:grpSpPr>
        <p:pic>
          <p:nvPicPr>
            <p:cNvPr id="16" name="Picture 15" descr="IHS Logo.">
              <a:extLst>
                <a:ext uri="{FF2B5EF4-FFF2-40B4-BE49-F238E27FC236}">
                  <a16:creationId xmlns:a16="http://schemas.microsoft.com/office/drawing/2014/main" id="{746A180C-CB68-30FC-3ACD-5F46BC853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7" name="Picture 16" descr="HHS Logo.">
              <a:extLst>
                <a:ext uri="{FF2B5EF4-FFF2-40B4-BE49-F238E27FC236}">
                  <a16:creationId xmlns:a16="http://schemas.microsoft.com/office/drawing/2014/main" id="{66BCF7E6-E076-5CB2-1EFB-AE74A33DC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91DAC867-7D80-530C-E8D8-F5CA91B5DB7E}"/>
              </a:ext>
            </a:extLst>
          </p:cNvPr>
          <p:cNvSpPr>
            <a:spLocks noGrp="1"/>
          </p:cNvSpPr>
          <p:nvPr>
            <p:ph type="body" sz="quarter" idx="10" hasCustomPrompt="1"/>
          </p:nvPr>
        </p:nvSpPr>
        <p:spPr>
          <a:xfrm>
            <a:off x="3479800" y="1061717"/>
            <a:ext cx="8044512" cy="424732"/>
          </a:xfrm>
        </p:spPr>
        <p:txBody>
          <a:bodyPr wrap="square" anchor="t" anchorCtr="0">
            <a:spAutoFit/>
          </a:bodyPr>
          <a:lstStyle>
            <a:lvl1pPr marL="0" indent="0">
              <a:buNone/>
              <a:defRPr sz="24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29211391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9123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a:p>
        </p:txBody>
      </p:sp>
      <p:sp>
        <p:nvSpPr>
          <p:cNvPr id="4" name="Date Placeholder 4">
            <a:extLst>
              <a:ext uri="{FF2B5EF4-FFF2-40B4-BE49-F238E27FC236}">
                <a16:creationId xmlns:a16="http://schemas.microsoft.com/office/drawing/2014/main" id="{E0183E35-E7AD-58CD-7DA2-F7C37401D91A}"/>
              </a:ext>
            </a:extLst>
          </p:cNvPr>
          <p:cNvSpPr>
            <a:spLocks noGrp="1"/>
          </p:cNvSpPr>
          <p:nvPr>
            <p:ph type="dt" sz="half" idx="2"/>
          </p:nvPr>
        </p:nvSpPr>
        <p:spPr>
          <a:xfrm>
            <a:off x="1097280" y="6459785"/>
            <a:ext cx="2472271" cy="365125"/>
          </a:xfrm>
          <a:prstGeom prst="rect">
            <a:avLst/>
          </a:prstGeom>
        </p:spPr>
        <p:txBody>
          <a:bodyPr anchor="ctr"/>
          <a:lstStyle>
            <a:lvl1pPr algn="l">
              <a:defRPr sz="900">
                <a:solidFill>
                  <a:schemeClr val="bg1"/>
                </a:solidFill>
              </a:defRPr>
            </a:lvl1pPr>
          </a:lstStyle>
          <a:p>
            <a:fld id="{A08DA967-8BCA-4D0A-BD46-BC64A3D6E2A0}" type="datetime1">
              <a:rPr lang="en-US" smtClean="0"/>
              <a:pPr/>
              <a:t>5/5/2026</a:t>
            </a:fld>
            <a:endParaRPr lang="en-US"/>
          </a:p>
        </p:txBody>
      </p:sp>
      <p:pic>
        <p:nvPicPr>
          <p:cNvPr id="7" name="Picture 6" descr="Department of Health &amp; Human Services Logo">
            <a:extLst>
              <a:ext uri="{FF2B5EF4-FFF2-40B4-BE49-F238E27FC236}">
                <a16:creationId xmlns:a16="http://schemas.microsoft.com/office/drawing/2014/main" id="{C2EBF329-8A85-808F-D069-91985513AB2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393154" y="5525299"/>
            <a:ext cx="836232" cy="759813"/>
          </a:xfrm>
          <a:prstGeom prst="rect">
            <a:avLst/>
          </a:prstGeom>
        </p:spPr>
      </p:pic>
      <p:pic>
        <p:nvPicPr>
          <p:cNvPr id="8" name="Picture 7" descr="The Inidan Health Service Logo">
            <a:extLst>
              <a:ext uri="{FF2B5EF4-FFF2-40B4-BE49-F238E27FC236}">
                <a16:creationId xmlns:a16="http://schemas.microsoft.com/office/drawing/2014/main" id="{FB07F2E2-F7A1-B6A2-C977-4D9D4A4D7AAE}"/>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212483" y="5541844"/>
            <a:ext cx="758952" cy="759813"/>
          </a:xfrm>
          <a:prstGeom prst="rect">
            <a:avLst/>
          </a:prstGeom>
        </p:spPr>
      </p:pic>
    </p:spTree>
    <p:extLst>
      <p:ext uri="{BB962C8B-B14F-4D97-AF65-F5344CB8AC3E}">
        <p14:creationId xmlns:p14="http://schemas.microsoft.com/office/powerpoint/2010/main" val="15277422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D851-32CC-390E-10B8-479958A0118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F27412F-2456-6217-9FDC-4FC5686902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D9F0D-36E1-33A2-5B4C-025213FD3735}"/>
              </a:ext>
            </a:extLst>
          </p:cNvPr>
          <p:cNvSpPr>
            <a:spLocks noGrp="1"/>
          </p:cNvSpPr>
          <p:nvPr>
            <p:ph type="sldNum" sz="quarter" idx="12"/>
          </p:nvPr>
        </p:nvSpPr>
        <p:spPr/>
        <p:txBody>
          <a:bodyPr/>
          <a:lstStyle/>
          <a:p>
            <a:fld id="{CFB582AC-5695-48DB-B28C-201892CC33C9}" type="slidenum">
              <a:rPr lang="en-US" smtClean="0"/>
              <a:t>‹#›</a:t>
            </a:fld>
            <a:endParaRPr lang="en-US"/>
          </a:p>
        </p:txBody>
      </p:sp>
      <p:sp>
        <p:nvSpPr>
          <p:cNvPr id="3" name="Date Placeholder 4">
            <a:extLst>
              <a:ext uri="{FF2B5EF4-FFF2-40B4-BE49-F238E27FC236}">
                <a16:creationId xmlns:a16="http://schemas.microsoft.com/office/drawing/2014/main" id="{2DAC0E53-9377-FDA4-AB88-DBD120B29A7F}"/>
              </a:ext>
            </a:extLst>
          </p:cNvPr>
          <p:cNvSpPr>
            <a:spLocks noGrp="1"/>
          </p:cNvSpPr>
          <p:nvPr>
            <p:ph type="dt" sz="half" idx="2"/>
          </p:nvPr>
        </p:nvSpPr>
        <p:spPr>
          <a:xfrm>
            <a:off x="1097280" y="6459785"/>
            <a:ext cx="2472271" cy="365125"/>
          </a:xfrm>
          <a:prstGeom prst="rect">
            <a:avLst/>
          </a:prstGeom>
        </p:spPr>
        <p:txBody>
          <a:bodyPr anchor="ctr"/>
          <a:lstStyle>
            <a:lvl1pPr algn="l">
              <a:defRPr sz="900">
                <a:solidFill>
                  <a:schemeClr val="bg1"/>
                </a:solidFill>
              </a:defRPr>
            </a:lvl1pPr>
          </a:lstStyle>
          <a:p>
            <a:fld id="{A08DA967-8BCA-4D0A-BD46-BC64A3D6E2A0}" type="datetime1">
              <a:rPr lang="en-US" smtClean="0"/>
              <a:pPr/>
              <a:t>5/5/2026</a:t>
            </a:fld>
            <a:endParaRPr lang="en-US"/>
          </a:p>
        </p:txBody>
      </p:sp>
      <p:pic>
        <p:nvPicPr>
          <p:cNvPr id="6" name="Picture 5" descr="Department of Health &amp; Human Services Logo">
            <a:extLst>
              <a:ext uri="{FF2B5EF4-FFF2-40B4-BE49-F238E27FC236}">
                <a16:creationId xmlns:a16="http://schemas.microsoft.com/office/drawing/2014/main" id="{C2EBF329-8A85-808F-D069-91985513AB2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393154" y="5525299"/>
            <a:ext cx="836232" cy="759813"/>
          </a:xfrm>
          <a:prstGeom prst="rect">
            <a:avLst/>
          </a:prstGeom>
        </p:spPr>
      </p:pic>
      <p:pic>
        <p:nvPicPr>
          <p:cNvPr id="7" name="Picture 6" descr="The Inidan Health Service Logo">
            <a:extLst>
              <a:ext uri="{FF2B5EF4-FFF2-40B4-BE49-F238E27FC236}">
                <a16:creationId xmlns:a16="http://schemas.microsoft.com/office/drawing/2014/main" id="{FB07F2E2-F7A1-B6A2-C977-4D9D4A4D7AAE}"/>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212483" y="5541844"/>
            <a:ext cx="758952" cy="759813"/>
          </a:xfrm>
          <a:prstGeom prst="rect">
            <a:avLst/>
          </a:prstGeom>
        </p:spPr>
      </p:pic>
    </p:spTree>
    <p:extLst>
      <p:ext uri="{BB962C8B-B14F-4D97-AF65-F5344CB8AC3E}">
        <p14:creationId xmlns:p14="http://schemas.microsoft.com/office/powerpoint/2010/main" val="34260453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
        <p:nvSpPr>
          <p:cNvPr id="3" name="Title 2">
            <a:extLst>
              <a:ext uri="{FF2B5EF4-FFF2-40B4-BE49-F238E27FC236}">
                <a16:creationId xmlns:a16="http://schemas.microsoft.com/office/drawing/2014/main" id="{D9EF83C2-264A-491B-BD82-15899D7C4D45}"/>
              </a:ext>
            </a:extLst>
          </p:cNvPr>
          <p:cNvSpPr>
            <a:spLocks noGrp="1"/>
          </p:cNvSpPr>
          <p:nvPr>
            <p:ph type="title"/>
          </p:nvPr>
        </p:nvSpPr>
        <p:spPr>
          <a:xfrm>
            <a:off x="1056571" y="-1181058"/>
            <a:ext cx="10856624" cy="1070500"/>
          </a:xfrm>
        </p:spPr>
        <p:txBody>
          <a:bodyPr/>
          <a:lstStyle/>
          <a:p>
            <a:r>
              <a:rPr lang="en-US"/>
              <a:t>Click to edit Master title style</a:t>
            </a:r>
          </a:p>
        </p:txBody>
      </p:sp>
    </p:spTree>
    <p:extLst>
      <p:ext uri="{BB962C8B-B14F-4D97-AF65-F5344CB8AC3E}">
        <p14:creationId xmlns:p14="http://schemas.microsoft.com/office/powerpoint/2010/main" val="12367298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
        <p:nvSpPr>
          <p:cNvPr id="3" name="Title 2">
            <a:extLst>
              <a:ext uri="{FF2B5EF4-FFF2-40B4-BE49-F238E27FC236}">
                <a16:creationId xmlns:a16="http://schemas.microsoft.com/office/drawing/2014/main" id="{D9EF83C2-264A-491B-BD82-15899D7C4D45}"/>
              </a:ext>
            </a:extLst>
          </p:cNvPr>
          <p:cNvSpPr>
            <a:spLocks noGrp="1"/>
          </p:cNvSpPr>
          <p:nvPr>
            <p:ph type="title"/>
          </p:nvPr>
        </p:nvSpPr>
        <p:spPr>
          <a:xfrm>
            <a:off x="1056571" y="-1181058"/>
            <a:ext cx="10856624" cy="1070500"/>
          </a:xfrm>
        </p:spPr>
        <p:txBody>
          <a:bodyPr/>
          <a:lstStyle/>
          <a:p>
            <a:r>
              <a:rPr lang="en-US"/>
              <a:t>Click to edit Master title style</a:t>
            </a:r>
          </a:p>
        </p:txBody>
      </p:sp>
    </p:spTree>
    <p:extLst>
      <p:ext uri="{BB962C8B-B14F-4D97-AF65-F5344CB8AC3E}">
        <p14:creationId xmlns:p14="http://schemas.microsoft.com/office/powerpoint/2010/main" val="30676288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
        <p:nvSpPr>
          <p:cNvPr id="3" name="Title 2">
            <a:extLst>
              <a:ext uri="{FF2B5EF4-FFF2-40B4-BE49-F238E27FC236}">
                <a16:creationId xmlns:a16="http://schemas.microsoft.com/office/drawing/2014/main" id="{D9EF83C2-264A-491B-BD82-15899D7C4D45}"/>
              </a:ext>
            </a:extLst>
          </p:cNvPr>
          <p:cNvSpPr>
            <a:spLocks noGrp="1"/>
          </p:cNvSpPr>
          <p:nvPr>
            <p:ph type="title"/>
          </p:nvPr>
        </p:nvSpPr>
        <p:spPr>
          <a:xfrm>
            <a:off x="1056571" y="-1181058"/>
            <a:ext cx="10856624" cy="1070500"/>
          </a:xfrm>
        </p:spPr>
        <p:txBody>
          <a:bodyPr/>
          <a:lstStyle/>
          <a:p>
            <a:r>
              <a:rPr lang="en-US"/>
              <a:t>Click to edit Master title style</a:t>
            </a:r>
          </a:p>
        </p:txBody>
      </p:sp>
    </p:spTree>
    <p:extLst>
      <p:ext uri="{BB962C8B-B14F-4D97-AF65-F5344CB8AC3E}">
        <p14:creationId xmlns:p14="http://schemas.microsoft.com/office/powerpoint/2010/main" val="30676288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
        <p:nvSpPr>
          <p:cNvPr id="3" name="Title 2">
            <a:extLst>
              <a:ext uri="{FF2B5EF4-FFF2-40B4-BE49-F238E27FC236}">
                <a16:creationId xmlns:a16="http://schemas.microsoft.com/office/drawing/2014/main" id="{D9EF83C2-264A-491B-BD82-15899D7C4D45}"/>
              </a:ext>
            </a:extLst>
          </p:cNvPr>
          <p:cNvSpPr>
            <a:spLocks noGrp="1"/>
          </p:cNvSpPr>
          <p:nvPr>
            <p:ph type="title"/>
          </p:nvPr>
        </p:nvSpPr>
        <p:spPr>
          <a:xfrm>
            <a:off x="1056571" y="-1181058"/>
            <a:ext cx="10856624" cy="1070500"/>
          </a:xfrm>
        </p:spPr>
        <p:txBody>
          <a:bodyPr/>
          <a:lstStyle/>
          <a:p>
            <a:r>
              <a:rPr lang="en-US"/>
              <a:t>Click to edit Master title style</a:t>
            </a:r>
          </a:p>
        </p:txBody>
      </p:sp>
    </p:spTree>
    <p:extLst>
      <p:ext uri="{BB962C8B-B14F-4D97-AF65-F5344CB8AC3E}">
        <p14:creationId xmlns:p14="http://schemas.microsoft.com/office/powerpoint/2010/main" val="373663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1657"/>
            <a:ext cx="12207240" cy="556343"/>
          </a:xfrm>
          <a:prstGeom prst="rect">
            <a:avLst/>
          </a:prstGeom>
        </p:spPr>
      </p:pic>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CFB582AC-5695-48DB-B28C-201892CC33C9}" type="slidenum">
              <a:rPr lang="en-US" smtClean="0"/>
              <a:t>‹#›</a:t>
            </a:fld>
            <a:endParaRPr lang="en-US"/>
          </a:p>
        </p:txBody>
      </p:sp>
      <p:sp>
        <p:nvSpPr>
          <p:cNvPr id="3" name="Title 1">
            <a:extLst>
              <a:ext uri="{FF2B5EF4-FFF2-40B4-BE49-F238E27FC236}">
                <a16:creationId xmlns:a16="http://schemas.microsoft.com/office/drawing/2014/main" id="{DC5367BD-E33D-DDE9-8121-89DAB2F8D0CF}"/>
              </a:ext>
            </a:extLst>
          </p:cNvPr>
          <p:cNvSpPr>
            <a:spLocks noGrp="1"/>
          </p:cNvSpPr>
          <p:nvPr>
            <p:ph type="title"/>
          </p:nvPr>
        </p:nvSpPr>
        <p:spPr>
          <a:xfrm>
            <a:off x="1097280" y="286603"/>
            <a:ext cx="10058400" cy="1450757"/>
          </a:xfrm>
        </p:spPr>
        <p:txBody>
          <a:bodyPr/>
          <a:lstStyle>
            <a:lvl1pPr marL="0">
              <a:defRPr/>
            </a:lvl1pPr>
          </a:lstStyle>
          <a:p>
            <a:r>
              <a:rPr lang="en-US"/>
              <a:t>Click to edit Master title style</a:t>
            </a:r>
          </a:p>
        </p:txBody>
      </p:sp>
      <p:sp>
        <p:nvSpPr>
          <p:cNvPr id="4" name="Content Placeholder 2">
            <a:extLst>
              <a:ext uri="{FF2B5EF4-FFF2-40B4-BE49-F238E27FC236}">
                <a16:creationId xmlns:a16="http://schemas.microsoft.com/office/drawing/2014/main" id="{EA9423A2-767B-3280-6DDF-0D03E30F0689}"/>
              </a:ext>
            </a:extLst>
          </p:cNvPr>
          <p:cNvSpPr>
            <a:spLocks noGrp="1"/>
          </p:cNvSpPr>
          <p:nvPr>
            <p:ph idx="1"/>
          </p:nvPr>
        </p:nvSpPr>
        <p:spPr>
          <a:xfrm>
            <a:off x="1097280" y="1845734"/>
            <a:ext cx="1005840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7CCD43BE-CD11-7721-E3C8-357AA30BE8A3}"/>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8B429241-486A-4AEE-8770-1C842E44B8F2}" type="datetime1">
              <a:rPr lang="en-US" smtClean="0"/>
              <a:t>5/5/2026</a:t>
            </a:fld>
            <a:endParaRPr lang="en-US"/>
          </a:p>
        </p:txBody>
      </p:sp>
    </p:spTree>
    <p:extLst>
      <p:ext uri="{BB962C8B-B14F-4D97-AF65-F5344CB8AC3E}">
        <p14:creationId xmlns:p14="http://schemas.microsoft.com/office/powerpoint/2010/main" val="25536402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838200" y="608375"/>
            <a:ext cx="10515600" cy="2394898"/>
          </a:xfrm>
          <a:prstGeom prst="rect">
            <a:avLst/>
          </a:prstGeom>
        </p:spPr>
        <p:txBody>
          <a:bodyPr anchor="t" anchorCtr="0">
            <a:noAutofit/>
          </a:bodyPr>
          <a:lstStyle>
            <a:lvl1pPr>
              <a:defRPr sz="7200">
                <a:solidFill>
                  <a:schemeClr val="accent1"/>
                </a:solidFill>
              </a:defRPr>
            </a:lvl1pPr>
          </a:lstStyle>
          <a:p>
            <a:r>
              <a:rPr lang="en-US"/>
              <a:t>Title</a:t>
            </a:r>
          </a:p>
        </p:txBody>
      </p:sp>
      <p:pic>
        <p:nvPicPr>
          <p:cNvPr id="4" name="Picture 3">
            <a:extLst>
              <a:ext uri="{FF2B5EF4-FFF2-40B4-BE49-F238E27FC236}">
                <a16:creationId xmlns:a16="http://schemas.microsoft.com/office/drawing/2014/main" id="{A8E7FEE2-4885-DF19-652A-33ADE1CD349F}"/>
              </a:ext>
            </a:extLst>
          </p:cNvPr>
          <p:cNvPicPr>
            <a:picLocks/>
          </p:cNvPicPr>
          <p:nvPr/>
        </p:nvPicPr>
        <p:blipFill rotWithShape="1">
          <a:blip r:embed="rId2">
            <a:extLst>
              <a:ext uri="{28A0092B-C50C-407E-A947-70E740481C1C}">
                <a14:useLocalDpi xmlns:a14="http://schemas.microsoft.com/office/drawing/2010/main" val="0"/>
              </a:ext>
            </a:extLst>
          </a:blip>
          <a:srcRect b="9744"/>
          <a:stretch/>
        </p:blipFill>
        <p:spPr>
          <a:xfrm>
            <a:off x="-12192" y="6359691"/>
            <a:ext cx="12216384"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a:spLocks/>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5" name="Rectangle 4">
            <a:extLst>
              <a:ext uri="{FF2B5EF4-FFF2-40B4-BE49-F238E27FC236}">
                <a16:creationId xmlns:a16="http://schemas.microsoft.com/office/drawing/2014/main" id="{8ABB7ECA-6E0B-CF1B-AC2A-A6B0BFECDCE0}"/>
              </a:ext>
            </a:extLst>
          </p:cNvPr>
          <p:cNvSpPr/>
          <p:nvPr/>
        </p:nvSpPr>
        <p:spPr>
          <a:xfrm>
            <a:off x="-7620" y="3829677"/>
            <a:ext cx="12207240" cy="253193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699BC98-FC16-D652-4283-B12E86A37AB5}"/>
              </a:ext>
            </a:extLst>
          </p:cNvPr>
          <p:cNvSpPr txBox="1">
            <a:spLocks/>
          </p:cNvSpPr>
          <p:nvPr/>
        </p:nvSpPr>
        <p:spPr>
          <a:xfrm>
            <a:off x="838200" y="4495298"/>
            <a:ext cx="9258300" cy="1754326"/>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mn-lt"/>
              </a:rPr>
              <a:t>Indian Health Service </a:t>
            </a:r>
            <a:br>
              <a:rPr lang="en-US" sz="4000">
                <a:solidFill>
                  <a:schemeClr val="bg1"/>
                </a:solidFill>
              </a:rPr>
            </a:br>
            <a:r>
              <a:rPr lang="en-US" sz="4000">
                <a:solidFill>
                  <a:schemeClr val="bg1"/>
                </a:solidFill>
              </a:rPr>
              <a:t>Health Information Technology </a:t>
            </a:r>
            <a:br>
              <a:rPr lang="en-US" sz="4000">
                <a:solidFill>
                  <a:schemeClr val="bg1"/>
                </a:solidFill>
              </a:rPr>
            </a:br>
            <a:r>
              <a:rPr lang="en-US" sz="4000">
                <a:solidFill>
                  <a:schemeClr val="bg1"/>
                </a:solidFill>
              </a:rPr>
              <a:t>Modernization Program</a:t>
            </a:r>
          </a:p>
        </p:txBody>
      </p:sp>
      <p:grpSp>
        <p:nvGrpSpPr>
          <p:cNvPr id="14" name="Group 13">
            <a:extLst>
              <a:ext uri="{FF2B5EF4-FFF2-40B4-BE49-F238E27FC236}">
                <a16:creationId xmlns:a16="http://schemas.microsoft.com/office/drawing/2014/main" id="{7C29D19B-E506-6CA9-70F5-EBA353951C5F}"/>
              </a:ext>
            </a:extLst>
          </p:cNvPr>
          <p:cNvGrpSpPr>
            <a:grpSpLocks noChangeAspect="1"/>
          </p:cNvGrpSpPr>
          <p:nvPr/>
        </p:nvGrpSpPr>
        <p:grpSpPr>
          <a:xfrm>
            <a:off x="8203081" y="4622901"/>
            <a:ext cx="2994691" cy="1506471"/>
            <a:chOff x="7279581" y="5264225"/>
            <a:chExt cx="2480433" cy="1247776"/>
          </a:xfrm>
        </p:grpSpPr>
        <p:pic>
          <p:nvPicPr>
            <p:cNvPr id="15" name="Picture 14" descr="A logo with a black background&#10;&#10;Description automatically generated">
              <a:extLst>
                <a:ext uri="{FF2B5EF4-FFF2-40B4-BE49-F238E27FC236}">
                  <a16:creationId xmlns:a16="http://schemas.microsoft.com/office/drawing/2014/main" id="{D4EF4272-74C4-CF16-320A-800CA0A24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581" y="5264225"/>
              <a:ext cx="1247776" cy="1247776"/>
            </a:xfrm>
            <a:prstGeom prst="rect">
              <a:avLst/>
            </a:prstGeom>
          </p:spPr>
        </p:pic>
        <p:pic>
          <p:nvPicPr>
            <p:cNvPr id="16" name="Picture 15" descr="A logo with a sign and text&#10;&#10;Description automatically generated with medium confidence">
              <a:extLst>
                <a:ext uri="{FF2B5EF4-FFF2-40B4-BE49-F238E27FC236}">
                  <a16:creationId xmlns:a16="http://schemas.microsoft.com/office/drawing/2014/main" id="{0F381467-45B9-5203-6446-E2B146538C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08989" y="5264225"/>
              <a:ext cx="1251025" cy="1247776"/>
            </a:xfrm>
            <a:prstGeom prst="rect">
              <a:avLst/>
            </a:prstGeom>
          </p:spPr>
        </p:pic>
      </p:grpSp>
      <p:sp>
        <p:nvSpPr>
          <p:cNvPr id="18" name="Text Placeholder 17">
            <a:extLst>
              <a:ext uri="{FF2B5EF4-FFF2-40B4-BE49-F238E27FC236}">
                <a16:creationId xmlns:a16="http://schemas.microsoft.com/office/drawing/2014/main" id="{F9459611-B7D8-AC92-6148-BA54C571A662}"/>
              </a:ext>
            </a:extLst>
          </p:cNvPr>
          <p:cNvSpPr>
            <a:spLocks noGrp="1"/>
          </p:cNvSpPr>
          <p:nvPr>
            <p:ph type="body" sz="quarter" idx="10" hasCustomPrompt="1"/>
          </p:nvPr>
        </p:nvSpPr>
        <p:spPr>
          <a:xfrm>
            <a:off x="838200" y="3159300"/>
            <a:ext cx="3088167" cy="514350"/>
          </a:xfrm>
        </p:spPr>
        <p:txBody>
          <a:bodyPr anchor="ctr">
            <a:normAutofit/>
          </a:bodyPr>
          <a:lstStyle>
            <a:lvl1pPr marL="0" indent="0">
              <a:buNone/>
              <a:defRPr sz="2000">
                <a:solidFill>
                  <a:schemeClr val="tx1">
                    <a:lumMod val="50000"/>
                    <a:lumOff val="50000"/>
                  </a:schemeClr>
                </a:solidFill>
                <a:latin typeface="+mj-lt"/>
              </a:defRPr>
            </a:lvl1pPr>
          </a:lstStyle>
          <a:p>
            <a:pPr lvl="0"/>
            <a:r>
              <a:rPr lang="en-US"/>
              <a:t>Date</a:t>
            </a:r>
          </a:p>
        </p:txBody>
      </p:sp>
    </p:spTree>
    <p:extLst>
      <p:ext uri="{BB962C8B-B14F-4D97-AF65-F5344CB8AC3E}">
        <p14:creationId xmlns:p14="http://schemas.microsoft.com/office/powerpoint/2010/main" val="386419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4590-2307-B972-0819-BE6DD2CA81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97184C-9D09-5F51-451E-47461FAE15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05E6BC-EBC0-B84D-930D-EB4C1C8FB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3B84CC-95BF-32DE-FF74-4C60BB8556E4}"/>
              </a:ext>
            </a:extLst>
          </p:cNvPr>
          <p:cNvSpPr>
            <a:spLocks noGrp="1"/>
          </p:cNvSpPr>
          <p:nvPr>
            <p:ph type="dt" sz="half" idx="10"/>
          </p:nvPr>
        </p:nvSpPr>
        <p:spPr/>
        <p:txBody>
          <a:bodyPr/>
          <a:lstStyle/>
          <a:p>
            <a:fld id="{3AE67E57-F536-4525-9D69-BECF651D51A7}" type="datetimeFigureOut">
              <a:rPr lang="en-US" smtClean="0"/>
              <a:t>5/5/2026</a:t>
            </a:fld>
            <a:endParaRPr lang="en-US"/>
          </a:p>
        </p:txBody>
      </p:sp>
      <p:sp>
        <p:nvSpPr>
          <p:cNvPr id="6" name="Footer Placeholder 5">
            <a:extLst>
              <a:ext uri="{FF2B5EF4-FFF2-40B4-BE49-F238E27FC236}">
                <a16:creationId xmlns:a16="http://schemas.microsoft.com/office/drawing/2014/main" id="{4597912A-C406-7145-2CB9-2391FECDC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ABA84-5751-7968-773A-D9F86C27304A}"/>
              </a:ext>
            </a:extLst>
          </p:cNvPr>
          <p:cNvSpPr>
            <a:spLocks noGrp="1"/>
          </p:cNvSpPr>
          <p:nvPr>
            <p:ph type="sldNum" sz="quarter" idx="12"/>
          </p:nvPr>
        </p:nvSpPr>
        <p:spPr/>
        <p:txBody>
          <a:bodyPr/>
          <a:lstStyle/>
          <a:p>
            <a:fld id="{AB2C012F-B305-4EAD-A0FE-44B73E433CD6}" type="slidenum">
              <a:rPr lang="en-US" smtClean="0"/>
              <a:t>‹#›</a:t>
            </a:fld>
            <a:endParaRPr lang="en-US"/>
          </a:p>
        </p:txBody>
      </p:sp>
    </p:spTree>
    <p:extLst>
      <p:ext uri="{BB962C8B-B14F-4D97-AF65-F5344CB8AC3E}">
        <p14:creationId xmlns:p14="http://schemas.microsoft.com/office/powerpoint/2010/main" val="9044627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Agenda v1 (Pre-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22824-42B3-E903-68C7-443352E9DEFD}"/>
              </a:ext>
            </a:extLst>
          </p:cNvPr>
          <p:cNvSpPr/>
          <p:nvPr/>
        </p:nvSpPr>
        <p:spPr>
          <a:xfrm>
            <a:off x="0" y="1"/>
            <a:ext cx="4059936"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4505452" y="435829"/>
            <a:ext cx="5705348" cy="701731"/>
          </a:xfrm>
          <a:prstGeom prst="rect">
            <a:avLst/>
          </a:prstGeom>
        </p:spPr>
        <p:txBody>
          <a:bodyPr wrap="square" anchor="t" anchorCtr="0">
            <a:spAutoFit/>
          </a:bodyPr>
          <a:lstStyle>
            <a:lvl1pPr>
              <a:defRPr>
                <a:solidFill>
                  <a:schemeClr val="accent1"/>
                </a:solidFill>
              </a:defRPr>
            </a:lvl1pPr>
          </a:lstStyle>
          <a:p>
            <a:r>
              <a:rPr lang="en-US"/>
              <a:t>Agenda</a:t>
            </a:r>
          </a:p>
        </p:txBody>
      </p:sp>
      <p:sp>
        <p:nvSpPr>
          <p:cNvPr id="26" name="Text Placeholder 25">
            <a:extLst>
              <a:ext uri="{FF2B5EF4-FFF2-40B4-BE49-F238E27FC236}">
                <a16:creationId xmlns:a16="http://schemas.microsoft.com/office/drawing/2014/main" id="{ACCEB590-FC7E-5E71-3722-946699EF8077}"/>
              </a:ext>
            </a:extLst>
          </p:cNvPr>
          <p:cNvSpPr>
            <a:spLocks noGrp="1"/>
          </p:cNvSpPr>
          <p:nvPr>
            <p:ph type="body" sz="quarter" idx="14" hasCustomPrompt="1"/>
          </p:nvPr>
        </p:nvSpPr>
        <p:spPr>
          <a:xfrm>
            <a:off x="4505452" y="1796402"/>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Purpose</a:t>
            </a:r>
          </a:p>
        </p:txBody>
      </p:sp>
      <p:sp>
        <p:nvSpPr>
          <p:cNvPr id="28" name="Text Placeholder 27">
            <a:extLst>
              <a:ext uri="{FF2B5EF4-FFF2-40B4-BE49-F238E27FC236}">
                <a16:creationId xmlns:a16="http://schemas.microsoft.com/office/drawing/2014/main" id="{068F8A9F-D803-BF4E-BE16-9A5694E703A1}"/>
              </a:ext>
            </a:extLst>
          </p:cNvPr>
          <p:cNvSpPr>
            <a:spLocks noGrp="1"/>
          </p:cNvSpPr>
          <p:nvPr>
            <p:ph type="body" sz="quarter" idx="15" hasCustomPrompt="1"/>
          </p:nvPr>
        </p:nvSpPr>
        <p:spPr>
          <a:xfrm>
            <a:off x="4505452" y="2292101"/>
            <a:ext cx="6224027" cy="313932"/>
          </a:xfrm>
        </p:spPr>
        <p:txBody>
          <a:bodyPr>
            <a:spAutoFit/>
          </a:bodyPr>
          <a:lstStyle>
            <a:lvl1pPr marL="0" indent="0" algn="l" defTabSz="914400" rtl="0" eaLnBrk="1" latinLnBrk="0" hangingPunct="1">
              <a:buNone/>
              <a:defRPr lang="en-US" sz="1600" b="0" i="0" kern="1200" dirty="0" smtClean="0">
                <a:solidFill>
                  <a:schemeClr val="tx1"/>
                </a:solidFill>
                <a:effectLst/>
                <a:latin typeface="+mn-lt"/>
                <a:ea typeface="+mn-ea"/>
                <a:cs typeface="+mn-cs"/>
              </a:defRPr>
            </a:lvl1pPr>
            <a:lvl5pPr marL="1828800" indent="0">
              <a:buNone/>
              <a:defRPr/>
            </a:lvl5pPr>
          </a:lstStyle>
          <a:p>
            <a:pPr lvl="0"/>
            <a:r>
              <a:rPr lang="en-US"/>
              <a:t>Purpose</a:t>
            </a:r>
          </a:p>
        </p:txBody>
      </p:sp>
      <p:sp>
        <p:nvSpPr>
          <p:cNvPr id="29" name="Text Placeholder 25">
            <a:extLst>
              <a:ext uri="{FF2B5EF4-FFF2-40B4-BE49-F238E27FC236}">
                <a16:creationId xmlns:a16="http://schemas.microsoft.com/office/drawing/2014/main" id="{87A38DF9-81F0-CED8-A7B4-EB3EEB59CE82}"/>
              </a:ext>
            </a:extLst>
          </p:cNvPr>
          <p:cNvSpPr>
            <a:spLocks noGrp="1"/>
          </p:cNvSpPr>
          <p:nvPr>
            <p:ph type="body" sz="quarter" idx="16" hasCustomPrompt="1"/>
          </p:nvPr>
        </p:nvSpPr>
        <p:spPr>
          <a:xfrm>
            <a:off x="4505452" y="3024045"/>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Agenda</a:t>
            </a:r>
          </a:p>
        </p:txBody>
      </p:sp>
      <p:sp>
        <p:nvSpPr>
          <p:cNvPr id="30" name="Text Placeholder 27">
            <a:extLst>
              <a:ext uri="{FF2B5EF4-FFF2-40B4-BE49-F238E27FC236}">
                <a16:creationId xmlns:a16="http://schemas.microsoft.com/office/drawing/2014/main" id="{296F1455-376A-2297-AD06-261CC640CB8B}"/>
              </a:ext>
            </a:extLst>
          </p:cNvPr>
          <p:cNvSpPr>
            <a:spLocks noGrp="1"/>
          </p:cNvSpPr>
          <p:nvPr>
            <p:ph type="body" sz="quarter" idx="17" hasCustomPrompt="1"/>
          </p:nvPr>
        </p:nvSpPr>
        <p:spPr>
          <a:xfrm>
            <a:off x="4505452" y="3519744"/>
            <a:ext cx="6224027" cy="1363450"/>
          </a:xfr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solidFill>
                <a:effectLst/>
                <a:latin typeface="+mn-lt"/>
                <a:ea typeface="+mn-ea"/>
                <a:cs typeface="+mn-cs"/>
              </a:defRPr>
            </a:lvl1pPr>
            <a:lvl5pPr marL="1828800" indent="0">
              <a:buNone/>
              <a:defRPr/>
            </a:lvl5pPr>
          </a:lstStyle>
          <a:p>
            <a:pPr lvl="0"/>
            <a:r>
              <a:rPr lang="en-US"/>
              <a:t>Agenda Item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2</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3</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Agenda Item 4</a:t>
            </a:r>
          </a:p>
        </p:txBody>
      </p:sp>
      <p:sp>
        <p:nvSpPr>
          <p:cNvPr id="31" name="Text Placeholder 25">
            <a:extLst>
              <a:ext uri="{FF2B5EF4-FFF2-40B4-BE49-F238E27FC236}">
                <a16:creationId xmlns:a16="http://schemas.microsoft.com/office/drawing/2014/main" id="{3B53B0E4-45FF-12BA-1FDF-2B3283EECC92}"/>
              </a:ext>
            </a:extLst>
          </p:cNvPr>
          <p:cNvSpPr>
            <a:spLocks noGrp="1"/>
          </p:cNvSpPr>
          <p:nvPr>
            <p:ph type="body" sz="quarter" idx="18" hasCustomPrompt="1"/>
          </p:nvPr>
        </p:nvSpPr>
        <p:spPr>
          <a:xfrm>
            <a:off x="4505452" y="5163288"/>
            <a:ext cx="6224028" cy="468313"/>
          </a:xfrm>
        </p:spPr>
        <p:txBody>
          <a:bodyPr>
            <a:noAutofit/>
          </a:bodyPr>
          <a:lstStyle>
            <a:lvl1pPr marL="0" indent="0" algn="l" defTabSz="914400" rtl="0" eaLnBrk="1" latinLnBrk="0" hangingPunct="1">
              <a:buNone/>
              <a:defRPr lang="en-US" sz="2400" b="1" i="0" kern="1200" dirty="0" smtClean="0">
                <a:solidFill>
                  <a:srgbClr val="0F4C76"/>
                </a:solidFill>
                <a:effectLst/>
                <a:latin typeface="+mn-lt"/>
                <a:ea typeface="+mn-ea"/>
                <a:cs typeface="+mn-cs"/>
              </a:defRPr>
            </a:lvl1pPr>
            <a:lvl2pPr marL="0" indent="0" algn="l" defTabSz="914400" rtl="0" eaLnBrk="1" latinLnBrk="0" hangingPunct="1">
              <a:buNone/>
              <a:defRPr lang="en-US" sz="2400" b="1" i="0" kern="1200" dirty="0" smtClean="0">
                <a:solidFill>
                  <a:srgbClr val="0F4C76"/>
                </a:solidFill>
                <a:effectLst/>
                <a:latin typeface="+mn-lt"/>
                <a:ea typeface="+mn-ea"/>
                <a:cs typeface="+mn-cs"/>
              </a:defRPr>
            </a:lvl2pPr>
            <a:lvl3pPr marL="0" indent="0" algn="l" defTabSz="914400" rtl="0" eaLnBrk="1" latinLnBrk="0" hangingPunct="1">
              <a:buNone/>
              <a:defRPr lang="en-US" sz="2400" b="1" i="0" kern="1200" dirty="0" smtClean="0">
                <a:solidFill>
                  <a:srgbClr val="0F4C76"/>
                </a:solidFill>
                <a:effectLst/>
                <a:latin typeface="+mn-lt"/>
                <a:ea typeface="+mn-ea"/>
                <a:cs typeface="+mn-cs"/>
              </a:defRPr>
            </a:lvl3pPr>
            <a:lvl4pPr marL="0" indent="0" algn="l" defTabSz="914400" rtl="0" eaLnBrk="1" latinLnBrk="0" hangingPunct="1">
              <a:buNone/>
              <a:defRPr lang="en-US" sz="2400" b="1" i="0" kern="1200" dirty="0" smtClean="0">
                <a:solidFill>
                  <a:srgbClr val="0F4C76"/>
                </a:solidFill>
                <a:effectLst/>
                <a:latin typeface="+mn-lt"/>
                <a:ea typeface="+mn-ea"/>
                <a:cs typeface="+mn-cs"/>
              </a:defRPr>
            </a:lvl4pPr>
            <a:lvl5pPr marL="0" indent="0" algn="l" defTabSz="914400" rtl="0" eaLnBrk="1" latinLnBrk="0" hangingPunct="1">
              <a:buNone/>
              <a:defRPr lang="en-US" sz="2400" b="1" i="0" kern="1200" dirty="0">
                <a:solidFill>
                  <a:srgbClr val="0F4C76"/>
                </a:solidFill>
                <a:effectLst/>
                <a:latin typeface="+mn-lt"/>
                <a:ea typeface="+mn-ea"/>
                <a:cs typeface="+mn-cs"/>
              </a:defRPr>
            </a:lvl5pPr>
          </a:lstStyle>
          <a:p>
            <a:pPr lvl="0"/>
            <a:r>
              <a:rPr lang="en-US"/>
              <a:t>Desired Outcomes</a:t>
            </a:r>
          </a:p>
        </p:txBody>
      </p:sp>
      <p:sp>
        <p:nvSpPr>
          <p:cNvPr id="32" name="Text Placeholder 27">
            <a:extLst>
              <a:ext uri="{FF2B5EF4-FFF2-40B4-BE49-F238E27FC236}">
                <a16:creationId xmlns:a16="http://schemas.microsoft.com/office/drawing/2014/main" id="{559BF83C-700C-41B0-0D8E-75AA8BDBFA0D}"/>
              </a:ext>
            </a:extLst>
          </p:cNvPr>
          <p:cNvSpPr>
            <a:spLocks noGrp="1"/>
          </p:cNvSpPr>
          <p:nvPr>
            <p:ph type="body" sz="quarter" idx="19" hasCustomPrompt="1"/>
          </p:nvPr>
        </p:nvSpPr>
        <p:spPr>
          <a:xfrm>
            <a:off x="4505452" y="5658987"/>
            <a:ext cx="6224027" cy="663771"/>
          </a:xfrm>
        </p:spPr>
        <p:txBody>
          <a:bodyPr>
            <a:spAutoFit/>
          </a:bodyPr>
          <a:lstStyle>
            <a:lvl1pPr marL="285750" indent="-285750" algn="l" defTabSz="914400" rtl="0" eaLnBrk="1" latinLnBrk="0" hangingPunct="1">
              <a:buFont typeface="Arial" panose="020B0604020202020204" pitchFamily="34" charset="0"/>
              <a:buChar char="•"/>
              <a:defRPr lang="en-US" sz="1600" b="0" i="0" kern="1200" dirty="0" smtClean="0">
                <a:solidFill>
                  <a:schemeClr val="tx1"/>
                </a:solidFill>
                <a:effectLst/>
                <a:latin typeface="+mn-lt"/>
                <a:ea typeface="+mn-ea"/>
                <a:cs typeface="+mn-cs"/>
              </a:defRPr>
            </a:lvl1pPr>
            <a:lvl5pPr marL="1828800" indent="0">
              <a:buNone/>
              <a:defRPr/>
            </a:lvl5pPr>
          </a:lstStyle>
          <a:p>
            <a:pPr lvl="0"/>
            <a:r>
              <a:rPr lang="en-US"/>
              <a:t>Desired Outcome 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Desired Outcome 2</a:t>
            </a:r>
          </a:p>
        </p:txBody>
      </p:sp>
    </p:spTree>
    <p:extLst>
      <p:ext uri="{BB962C8B-B14F-4D97-AF65-F5344CB8AC3E}">
        <p14:creationId xmlns:p14="http://schemas.microsoft.com/office/powerpoint/2010/main" val="16522032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ody Slide (Foot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12DADA3-A21C-E659-883A-59364F2E7632}"/>
              </a:ext>
            </a:extLst>
          </p:cNvPr>
          <p:cNvGrpSpPr/>
          <p:nvPr/>
        </p:nvGrpSpPr>
        <p:grpSpPr>
          <a:xfrm>
            <a:off x="-12192" y="6358694"/>
            <a:ext cx="12216384" cy="499306"/>
            <a:chOff x="-12192" y="6358694"/>
            <a:chExt cx="12216384" cy="499306"/>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12192" y="6358694"/>
              <a:ext cx="12216384" cy="499306"/>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7620" y="6359691"/>
              <a:ext cx="1220724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211344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ody Slide (No Footer)">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6" name="Group 5">
            <a:extLst>
              <a:ext uri="{FF2B5EF4-FFF2-40B4-BE49-F238E27FC236}">
                <a16:creationId xmlns:a16="http://schemas.microsoft.com/office/drawing/2014/main" id="{A08D88DF-2067-D37E-B56A-8D9B9FE9503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031D52DF-F072-425C-41FE-91A477E037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536D35E4-3330-3C01-0155-5AB180F2B1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5" name="Text Placeholder 10">
            <a:extLst>
              <a:ext uri="{FF2B5EF4-FFF2-40B4-BE49-F238E27FC236}">
                <a16:creationId xmlns:a16="http://schemas.microsoft.com/office/drawing/2014/main" id="{C6B7ED6D-A205-2F9A-D9CC-B268391B8E20}"/>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20784982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ody Slide (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B3807D-7B0A-0F3B-6FE6-D7777F177AB5}"/>
              </a:ext>
            </a:extLst>
          </p:cNvPr>
          <p:cNvGrpSpPr/>
          <p:nvPr/>
        </p:nvGrpSpPr>
        <p:grpSpPr>
          <a:xfrm>
            <a:off x="10377108" y="312668"/>
            <a:ext cx="1532147" cy="777240"/>
            <a:chOff x="10377108" y="312668"/>
            <a:chExt cx="1532147" cy="777240"/>
          </a:xfrm>
        </p:grpSpPr>
        <p:pic>
          <p:nvPicPr>
            <p:cNvPr id="11" name="Picture 10" descr="IHS Logo.">
              <a:extLst>
                <a:ext uri="{FF2B5EF4-FFF2-40B4-BE49-F238E27FC236}">
                  <a16:creationId xmlns:a16="http://schemas.microsoft.com/office/drawing/2014/main" id="{97193A3A-FD7A-E1DD-30C9-4198C5F648F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12" name="Picture 11" descr="HHS Logo.">
              <a:extLst>
                <a:ext uri="{FF2B5EF4-FFF2-40B4-BE49-F238E27FC236}">
                  <a16:creationId xmlns:a16="http://schemas.microsoft.com/office/drawing/2014/main" id="{CF507784-C4E3-F7D6-75DE-3A69BF08BE7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
        <p:nvSpPr>
          <p:cNvPr id="6" name="Title 8">
            <a:extLst>
              <a:ext uri="{FF2B5EF4-FFF2-40B4-BE49-F238E27FC236}">
                <a16:creationId xmlns:a16="http://schemas.microsoft.com/office/drawing/2014/main" id="{03159896-A323-3BB4-40BE-2CF3B02DC669}"/>
              </a:ext>
            </a:extLst>
          </p:cNvPr>
          <p:cNvSpPr>
            <a:spLocks noGrp="1"/>
          </p:cNvSpPr>
          <p:nvPr>
            <p:ph type="title"/>
          </p:nvPr>
        </p:nvSpPr>
        <p:spPr>
          <a:xfrm>
            <a:off x="667688" y="435829"/>
            <a:ext cx="10856624" cy="711934"/>
          </a:xfrm>
          <a:prstGeom prst="rect">
            <a:avLst/>
          </a:prstGeom>
        </p:spPr>
        <p:txBody>
          <a:bodyPr wrap="square" anchor="t" anchorCtr="0">
            <a:spAutoFit/>
          </a:bodyPr>
          <a:lstStyle>
            <a:lvl1pPr>
              <a:defRPr>
                <a:solidFill>
                  <a:schemeClr val="accent1"/>
                </a:solidFill>
              </a:defRPr>
            </a:lvl1pPr>
          </a:lstStyle>
          <a:p>
            <a:r>
              <a:rPr lang="en-US"/>
              <a:t>Click to edit Master title style</a:t>
            </a:r>
          </a:p>
        </p:txBody>
      </p:sp>
      <p:sp>
        <p:nvSpPr>
          <p:cNvPr id="2" name="Text Placeholder 10">
            <a:extLst>
              <a:ext uri="{FF2B5EF4-FFF2-40B4-BE49-F238E27FC236}">
                <a16:creationId xmlns:a16="http://schemas.microsoft.com/office/drawing/2014/main" id="{11490CF5-1055-1F91-8010-D1CFB615037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30075068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ody Slide (Left Accent)">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14C9BEAC-E26B-DE88-C7BB-E363BAD91180}"/>
              </a:ext>
            </a:extLst>
          </p:cNvPr>
          <p:cNvSpPr>
            <a:spLocks noGrp="1"/>
          </p:cNvSpPr>
          <p:nvPr>
            <p:ph type="body" sz="quarter" idx="11" hasCustomPrompt="1"/>
          </p:nvPr>
        </p:nvSpPr>
        <p:spPr>
          <a:xfrm>
            <a:off x="3479800" y="1164697"/>
            <a:ext cx="8044512"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Rectangle 5">
            <a:extLst>
              <a:ext uri="{FF2B5EF4-FFF2-40B4-BE49-F238E27FC236}">
                <a16:creationId xmlns:a16="http://schemas.microsoft.com/office/drawing/2014/main" id="{BB460C18-FB1B-ADFB-5672-6C440615B6AC}"/>
              </a:ext>
            </a:extLst>
          </p:cNvPr>
          <p:cNvSpPr/>
          <p:nvPr/>
        </p:nvSpPr>
        <p:spPr>
          <a:xfrm>
            <a:off x="0"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664D99-1AC4-8D5B-FEF3-97B1614EF4B0}"/>
              </a:ext>
            </a:extLst>
          </p:cNvPr>
          <p:cNvGrpSpPr>
            <a:grpSpLocks noChangeAspect="1"/>
          </p:cNvGrpSpPr>
          <p:nvPr/>
        </p:nvGrpSpPr>
        <p:grpSpPr>
          <a:xfrm>
            <a:off x="10434258" y="221225"/>
            <a:ext cx="1532147" cy="777240"/>
            <a:chOff x="7526755" y="4455620"/>
            <a:chExt cx="3477899" cy="1764296"/>
          </a:xfrm>
        </p:grpSpPr>
        <p:pic>
          <p:nvPicPr>
            <p:cNvPr id="16" name="Picture 15" descr="IHS Logo.">
              <a:extLst>
                <a:ext uri="{FF2B5EF4-FFF2-40B4-BE49-F238E27FC236}">
                  <a16:creationId xmlns:a16="http://schemas.microsoft.com/office/drawing/2014/main" id="{746A180C-CB68-30FC-3ACD-5F46BC853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7" name="Picture 16" descr="HHS Logo.">
              <a:extLst>
                <a:ext uri="{FF2B5EF4-FFF2-40B4-BE49-F238E27FC236}">
                  <a16:creationId xmlns:a16="http://schemas.microsoft.com/office/drawing/2014/main" id="{66BCF7E6-E076-5CB2-1EFB-AE74A33DC2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Tree>
    <p:extLst>
      <p:ext uri="{BB962C8B-B14F-4D97-AF65-F5344CB8AC3E}">
        <p14:creationId xmlns:p14="http://schemas.microsoft.com/office/powerpoint/2010/main" val="27427788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15562132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5" name="Graphic 4">
            <a:extLst>
              <a:ext uri="{FF2B5EF4-FFF2-40B4-BE49-F238E27FC236}">
                <a16:creationId xmlns:a16="http://schemas.microsoft.com/office/drawing/2014/main" id="{EC6C3C60-5762-DA2E-22D1-F55E7772E5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
        <p:nvSpPr>
          <p:cNvPr id="3" name="Title 2">
            <a:extLst>
              <a:ext uri="{FF2B5EF4-FFF2-40B4-BE49-F238E27FC236}">
                <a16:creationId xmlns:a16="http://schemas.microsoft.com/office/drawing/2014/main" id="{D9EF83C2-264A-491B-BD82-15899D7C4D45}"/>
              </a:ext>
            </a:extLst>
          </p:cNvPr>
          <p:cNvSpPr>
            <a:spLocks noGrp="1"/>
          </p:cNvSpPr>
          <p:nvPr>
            <p:ph type="title"/>
          </p:nvPr>
        </p:nvSpPr>
        <p:spPr>
          <a:xfrm>
            <a:off x="1056571" y="-1181058"/>
            <a:ext cx="10856624" cy="1070500"/>
          </a:xfrm>
        </p:spPr>
        <p:txBody>
          <a:bodyPr/>
          <a:lstStyle/>
          <a:p>
            <a:r>
              <a:rPr lang="en-US"/>
              <a:t>Click to edit Master title style</a:t>
            </a:r>
          </a:p>
        </p:txBody>
      </p:sp>
    </p:spTree>
    <p:extLst>
      <p:ext uri="{BB962C8B-B14F-4D97-AF65-F5344CB8AC3E}">
        <p14:creationId xmlns:p14="http://schemas.microsoft.com/office/powerpoint/2010/main" val="23795829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40778969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Divider Slide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sp>
        <p:nvSpPr>
          <p:cNvPr id="3" name="Oval 2">
            <a:extLst>
              <a:ext uri="{FF2B5EF4-FFF2-40B4-BE49-F238E27FC236}">
                <a16:creationId xmlns:a16="http://schemas.microsoft.com/office/drawing/2014/main" id="{7F8D9549-4957-A110-2AC3-89B4D523BE61}"/>
              </a:ext>
            </a:extLst>
          </p:cNvPr>
          <p:cNvSpPr>
            <a:spLocks/>
          </p:cNvSpPr>
          <p:nvPr/>
        </p:nvSpPr>
        <p:spPr>
          <a:xfrm>
            <a:off x="1462117" y="2082340"/>
            <a:ext cx="2128514" cy="2128514"/>
          </a:xfrm>
          <a:prstGeom prst="ellipse">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05702C-83EF-95BE-52AF-1D5935D76A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8332" y="2337345"/>
            <a:ext cx="1678652" cy="1641068"/>
          </a:xfrm>
          <a:prstGeom prst="rect">
            <a:avLst/>
          </a:prstGeom>
        </p:spPr>
      </p:pic>
    </p:spTree>
    <p:extLst>
      <p:ext uri="{BB962C8B-B14F-4D97-AF65-F5344CB8AC3E}">
        <p14:creationId xmlns:p14="http://schemas.microsoft.com/office/powerpoint/2010/main" val="25845547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ause Slide 1">
    <p:spTree>
      <p:nvGrpSpPr>
        <p:cNvPr id="1" name=""/>
        <p:cNvGrpSpPr/>
        <p:nvPr/>
      </p:nvGrpSpPr>
      <p:grpSpPr>
        <a:xfrm>
          <a:off x="0" y="0"/>
          <a:ext cx="0" cy="0"/>
          <a:chOff x="0" y="0"/>
          <a:chExt cx="0" cy="0"/>
        </a:xfrm>
      </p:grpSpPr>
      <p:pic>
        <p:nvPicPr>
          <p:cNvPr id="5" name="Picture 4" descr="A grassy area with a mountain in the background">
            <a:extLst>
              <a:ext uri="{FF2B5EF4-FFF2-40B4-BE49-F238E27FC236}">
                <a16:creationId xmlns:a16="http://schemas.microsoft.com/office/drawing/2014/main" id="{608D7138-FDFC-DD06-681F-CA9DAE965749}"/>
              </a:ext>
            </a:extLst>
          </p:cNvPr>
          <p:cNvPicPr>
            <a:picLocks noChangeAspect="1"/>
          </p:cNvPicPr>
          <p:nvPr/>
        </p:nvPicPr>
        <p:blipFill rotWithShape="1">
          <a:blip r:embed="rId2">
            <a:extLst>
              <a:ext uri="{28A0092B-C50C-407E-A947-70E740481C1C}">
                <a14:useLocalDpi xmlns:a14="http://schemas.microsoft.com/office/drawing/2010/main" val="0"/>
              </a:ext>
            </a:extLst>
          </a:blip>
          <a:srcRect b="15888"/>
          <a:stretch/>
        </p:blipFill>
        <p:spPr>
          <a:xfrm>
            <a:off x="0" y="0"/>
            <a:ext cx="12188952" cy="6858000"/>
          </a:xfrm>
          <a:prstGeom prst="rect">
            <a:avLst/>
          </a:prstGeom>
        </p:spPr>
      </p:pic>
      <p:sp>
        <p:nvSpPr>
          <p:cNvPr id="6" name="Rectangle 5">
            <a:extLst>
              <a:ext uri="{FF2B5EF4-FFF2-40B4-BE49-F238E27FC236}">
                <a16:creationId xmlns:a16="http://schemas.microsoft.com/office/drawing/2014/main" id="{BB3A3AC9-1501-3DBC-516B-18A822A47BB6}"/>
              </a:ext>
            </a:extLst>
          </p:cNvPr>
          <p:cNvSpPr/>
          <p:nvPr/>
        </p:nvSpPr>
        <p:spPr>
          <a:xfrm>
            <a:off x="0" y="0"/>
            <a:ext cx="12188952" cy="6858000"/>
          </a:xfrm>
          <a:prstGeom prst="rect">
            <a:avLst/>
          </a:prstGeom>
          <a:solidFill>
            <a:schemeClr val="accent4">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27D1004-5BE8-6994-807E-701A455AC162}"/>
              </a:ext>
            </a:extLst>
          </p:cNvPr>
          <p:cNvGrpSpPr/>
          <p:nvPr/>
        </p:nvGrpSpPr>
        <p:grpSpPr>
          <a:xfrm>
            <a:off x="3944855" y="1281057"/>
            <a:ext cx="4302290" cy="4295887"/>
            <a:chOff x="3992880" y="1325880"/>
            <a:chExt cx="4206240" cy="4206240"/>
          </a:xfrm>
        </p:grpSpPr>
        <p:sp>
          <p:nvSpPr>
            <p:cNvPr id="8" name="Oval 7">
              <a:extLst>
                <a:ext uri="{FF2B5EF4-FFF2-40B4-BE49-F238E27FC236}">
                  <a16:creationId xmlns:a16="http://schemas.microsoft.com/office/drawing/2014/main" id="{7A39C289-9B30-E6BA-F1CD-578F60B20011}"/>
                </a:ext>
              </a:extLst>
            </p:cNvPr>
            <p:cNvSpPr>
              <a:spLocks noChangeAspect="1"/>
            </p:cNvSpPr>
            <p:nvPr/>
          </p:nvSpPr>
          <p:spPr>
            <a:xfrm>
              <a:off x="3992880" y="1325880"/>
              <a:ext cx="4206240" cy="4206240"/>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53544" y="3043127"/>
              <a:ext cx="4084912" cy="7717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50" normalizeH="0" baseline="0" noProof="0">
                <a:ln>
                  <a:noFill/>
                </a:ln>
                <a:solidFill>
                  <a:srgbClr val="A1AE72"/>
                </a:solidFill>
                <a:effectLst/>
                <a:uLnTx/>
                <a:uFillTx/>
                <a:latin typeface="Calibri Light" panose="020F0302020204030204"/>
                <a:ea typeface="Calibri Light"/>
                <a:cs typeface="Calibri Light"/>
              </a:endParaRPr>
            </a:p>
          </p:txBody>
        </p:sp>
      </p:grpSp>
      <p:sp>
        <p:nvSpPr>
          <p:cNvPr id="10" name="Title 1">
            <a:extLst>
              <a:ext uri="{FF2B5EF4-FFF2-40B4-BE49-F238E27FC236}">
                <a16:creationId xmlns:a16="http://schemas.microsoft.com/office/drawing/2014/main" id="{9D6A57A8-EE42-2FF2-3369-4D6AD7C24C89}"/>
              </a:ext>
            </a:extLst>
          </p:cNvPr>
          <p:cNvSpPr txBox="1">
            <a:spLocks noGrp="1"/>
          </p:cNvSpPr>
          <p:nvPr/>
        </p:nvSpPr>
        <p:spPr>
          <a:xfrm>
            <a:off x="7979339" y="2839660"/>
            <a:ext cx="3659187" cy="3377812"/>
          </a:xfrm>
          <a:prstGeom prst="rect">
            <a:avLst/>
          </a:prstGeom>
          <a:noFill/>
          <a:ln>
            <a:noFill/>
            <a:prstDash/>
          </a:ln>
          <a:effectLst/>
        </p:spPr>
        <p:txBody>
          <a:bodyPr rot="0" spcFirstLastPara="0"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br>
              <a:rPr kumimoji="0" lang="en-US" sz="4000" b="0" i="0" u="none" strike="noStrike" kern="1200" cap="none" spc="-50" normalizeH="0" baseline="0" noProof="0">
                <a:ln>
                  <a:noFill/>
                </a:ln>
                <a:solidFill>
                  <a:srgbClr val="A1AE72">
                    <a:lumMod val="50000"/>
                  </a:srgbClr>
                </a:solidFill>
                <a:effectLst/>
                <a:uLnTx/>
                <a:uFillTx/>
                <a:latin typeface="Calibri"/>
                <a:ea typeface="+mj-ea"/>
                <a:cs typeface="+mj-cs"/>
              </a:rPr>
            </a:br>
            <a:endParaRPr kumimoji="0" lang="en-US" sz="4400" b="0" i="0" u="none" strike="noStrike" kern="1200" cap="none" spc="-50" normalizeH="0" baseline="0" noProof="0">
              <a:ln>
                <a:noFill/>
              </a:ln>
              <a:solidFill>
                <a:srgbClr val="000000"/>
              </a:solidFill>
              <a:effectLst/>
              <a:uLnTx/>
              <a:uFillTx/>
              <a:latin typeface="Calibri Light" panose="020F0302020204030204"/>
              <a:ea typeface="Calibri Light"/>
              <a:cs typeface="Calibri Light"/>
            </a:endParaRPr>
          </a:p>
        </p:txBody>
      </p:sp>
      <p:sp>
        <p:nvSpPr>
          <p:cNvPr id="2" name="Text Placeholder 13">
            <a:extLst>
              <a:ext uri="{FF2B5EF4-FFF2-40B4-BE49-F238E27FC236}">
                <a16:creationId xmlns:a16="http://schemas.microsoft.com/office/drawing/2014/main" id="{E5A035AF-31ED-BF44-B2D6-CF9E8FBB79AC}"/>
              </a:ext>
            </a:extLst>
          </p:cNvPr>
          <p:cNvSpPr>
            <a:spLocks noGrp="1"/>
          </p:cNvSpPr>
          <p:nvPr>
            <p:ph type="body" sz="quarter" idx="15" hasCustomPrompt="1"/>
          </p:nvPr>
        </p:nvSpPr>
        <p:spPr>
          <a:xfrm>
            <a:off x="4457700" y="2047875"/>
            <a:ext cx="3276600" cy="1485900"/>
          </a:xfrm>
        </p:spPr>
        <p:txBody>
          <a:bodyPr anchor="t">
            <a:normAutofit/>
          </a:bodyPr>
          <a:lstStyle>
            <a:lvl1pPr marL="0" indent="0" algn="ctr">
              <a:buNone/>
              <a:defRPr sz="5400" b="1">
                <a:solidFill>
                  <a:schemeClr val="accent5">
                    <a:lumMod val="75000"/>
                  </a:schemeClr>
                </a:solidFill>
                <a:latin typeface="+mj-lt"/>
              </a:defRPr>
            </a:lvl1pPr>
          </a:lstStyle>
          <a:p>
            <a:pPr lvl="0"/>
            <a:r>
              <a:rPr lang="en-US"/>
              <a:t>Title</a:t>
            </a:r>
          </a:p>
        </p:txBody>
      </p:sp>
      <p:sp>
        <p:nvSpPr>
          <p:cNvPr id="3" name="Text Placeholder 17">
            <a:extLst>
              <a:ext uri="{FF2B5EF4-FFF2-40B4-BE49-F238E27FC236}">
                <a16:creationId xmlns:a16="http://schemas.microsoft.com/office/drawing/2014/main" id="{10001D88-4F3A-3FC6-6427-AF7DE2B586C3}"/>
              </a:ext>
            </a:extLst>
          </p:cNvPr>
          <p:cNvSpPr>
            <a:spLocks noGrp="1"/>
          </p:cNvSpPr>
          <p:nvPr>
            <p:ph type="body" sz="quarter" idx="16" hasCustomPrompt="1"/>
          </p:nvPr>
        </p:nvSpPr>
        <p:spPr>
          <a:xfrm>
            <a:off x="4438650" y="3807852"/>
            <a:ext cx="3314700" cy="857250"/>
          </a:xfrm>
        </p:spPr>
        <p:txBody>
          <a:bodyPr>
            <a:noAutofit/>
          </a:bodyPr>
          <a:lstStyle>
            <a:lvl1pPr marL="0" indent="0" algn="ctr">
              <a:buNone/>
              <a:defRPr sz="2000" i="0">
                <a:solidFill>
                  <a:schemeClr val="accent5">
                    <a:lumMod val="50000"/>
                  </a:schemeClr>
                </a:solidFill>
                <a:latin typeface="+mj-lt"/>
              </a:defRPr>
            </a:lvl1pPr>
          </a:lstStyle>
          <a:p>
            <a:pPr lvl="0"/>
            <a:r>
              <a:rPr lang="en-US"/>
              <a:t>Details</a:t>
            </a:r>
          </a:p>
        </p:txBody>
      </p:sp>
    </p:spTree>
    <p:extLst>
      <p:ext uri="{BB962C8B-B14F-4D97-AF65-F5344CB8AC3E}">
        <p14:creationId xmlns:p14="http://schemas.microsoft.com/office/powerpoint/2010/main" val="41700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9.xml"/><Relationship Id="rId21" Type="http://schemas.openxmlformats.org/officeDocument/2006/relationships/slideLayout" Target="../slideLayouts/slideLayout34.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63" Type="http://schemas.openxmlformats.org/officeDocument/2006/relationships/slideLayout" Target="../slideLayouts/slideLayout76.xml"/><Relationship Id="rId68" Type="http://schemas.openxmlformats.org/officeDocument/2006/relationships/slideLayout" Target="../slideLayouts/slideLayout8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66" Type="http://schemas.openxmlformats.org/officeDocument/2006/relationships/slideLayout" Target="../slideLayouts/slideLayout79.xml"/><Relationship Id="rId74" Type="http://schemas.openxmlformats.org/officeDocument/2006/relationships/slideLayout" Target="../slideLayouts/slideLayout87.xml"/><Relationship Id="rId5" Type="http://schemas.openxmlformats.org/officeDocument/2006/relationships/slideLayout" Target="../slideLayouts/slideLayout18.xml"/><Relationship Id="rId61" Type="http://schemas.openxmlformats.org/officeDocument/2006/relationships/slideLayout" Target="../slideLayouts/slideLayout74.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64" Type="http://schemas.openxmlformats.org/officeDocument/2006/relationships/slideLayout" Target="../slideLayouts/slideLayout77.xml"/><Relationship Id="rId69" Type="http://schemas.openxmlformats.org/officeDocument/2006/relationships/slideLayout" Target="../slideLayouts/slideLayout82.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72" Type="http://schemas.openxmlformats.org/officeDocument/2006/relationships/slideLayout" Target="../slideLayouts/slideLayout85.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slideLayout" Target="../slideLayouts/slideLayout72.xml"/><Relationship Id="rId67" Type="http://schemas.openxmlformats.org/officeDocument/2006/relationships/slideLayout" Target="../slideLayouts/slideLayout80.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slideLayout" Target="../slideLayouts/slideLayout75.xml"/><Relationship Id="rId70" Type="http://schemas.openxmlformats.org/officeDocument/2006/relationships/slideLayout" Target="../slideLayouts/slideLayout83.xml"/><Relationship Id="rId75" Type="http://schemas.openxmlformats.org/officeDocument/2006/relationships/slideLayout" Target="../slideLayouts/slideLayout88.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65" Type="http://schemas.openxmlformats.org/officeDocument/2006/relationships/slideLayout" Target="../slideLayouts/slideLayout78.xml"/><Relationship Id="rId73" Type="http://schemas.openxmlformats.org/officeDocument/2006/relationships/slideLayout" Target="../slideLayouts/slideLayout8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9" Type="http://schemas.openxmlformats.org/officeDocument/2006/relationships/slideLayout" Target="../slideLayouts/slideLayout52.xml"/><Relationship Id="rId34" Type="http://schemas.openxmlformats.org/officeDocument/2006/relationships/slideLayout" Target="../slideLayouts/slideLayout47.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76" Type="http://schemas.openxmlformats.org/officeDocument/2006/relationships/theme" Target="../theme/theme2.xml"/><Relationship Id="rId7" Type="http://schemas.openxmlformats.org/officeDocument/2006/relationships/slideLayout" Target="../slideLayouts/slideLayout20.xml"/><Relationship Id="rId71" Type="http://schemas.openxmlformats.org/officeDocument/2006/relationships/slideLayout" Target="../slideLayouts/slideLayout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theme" Target="../theme/theme3.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theme" Target="../theme/theme5.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4416D-7EA7-FD2C-9215-B86F19D32B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B214AE-F926-3F5E-A060-A4E992622C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822BA-4D3D-573E-84C5-E8DFF273FF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E67E57-F536-4525-9D69-BECF651D51A7}" type="datetimeFigureOut">
              <a:rPr lang="en-US" smtClean="0"/>
              <a:t>5/5/2026</a:t>
            </a:fld>
            <a:endParaRPr lang="en-US"/>
          </a:p>
        </p:txBody>
      </p:sp>
      <p:sp>
        <p:nvSpPr>
          <p:cNvPr id="5" name="Footer Placeholder 4">
            <a:extLst>
              <a:ext uri="{FF2B5EF4-FFF2-40B4-BE49-F238E27FC236}">
                <a16:creationId xmlns:a16="http://schemas.microsoft.com/office/drawing/2014/main" id="{3312A03E-1C90-C9D9-ACBF-42A9061FF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C531C78-9A8F-C431-02B3-10B5752338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2C012F-B305-4EAD-A0FE-44B73E433CD6}" type="slidenum">
              <a:rPr lang="en-US" smtClean="0"/>
              <a:t>‹#›</a:t>
            </a:fld>
            <a:endParaRPr lang="en-US"/>
          </a:p>
        </p:txBody>
      </p:sp>
    </p:spTree>
    <p:extLst>
      <p:ext uri="{BB962C8B-B14F-4D97-AF65-F5344CB8AC3E}">
        <p14:creationId xmlns:p14="http://schemas.microsoft.com/office/powerpoint/2010/main" val="3232591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4316" r:id="rId12"/>
    <p:sldLayoutId id="21474843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4D456-4C20-A6A5-BC19-8B5FA73CA3EE}"/>
              </a:ext>
            </a:extLst>
          </p:cNvPr>
          <p:cNvSpPr>
            <a:spLocks noGrp="1"/>
          </p:cNvSpPr>
          <p:nvPr>
            <p:ph type="title"/>
          </p:nvPr>
        </p:nvSpPr>
        <p:spPr>
          <a:xfrm>
            <a:off x="667688" y="435830"/>
            <a:ext cx="10856624" cy="10705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326D904-3E41-2426-3705-1A07F3DE7355}"/>
              </a:ext>
            </a:extLst>
          </p:cNvPr>
          <p:cNvSpPr>
            <a:spLocks noGrp="1"/>
          </p:cNvSpPr>
          <p:nvPr>
            <p:ph type="body" idx="1"/>
          </p:nvPr>
        </p:nvSpPr>
        <p:spPr>
          <a:xfrm>
            <a:off x="667688" y="1825625"/>
            <a:ext cx="108566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7">
            <a:extLst>
              <a:ext uri="{FF2B5EF4-FFF2-40B4-BE49-F238E27FC236}">
                <a16:creationId xmlns:a16="http://schemas.microsoft.com/office/drawing/2014/main" id="{7F989F88-0F4F-63CA-7E8B-55B3D17A2451}"/>
              </a:ext>
            </a:extLst>
          </p:cNvPr>
          <p:cNvSpPr>
            <a:spLocks noGrp="1"/>
          </p:cNvSpPr>
          <p:nvPr>
            <p:ph type="dt" sz="half" idx="2"/>
          </p:nvPr>
        </p:nvSpPr>
        <p:spPr>
          <a:xfrm>
            <a:off x="225595" y="6422943"/>
            <a:ext cx="2743200" cy="365125"/>
          </a:xfrm>
          <a:prstGeom prst="rect">
            <a:avLst/>
          </a:prstGeom>
        </p:spPr>
        <p:txBody>
          <a:bodyPr anchor="ctr"/>
          <a:lstStyle>
            <a:lvl1pPr>
              <a:defRPr sz="1200"/>
            </a:lvl1pPr>
          </a:lstStyle>
          <a:p>
            <a:fld id="{98BD16F8-CF92-4FA1-9835-07755904ED58}" type="datetime1">
              <a:rPr lang="en-US" smtClean="0"/>
              <a:t>5/5/2026</a:t>
            </a:fld>
            <a:endParaRPr lang="en-US"/>
          </a:p>
        </p:txBody>
      </p:sp>
      <p:sp>
        <p:nvSpPr>
          <p:cNvPr id="4" name="Slide Number Placeholder 2">
            <a:extLst>
              <a:ext uri="{FF2B5EF4-FFF2-40B4-BE49-F238E27FC236}">
                <a16:creationId xmlns:a16="http://schemas.microsoft.com/office/drawing/2014/main" id="{0C8CC00C-0C44-66A1-A66D-A2D44855CE09}"/>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908246985"/>
      </p:ext>
    </p:extLst>
  </p:cSld>
  <p:clrMap bg1="lt1" tx1="dk1" bg2="lt2" tx2="dk2" accent1="accent1" accent2="accent2" accent3="accent3" accent4="accent4" accent5="accent5" accent6="accent6" hlink="hlink" folHlink="folHlink"/>
  <p:sldLayoutIdLst>
    <p:sldLayoutId id="2147484324" r:id="rId1"/>
    <p:sldLayoutId id="2147483700" r:id="rId2"/>
    <p:sldLayoutId id="2147483701" r:id="rId3"/>
    <p:sldLayoutId id="2147484325" r:id="rId4"/>
    <p:sldLayoutId id="2147484326" r:id="rId5"/>
    <p:sldLayoutId id="2147483673" r:id="rId6"/>
    <p:sldLayoutId id="2147483705" r:id="rId7"/>
    <p:sldLayoutId id="2147483706" r:id="rId8"/>
    <p:sldLayoutId id="2147484266" r:id="rId9"/>
    <p:sldLayoutId id="2147483674" r:id="rId10"/>
    <p:sldLayoutId id="2147483675" r:id="rId11"/>
    <p:sldLayoutId id="2147483708" r:id="rId12"/>
    <p:sldLayoutId id="2147483676" r:id="rId13"/>
    <p:sldLayoutId id="2147484314" r:id="rId14"/>
    <p:sldLayoutId id="2147484315" r:id="rId15"/>
    <p:sldLayoutId id="2147483677" r:id="rId16"/>
    <p:sldLayoutId id="2147484460" r:id="rId17"/>
    <p:sldLayoutId id="2147483678" r:id="rId18"/>
    <p:sldLayoutId id="2147484446" r:id="rId19"/>
    <p:sldLayoutId id="2147484267" r:id="rId20"/>
    <p:sldLayoutId id="2147483730" r:id="rId21"/>
    <p:sldLayoutId id="2147483679" r:id="rId22"/>
    <p:sldLayoutId id="2147483680" r:id="rId23"/>
    <p:sldLayoutId id="2147483681" r:id="rId24"/>
    <p:sldLayoutId id="2147484318" r:id="rId25"/>
    <p:sldLayoutId id="2147484319" r:id="rId26"/>
    <p:sldLayoutId id="2147484247" r:id="rId27"/>
    <p:sldLayoutId id="2147484320" r:id="rId28"/>
    <p:sldLayoutId id="2147484321" r:id="rId29"/>
    <p:sldLayoutId id="2147484322" r:id="rId30"/>
    <p:sldLayoutId id="2147484323" r:id="rId31"/>
    <p:sldLayoutId id="2147484270" r:id="rId32"/>
    <p:sldLayoutId id="2147484271" r:id="rId33"/>
    <p:sldLayoutId id="2147484257" r:id="rId34"/>
    <p:sldLayoutId id="2147484258" r:id="rId35"/>
    <p:sldLayoutId id="2147484272" r:id="rId36"/>
    <p:sldLayoutId id="2147484275" r:id="rId37"/>
    <p:sldLayoutId id="2147484276" r:id="rId38"/>
    <p:sldLayoutId id="2147484277" r:id="rId39"/>
    <p:sldLayoutId id="2147484278" r:id="rId40"/>
    <p:sldLayoutId id="2147484449" r:id="rId41"/>
    <p:sldLayoutId id="2147484279" r:id="rId42"/>
    <p:sldLayoutId id="2147484269" r:id="rId43"/>
    <p:sldLayoutId id="2147483683" r:id="rId44"/>
    <p:sldLayoutId id="2147483685" r:id="rId45"/>
    <p:sldLayoutId id="2147483690" r:id="rId46"/>
    <p:sldLayoutId id="2147483691" r:id="rId47"/>
    <p:sldLayoutId id="2147483693" r:id="rId48"/>
    <p:sldLayoutId id="2147483696" r:id="rId49"/>
    <p:sldLayoutId id="2147483697" r:id="rId50"/>
    <p:sldLayoutId id="2147483702" r:id="rId51"/>
    <p:sldLayoutId id="2147484462" r:id="rId52"/>
    <p:sldLayoutId id="2147484457" r:id="rId53"/>
    <p:sldLayoutId id="2147484459" r:id="rId54"/>
    <p:sldLayoutId id="2147484463" r:id="rId55"/>
    <p:sldLayoutId id="2147484456" r:id="rId56"/>
    <p:sldLayoutId id="2147484458" r:id="rId57"/>
    <p:sldLayoutId id="2147484455" r:id="rId58"/>
    <p:sldLayoutId id="2147484448" r:id="rId59"/>
    <p:sldLayoutId id="2147483707" r:id="rId60"/>
    <p:sldLayoutId id="2147483682" r:id="rId61"/>
    <p:sldLayoutId id="2147484450" r:id="rId62"/>
    <p:sldLayoutId id="2147484464" r:id="rId63"/>
    <p:sldLayoutId id="2147483709" r:id="rId64"/>
    <p:sldLayoutId id="2147483710" r:id="rId65"/>
    <p:sldLayoutId id="2147484246" r:id="rId66"/>
    <p:sldLayoutId id="2147484263" r:id="rId67"/>
    <p:sldLayoutId id="2147483711" r:id="rId68"/>
    <p:sldLayoutId id="2147484301" r:id="rId69"/>
    <p:sldLayoutId id="2147484302" r:id="rId70"/>
    <p:sldLayoutId id="2147484447" r:id="rId71"/>
    <p:sldLayoutId id="2147484244" r:id="rId72"/>
    <p:sldLayoutId id="2147484461" r:id="rId73"/>
    <p:sldLayoutId id="2147484280" r:id="rId74"/>
    <p:sldLayoutId id="2147484454" r:id="rId75"/>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4D456-4C20-A6A5-BC19-8B5FA73CA3EE}"/>
              </a:ext>
            </a:extLst>
          </p:cNvPr>
          <p:cNvSpPr>
            <a:spLocks noGrp="1"/>
          </p:cNvSpPr>
          <p:nvPr>
            <p:ph type="title"/>
          </p:nvPr>
        </p:nvSpPr>
        <p:spPr>
          <a:xfrm>
            <a:off x="667688" y="435830"/>
            <a:ext cx="10856624" cy="10705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326D904-3E41-2426-3705-1A07F3DE7355}"/>
              </a:ext>
            </a:extLst>
          </p:cNvPr>
          <p:cNvSpPr>
            <a:spLocks noGrp="1"/>
          </p:cNvSpPr>
          <p:nvPr>
            <p:ph type="body" idx="1"/>
          </p:nvPr>
        </p:nvSpPr>
        <p:spPr>
          <a:xfrm>
            <a:off x="667688" y="1825625"/>
            <a:ext cx="108566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7">
            <a:extLst>
              <a:ext uri="{FF2B5EF4-FFF2-40B4-BE49-F238E27FC236}">
                <a16:creationId xmlns:a16="http://schemas.microsoft.com/office/drawing/2014/main" id="{7F989F88-0F4F-63CA-7E8B-55B3D17A2451}"/>
              </a:ext>
            </a:extLst>
          </p:cNvPr>
          <p:cNvSpPr>
            <a:spLocks noGrp="1"/>
          </p:cNvSpPr>
          <p:nvPr>
            <p:ph type="dt" sz="half" idx="2"/>
          </p:nvPr>
        </p:nvSpPr>
        <p:spPr>
          <a:xfrm>
            <a:off x="225595" y="6422943"/>
            <a:ext cx="2743200" cy="365125"/>
          </a:xfrm>
          <a:prstGeom prst="rect">
            <a:avLst/>
          </a:prstGeom>
        </p:spPr>
        <p:txBody>
          <a:bodyPr anchor="ctr"/>
          <a:lstStyle>
            <a:lvl1pPr>
              <a:defRPr sz="1200"/>
            </a:lvl1pPr>
          </a:lstStyle>
          <a:p>
            <a:fld id="{98BD16F8-CF92-4FA1-9835-07755904ED58}" type="datetime1">
              <a:rPr lang="en-US" smtClean="0"/>
              <a:t>5/5/2026</a:t>
            </a:fld>
            <a:endParaRPr lang="en-US"/>
          </a:p>
        </p:txBody>
      </p:sp>
      <p:sp>
        <p:nvSpPr>
          <p:cNvPr id="4" name="Slide Number Placeholder 2">
            <a:extLst>
              <a:ext uri="{FF2B5EF4-FFF2-40B4-BE49-F238E27FC236}">
                <a16:creationId xmlns:a16="http://schemas.microsoft.com/office/drawing/2014/main" id="{0C8CC00C-0C44-66A1-A66D-A2D44855CE09}"/>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347880642"/>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2" r:id="rId10"/>
    <p:sldLayoutId id="2147484293" r:id="rId11"/>
    <p:sldLayoutId id="2147484294" r:id="rId12"/>
    <p:sldLayoutId id="2147484453" r:id="rId13"/>
    <p:sldLayoutId id="2147484296" r:id="rId14"/>
    <p:sldLayoutId id="2147484423" r:id="rId15"/>
    <p:sldLayoutId id="2147484194" r:id="rId16"/>
    <p:sldLayoutId id="2147484218" r:id="rId17"/>
    <p:sldLayoutId id="2147484295" r:id="rId18"/>
    <p:sldLayoutId id="2147484466" r:id="rId19"/>
    <p:sldLayoutId id="2147484219" r:id="rId20"/>
    <p:sldLayoutId id="2147484191" r:id="rId21"/>
    <p:sldLayoutId id="2147484399" r:id="rId22"/>
    <p:sldLayoutId id="2147484297" r:id="rId23"/>
    <p:sldLayoutId id="2147484465" r:id="rId24"/>
    <p:sldLayoutId id="2147484299" r:id="rId25"/>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4D456-4C20-A6A5-BC19-8B5FA73CA3EE}"/>
              </a:ext>
            </a:extLst>
          </p:cNvPr>
          <p:cNvSpPr>
            <a:spLocks noGrp="1"/>
          </p:cNvSpPr>
          <p:nvPr>
            <p:ph type="title"/>
          </p:nvPr>
        </p:nvSpPr>
        <p:spPr>
          <a:xfrm>
            <a:off x="667688" y="435830"/>
            <a:ext cx="10856624" cy="10705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326D904-3E41-2426-3705-1A07F3DE7355}"/>
              </a:ext>
            </a:extLst>
          </p:cNvPr>
          <p:cNvSpPr>
            <a:spLocks noGrp="1"/>
          </p:cNvSpPr>
          <p:nvPr>
            <p:ph type="body" idx="1"/>
          </p:nvPr>
        </p:nvSpPr>
        <p:spPr>
          <a:xfrm>
            <a:off x="667688" y="1825625"/>
            <a:ext cx="108566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7">
            <a:extLst>
              <a:ext uri="{FF2B5EF4-FFF2-40B4-BE49-F238E27FC236}">
                <a16:creationId xmlns:a16="http://schemas.microsoft.com/office/drawing/2014/main" id="{7F989F88-0F4F-63CA-7E8B-55B3D17A2451}"/>
              </a:ext>
            </a:extLst>
          </p:cNvPr>
          <p:cNvSpPr>
            <a:spLocks noGrp="1"/>
          </p:cNvSpPr>
          <p:nvPr>
            <p:ph type="dt" sz="half" idx="2"/>
          </p:nvPr>
        </p:nvSpPr>
        <p:spPr>
          <a:xfrm>
            <a:off x="225595" y="6422943"/>
            <a:ext cx="2743200" cy="365125"/>
          </a:xfrm>
          <a:prstGeom prst="rect">
            <a:avLst/>
          </a:prstGeom>
        </p:spPr>
        <p:txBody>
          <a:bodyPr anchor="ctr"/>
          <a:lstStyle>
            <a:lvl1pPr>
              <a:defRPr sz="1200"/>
            </a:lvl1pPr>
          </a:lstStyle>
          <a:p>
            <a:fld id="{98BD16F8-CF92-4FA1-9835-07755904ED58}" type="datetime1">
              <a:rPr lang="en-US" smtClean="0"/>
              <a:t>5/5/2026</a:t>
            </a:fld>
            <a:endParaRPr lang="en-US"/>
          </a:p>
        </p:txBody>
      </p:sp>
      <p:sp>
        <p:nvSpPr>
          <p:cNvPr id="4" name="Slide Number Placeholder 2">
            <a:extLst>
              <a:ext uri="{FF2B5EF4-FFF2-40B4-BE49-F238E27FC236}">
                <a16:creationId xmlns:a16="http://schemas.microsoft.com/office/drawing/2014/main" id="{0C8CC00C-0C44-66A1-A66D-A2D44855CE09}"/>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871677656"/>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4D456-4C20-A6A5-BC19-8B5FA73CA3EE}"/>
              </a:ext>
            </a:extLst>
          </p:cNvPr>
          <p:cNvSpPr>
            <a:spLocks noGrp="1"/>
          </p:cNvSpPr>
          <p:nvPr>
            <p:ph type="title"/>
          </p:nvPr>
        </p:nvSpPr>
        <p:spPr>
          <a:xfrm>
            <a:off x="667688" y="435830"/>
            <a:ext cx="10856624" cy="10705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326D904-3E41-2426-3705-1A07F3DE7355}"/>
              </a:ext>
            </a:extLst>
          </p:cNvPr>
          <p:cNvSpPr>
            <a:spLocks noGrp="1"/>
          </p:cNvSpPr>
          <p:nvPr>
            <p:ph type="body" idx="1"/>
          </p:nvPr>
        </p:nvSpPr>
        <p:spPr>
          <a:xfrm>
            <a:off x="667688" y="1825625"/>
            <a:ext cx="108566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7">
            <a:extLst>
              <a:ext uri="{FF2B5EF4-FFF2-40B4-BE49-F238E27FC236}">
                <a16:creationId xmlns:a16="http://schemas.microsoft.com/office/drawing/2014/main" id="{7F989F88-0F4F-63CA-7E8B-55B3D17A2451}"/>
              </a:ext>
            </a:extLst>
          </p:cNvPr>
          <p:cNvSpPr>
            <a:spLocks noGrp="1"/>
          </p:cNvSpPr>
          <p:nvPr>
            <p:ph type="dt" sz="half" idx="2"/>
          </p:nvPr>
        </p:nvSpPr>
        <p:spPr>
          <a:xfrm>
            <a:off x="225595" y="6422943"/>
            <a:ext cx="2743200" cy="365125"/>
          </a:xfrm>
          <a:prstGeom prst="rect">
            <a:avLst/>
          </a:prstGeom>
        </p:spPr>
        <p:txBody>
          <a:bodyPr anchor="ctr"/>
          <a:lstStyle>
            <a:lvl1pPr>
              <a:defRPr sz="1200"/>
            </a:lvl1pPr>
          </a:lstStyle>
          <a:p>
            <a:fld id="{98BD16F8-CF92-4FA1-9835-07755904ED58}" type="datetime1">
              <a:rPr lang="en-US" smtClean="0"/>
              <a:t>5/5/2026</a:t>
            </a:fld>
            <a:endParaRPr lang="en-US"/>
          </a:p>
        </p:txBody>
      </p:sp>
      <p:sp>
        <p:nvSpPr>
          <p:cNvPr id="4" name="Slide Number Placeholder 2">
            <a:extLst>
              <a:ext uri="{FF2B5EF4-FFF2-40B4-BE49-F238E27FC236}">
                <a16:creationId xmlns:a16="http://schemas.microsoft.com/office/drawing/2014/main" id="{0C8CC00C-0C44-66A1-A66D-A2D44855CE09}"/>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179283283"/>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 id="2147484467" r:id="rId16"/>
    <p:sldLayoutId id="2147484468" r:id="rId17"/>
    <p:sldLayoutId id="2147484469" r:id="rId18"/>
    <p:sldLayoutId id="2147484470" r:id="rId19"/>
    <p:sldLayoutId id="2147484343" r:id="rId20"/>
    <p:sldLayoutId id="2147484344" r:id="rId21"/>
    <p:sldLayoutId id="2147484345" r:id="rId22"/>
    <p:sldLayoutId id="2147484346" r:id="rId23"/>
    <p:sldLayoutId id="2147484347" r:id="rId24"/>
    <p:sldLayoutId id="2147484348" r:id="rId25"/>
    <p:sldLayoutId id="2147484349" r:id="rId26"/>
    <p:sldLayoutId id="2147484350" r:id="rId27"/>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notesSlide" Target="../notesSlides/notesSlide8.xml"/><Relationship Id="rId7" Type="http://schemas.openxmlformats.org/officeDocument/2006/relationships/image" Target="../media/image52.svg"/><Relationship Id="rId2" Type="http://schemas.openxmlformats.org/officeDocument/2006/relationships/slideLayout" Target="../slideLayouts/slideLayout43.xml"/><Relationship Id="rId1" Type="http://schemas.openxmlformats.org/officeDocument/2006/relationships/tags" Target="../tags/tag1.xml"/><Relationship Id="rId6" Type="http://schemas.openxmlformats.org/officeDocument/2006/relationships/image" Target="../media/image51.svg"/><Relationship Id="rId5" Type="http://schemas.openxmlformats.org/officeDocument/2006/relationships/image" Target="../media/image50.sv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svg"/><Relationship Id="rId2" Type="http://schemas.openxmlformats.org/officeDocument/2006/relationships/notesSlide" Target="../notesSlides/notesSlide9.xml"/><Relationship Id="rId1" Type="http://schemas.openxmlformats.org/officeDocument/2006/relationships/slideLayout" Target="../slideLayouts/slideLayout79.xml"/><Relationship Id="rId6" Type="http://schemas.openxmlformats.org/officeDocument/2006/relationships/image" Target="../media/image57.svg"/><Relationship Id="rId5" Type="http://schemas.openxmlformats.org/officeDocument/2006/relationships/image" Target="../media/image56.svg"/><Relationship Id="rId10" Type="http://schemas.openxmlformats.org/officeDocument/2006/relationships/image" Target="../media/image61.png"/><Relationship Id="rId4" Type="http://schemas.openxmlformats.org/officeDocument/2006/relationships/image" Target="../media/image55.svg"/><Relationship Id="rId9" Type="http://schemas.openxmlformats.org/officeDocument/2006/relationships/image" Target="../media/image60.svg"/></Relationships>
</file>

<file path=ppt/slides/_rels/slide15.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notesSlide" Target="../notesSlides/notesSlide10.xml"/><Relationship Id="rId1" Type="http://schemas.openxmlformats.org/officeDocument/2006/relationships/slideLayout" Target="../slideLayouts/slideLayout130.xml"/><Relationship Id="rId5" Type="http://schemas.openxmlformats.org/officeDocument/2006/relationships/image" Target="../media/image64.svg"/><Relationship Id="rId4" Type="http://schemas.openxmlformats.org/officeDocument/2006/relationships/image" Target="../media/image6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notesSlide" Target="../notesSlides/notesSlide13.xml"/><Relationship Id="rId1" Type="http://schemas.openxmlformats.org/officeDocument/2006/relationships/slideLayout" Target="../slideLayouts/slideLayout41.xml"/><Relationship Id="rId5" Type="http://schemas.openxmlformats.org/officeDocument/2006/relationships/image" Target="../media/image67.svg"/><Relationship Id="rId4" Type="http://schemas.openxmlformats.org/officeDocument/2006/relationships/image" Target="../media/image6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mailto:Modernization@ihs.gov" TargetMode="External"/><Relationship Id="rId7" Type="http://schemas.openxmlformats.org/officeDocument/2006/relationships/image" Target="../media/image72.png"/><Relationship Id="rId12" Type="http://schemas.openxmlformats.org/officeDocument/2006/relationships/image" Target="../media/image76.svg"/><Relationship Id="rId2" Type="http://schemas.openxmlformats.org/officeDocument/2006/relationships/notesSlide" Target="../notesSlides/notesSlide15.xml"/><Relationship Id="rId1" Type="http://schemas.openxmlformats.org/officeDocument/2006/relationships/slideLayout" Target="../slideLayouts/slideLayout131.xml"/><Relationship Id="rId6" Type="http://schemas.openxmlformats.org/officeDocument/2006/relationships/image" Target="../media/image71.png"/><Relationship Id="rId11" Type="http://schemas.openxmlformats.org/officeDocument/2006/relationships/image" Target="../media/image75.svg"/><Relationship Id="rId5" Type="http://schemas.openxmlformats.org/officeDocument/2006/relationships/image" Target="../media/image70.png"/><Relationship Id="rId10" Type="http://schemas.microsoft.com/office/2007/relationships/hdphoto" Target="../media/hdphoto4.wdp"/><Relationship Id="rId4" Type="http://schemas.openxmlformats.org/officeDocument/2006/relationships/image" Target="../media/image69.png"/><Relationship Id="rId9" Type="http://schemas.openxmlformats.org/officeDocument/2006/relationships/image" Target="../media/image7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3.xml"/><Relationship Id="rId1" Type="http://schemas.openxmlformats.org/officeDocument/2006/relationships/slideLayout" Target="../slideLayouts/slideLayout130.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slideLayout" Target="../slideLayouts/slideLayout91.xml"/><Relationship Id="rId5" Type="http://schemas.openxmlformats.org/officeDocument/2006/relationships/image" Target="../media/image33.svg"/><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37.svg"/><Relationship Id="rId5" Type="http://schemas.openxmlformats.org/officeDocument/2006/relationships/image" Target="../media/image36.svg"/><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notesSlide" Target="../notesSlides/notesSlide5.xml"/><Relationship Id="rId1" Type="http://schemas.openxmlformats.org/officeDocument/2006/relationships/slideLayout" Target="../slideLayouts/slideLayout91.xml"/><Relationship Id="rId6" Type="http://schemas.openxmlformats.org/officeDocument/2006/relationships/image" Target="../media/image45.svg"/><Relationship Id="rId5" Type="http://schemas.openxmlformats.org/officeDocument/2006/relationships/image" Target="../media/image44.svg"/><Relationship Id="rId4"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B95E02-48E0-AFE1-88CB-582C2BA2B119}"/>
              </a:ext>
            </a:extLst>
          </p:cNvPr>
          <p:cNvSpPr>
            <a:spLocks noGrp="1"/>
          </p:cNvSpPr>
          <p:nvPr>
            <p:ph type="title" idx="4294967295"/>
          </p:nvPr>
        </p:nvSpPr>
        <p:spPr>
          <a:xfrm>
            <a:off x="838200" y="473075"/>
            <a:ext cx="12058934" cy="1997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a:spcBef>
                <a:spcPts val="1000"/>
              </a:spcBef>
              <a:defRPr/>
            </a:pPr>
            <a:r>
              <a:rPr lang="en-US" sz="5400" b="1">
                <a:solidFill>
                  <a:schemeClr val="bg1"/>
                </a:solidFill>
                <a:ea typeface="+mn-ea"/>
                <a:cs typeface="+mn-cs"/>
              </a:rPr>
              <a:t>Health Information Technology Modernization Program Update</a:t>
            </a:r>
            <a:endParaRPr lang="en-US" sz="5400" b="1" i="0" u="none" strike="noStrike" kern="1200" cap="none" spc="0" normalizeH="0" baseline="0" noProof="0">
              <a:ln>
                <a:noFill/>
              </a:ln>
              <a:solidFill>
                <a:schemeClr val="bg1"/>
              </a:solidFill>
              <a:effectLst/>
              <a:uLnTx/>
              <a:uFillTx/>
              <a:latin typeface="+mj-lt"/>
              <a:ea typeface="+mn-ea"/>
              <a:cs typeface="+mn-cs"/>
            </a:endParaRPr>
          </a:p>
        </p:txBody>
      </p:sp>
      <p:sp>
        <p:nvSpPr>
          <p:cNvPr id="5" name="Text Placeholder 4">
            <a:extLst>
              <a:ext uri="{FF2B5EF4-FFF2-40B4-BE49-F238E27FC236}">
                <a16:creationId xmlns:a16="http://schemas.microsoft.com/office/drawing/2014/main" id="{C850F5E1-4808-04FE-9A4B-1A250B723CEC}"/>
              </a:ext>
            </a:extLst>
          </p:cNvPr>
          <p:cNvSpPr>
            <a:spLocks noGrp="1"/>
          </p:cNvSpPr>
          <p:nvPr>
            <p:ph type="body" sz="quarter" idx="16"/>
          </p:nvPr>
        </p:nvSpPr>
        <p:spPr>
          <a:xfrm>
            <a:off x="838200" y="2470358"/>
            <a:ext cx="10753436" cy="857250"/>
          </a:xfrm>
        </p:spPr>
        <p:txBody>
          <a:bodyPr vert="horz" lIns="91440" tIns="45720" rIns="91440" bIns="45720" rtlCol="0" anchor="t">
            <a:noAutofit/>
          </a:bodyPr>
          <a:lstStyle/>
          <a:p>
            <a:r>
              <a:rPr lang="en-US" sz="3600"/>
              <a:t>Bemidji Area</a:t>
            </a:r>
            <a:endParaRPr lang="en-US"/>
          </a:p>
        </p:txBody>
      </p:sp>
      <p:sp>
        <p:nvSpPr>
          <p:cNvPr id="3" name="Text Placeholder 2">
            <a:extLst>
              <a:ext uri="{FF2B5EF4-FFF2-40B4-BE49-F238E27FC236}">
                <a16:creationId xmlns:a16="http://schemas.microsoft.com/office/drawing/2014/main" id="{4FC396B0-B840-40EE-AC52-853AFED9BA7C}"/>
              </a:ext>
            </a:extLst>
          </p:cNvPr>
          <p:cNvSpPr>
            <a:spLocks noGrp="1"/>
          </p:cNvSpPr>
          <p:nvPr>
            <p:ph type="body" sz="quarter" idx="10"/>
          </p:nvPr>
        </p:nvSpPr>
        <p:spPr/>
        <p:txBody>
          <a:bodyPr/>
          <a:lstStyle/>
          <a:p>
            <a:r>
              <a:rPr lang="en-US"/>
              <a:t>May 5, 2026</a:t>
            </a:r>
          </a:p>
        </p:txBody>
      </p:sp>
    </p:spTree>
    <p:extLst>
      <p:ext uri="{BB962C8B-B14F-4D97-AF65-F5344CB8AC3E}">
        <p14:creationId xmlns:p14="http://schemas.microsoft.com/office/powerpoint/2010/main" val="4179587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628C-551E-7D79-32B5-D409FEF6EFAA}"/>
              </a:ext>
            </a:extLst>
          </p:cNvPr>
          <p:cNvSpPr>
            <a:spLocks noGrp="1"/>
          </p:cNvSpPr>
          <p:nvPr>
            <p:ph type="title"/>
          </p:nvPr>
        </p:nvSpPr>
        <p:spPr/>
        <p:txBody>
          <a:bodyPr/>
          <a:lstStyle/>
          <a:p>
            <a:r>
              <a:rPr lang="en-US">
                <a:solidFill>
                  <a:srgbClr val="0F4C76"/>
                </a:solidFill>
                <a:latin typeface="Calibri Light"/>
                <a:ea typeface="Calibri Light"/>
                <a:cs typeface="Calibri Light"/>
              </a:rPr>
              <a:t>Homeland Security Presidential Directive (HSPD-12)</a:t>
            </a:r>
            <a:endParaRPr lang="en-US"/>
          </a:p>
        </p:txBody>
      </p:sp>
      <p:sp>
        <p:nvSpPr>
          <p:cNvPr id="4" name="TextBox 3">
            <a:extLst>
              <a:ext uri="{FF2B5EF4-FFF2-40B4-BE49-F238E27FC236}">
                <a16:creationId xmlns:a16="http://schemas.microsoft.com/office/drawing/2014/main" id="{D9B42404-DBF1-867A-036B-C99F26442264}"/>
              </a:ext>
            </a:extLst>
          </p:cNvPr>
          <p:cNvSpPr txBox="1"/>
          <p:nvPr/>
        </p:nvSpPr>
        <p:spPr>
          <a:xfrm>
            <a:off x="2485484" y="2097973"/>
            <a:ext cx="933736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5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An HSPD-12 card, also known as a Personal Identity Verification (PIV) card, is a U.S. federal government-wide credential used to access federally controlled facilities and information systems at the appropriate security level, as mandated by Homeland Security Presidential Directive 12. </a:t>
            </a:r>
            <a:endParaRPr kumimoji="0" lang="en-US" sz="2500" b="0" i="0" u="none" strike="noStrike" kern="1200" cap="none" spc="0" normalizeH="0" baseline="0" noProof="0">
              <a:ln>
                <a:noFill/>
              </a:ln>
              <a:solidFill>
                <a:srgbClr val="000000"/>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5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PATH EHR is a federal system and will operate under federal guidelines, therefore, user access will require a PIV card. </a:t>
            </a:r>
          </a:p>
        </p:txBody>
      </p:sp>
      <p:pic>
        <p:nvPicPr>
          <p:cNvPr id="7" name="Picture 6">
            <a:extLst>
              <a:ext uri="{FF2B5EF4-FFF2-40B4-BE49-F238E27FC236}">
                <a16:creationId xmlns:a16="http://schemas.microsoft.com/office/drawing/2014/main" id="{9767D0E7-35C1-11E5-36B3-249D14F19824}"/>
              </a:ext>
            </a:extLst>
          </p:cNvPr>
          <p:cNvPicPr>
            <a:picLocks noChangeAspect="1"/>
          </p:cNvPicPr>
          <p:nvPr/>
        </p:nvPicPr>
        <p:blipFill>
          <a:blip r:embed="rId3"/>
          <a:stretch>
            <a:fillRect/>
          </a:stretch>
        </p:blipFill>
        <p:spPr>
          <a:xfrm>
            <a:off x="364584" y="2095129"/>
            <a:ext cx="2199037" cy="3380261"/>
          </a:xfrm>
          <a:prstGeom prst="rect">
            <a:avLst/>
          </a:prstGeom>
        </p:spPr>
      </p:pic>
    </p:spTree>
    <p:extLst>
      <p:ext uri="{BB962C8B-B14F-4D97-AF65-F5344CB8AC3E}">
        <p14:creationId xmlns:p14="http://schemas.microsoft.com/office/powerpoint/2010/main" val="51394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AD7316-FFF8-CB41-151B-0A73B1B9D18D}"/>
              </a:ext>
            </a:extLst>
          </p:cNvPr>
          <p:cNvSpPr>
            <a:spLocks noGrp="1"/>
          </p:cNvSpPr>
          <p:nvPr>
            <p:ph type="title" idx="4294967295"/>
          </p:nvPr>
        </p:nvSpPr>
        <p:spPr>
          <a:xfrm>
            <a:off x="3829819" y="2106306"/>
            <a:ext cx="7213600" cy="1997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a:spcBef>
                <a:spcPts val="1000"/>
              </a:spcBef>
              <a:defRPr/>
            </a:pPr>
            <a:r>
              <a:rPr lang="en-US" sz="5400" b="1">
                <a:solidFill>
                  <a:schemeClr val="bg1"/>
                </a:solidFill>
                <a:ea typeface="+mn-ea"/>
                <a:cs typeface="+mn-cs"/>
              </a:rPr>
              <a:t>Modernization Program Recent Activities</a:t>
            </a:r>
            <a:endParaRPr lang="en-US" sz="5400" b="1" i="0" u="none" strike="noStrike" kern="1200" cap="none" spc="0" normalizeH="0" baseline="0" noProof="0">
              <a:ln>
                <a:noFill/>
              </a:ln>
              <a:solidFill>
                <a:schemeClr val="bg1"/>
              </a:solidFill>
              <a:effectLst/>
              <a:uLnTx/>
              <a:uFillTx/>
              <a:latin typeface="+mj-lt"/>
              <a:ea typeface="Calibri Light"/>
              <a:cs typeface="Calibri Light"/>
            </a:endParaRPr>
          </a:p>
        </p:txBody>
      </p:sp>
    </p:spTree>
    <p:extLst>
      <p:ext uri="{BB962C8B-B14F-4D97-AF65-F5344CB8AC3E}">
        <p14:creationId xmlns:p14="http://schemas.microsoft.com/office/powerpoint/2010/main" val="142069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D357B-351B-9ECB-8FCE-59E5D84CEE92}"/>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A50CE0AB-515C-0789-4954-94DC6749D8C2}"/>
              </a:ext>
            </a:extLst>
          </p:cNvPr>
          <p:cNvSpPr>
            <a:spLocks noGrp="1"/>
          </p:cNvSpPr>
          <p:nvPr>
            <p:ph type="title"/>
          </p:nvPr>
        </p:nvSpPr>
        <p:spPr/>
        <p:txBody>
          <a:bodyPr/>
          <a:lstStyle/>
          <a:p>
            <a:r>
              <a:rPr lang="en-US"/>
              <a:t>Recent Program Activities</a:t>
            </a:r>
            <a:endParaRPr lang="en-US">
              <a:cs typeface="Calibri Light"/>
            </a:endParaRPr>
          </a:p>
        </p:txBody>
      </p:sp>
      <p:sp>
        <p:nvSpPr>
          <p:cNvPr id="13" name="TextBox 56">
            <a:extLst>
              <a:ext uri="{FF2B5EF4-FFF2-40B4-BE49-F238E27FC236}">
                <a16:creationId xmlns:a16="http://schemas.microsoft.com/office/drawing/2014/main" id="{8AA91B29-C1BB-DCB4-BEFF-4FBF88B933F5}"/>
              </a:ext>
            </a:extLst>
          </p:cNvPr>
          <p:cNvSpPr txBox="1"/>
          <p:nvPr/>
        </p:nvSpPr>
        <p:spPr>
          <a:xfrm>
            <a:off x="5372386" y="1496630"/>
            <a:ext cx="545623" cy="545623"/>
          </a:xfrm>
          <a:prstGeom prst="rect">
            <a:avLst/>
          </a:prstGeom>
        </p:spPr>
        <p:txBody>
          <a:bodyPr lIns="50800" tIns="50800" rIns="50800" bIns="5080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57" name="Straight Connector 56">
            <a:extLst>
              <a:ext uri="{FF2B5EF4-FFF2-40B4-BE49-F238E27FC236}">
                <a16:creationId xmlns:a16="http://schemas.microsoft.com/office/drawing/2014/main" id="{311B2C2A-096C-47A5-5A25-60C9E454F754}"/>
              </a:ext>
            </a:extLst>
          </p:cNvPr>
          <p:cNvCxnSpPr>
            <a:cxnSpLocks/>
          </p:cNvCxnSpPr>
          <p:nvPr/>
        </p:nvCxnSpPr>
        <p:spPr>
          <a:xfrm>
            <a:off x="3212391" y="1333500"/>
            <a:ext cx="0" cy="52324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2789AD46-D79D-9CCE-3B06-365EC7563407}"/>
              </a:ext>
            </a:extLst>
          </p:cNvPr>
          <p:cNvGrpSpPr/>
          <p:nvPr/>
        </p:nvGrpSpPr>
        <p:grpSpPr>
          <a:xfrm>
            <a:off x="426007" y="1326419"/>
            <a:ext cx="11270694" cy="716716"/>
            <a:chOff x="416500" y="1348189"/>
            <a:chExt cx="11270694" cy="716716"/>
          </a:xfrm>
        </p:grpSpPr>
        <p:cxnSp>
          <p:nvCxnSpPr>
            <p:cNvPr id="119" name="Straight Connector 118">
              <a:extLst>
                <a:ext uri="{FF2B5EF4-FFF2-40B4-BE49-F238E27FC236}">
                  <a16:creationId xmlns:a16="http://schemas.microsoft.com/office/drawing/2014/main" id="{896666C9-0184-6ED2-5A8F-743F9A48E4B3}"/>
                </a:ext>
              </a:extLst>
            </p:cNvPr>
            <p:cNvCxnSpPr>
              <a:cxnSpLocks/>
            </p:cNvCxnSpPr>
            <p:nvPr/>
          </p:nvCxnSpPr>
          <p:spPr>
            <a:xfrm>
              <a:off x="2899097" y="1708093"/>
              <a:ext cx="6476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Freeform 24">
              <a:extLst>
                <a:ext uri="{FF2B5EF4-FFF2-40B4-BE49-F238E27FC236}">
                  <a16:creationId xmlns:a16="http://schemas.microsoft.com/office/drawing/2014/main" id="{57B61DFA-578D-9C13-53AB-AF46B1234998}"/>
                </a:ext>
              </a:extLst>
            </p:cNvPr>
            <p:cNvSpPr/>
            <p:nvPr/>
          </p:nvSpPr>
          <p:spPr>
            <a:xfrm>
              <a:off x="416500" y="1349797"/>
              <a:ext cx="2481948" cy="715108"/>
            </a:xfrm>
            <a:prstGeom prst="roundRect">
              <a:avLst/>
            </a:prstGeom>
            <a:solidFill>
              <a:srgbClr val="0B395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B3959"/>
                </a:solidFill>
                <a:effectLst/>
                <a:uLnTx/>
                <a:uFillTx/>
                <a:latin typeface="Calibri" panose="020F0502020204030204"/>
                <a:ea typeface="Calibri (MS) Bold"/>
                <a:cs typeface="Calibri (MS) Bold"/>
              </a:endParaRPr>
            </a:p>
          </p:txBody>
        </p:sp>
        <p:sp>
          <p:nvSpPr>
            <p:cNvPr id="5" name="TextBox 25">
              <a:extLst>
                <a:ext uri="{FF2B5EF4-FFF2-40B4-BE49-F238E27FC236}">
                  <a16:creationId xmlns:a16="http://schemas.microsoft.com/office/drawing/2014/main" id="{A7D9D83E-EF4D-BFA6-1AD6-2CB16A517E31}"/>
                </a:ext>
              </a:extLst>
            </p:cNvPr>
            <p:cNvSpPr txBox="1"/>
            <p:nvPr/>
          </p:nvSpPr>
          <p:spPr>
            <a:xfrm>
              <a:off x="582332" y="1390299"/>
              <a:ext cx="2179882" cy="634105"/>
            </a:xfrm>
            <a:prstGeom prst="rect">
              <a:avLst/>
            </a:prstGeom>
          </p:spPr>
          <p:txBody>
            <a:bodyPr lIns="50800" tIns="50800" rIns="50800" bIns="50800" rtlCol="0" anchor="ctr"/>
            <a:lstStyle/>
            <a:p>
              <a:pPr>
                <a:lnSpc>
                  <a:spcPts val="1959"/>
                </a:lnSpc>
                <a:defRPr/>
              </a:pPr>
              <a:r>
                <a:rPr lang="en-US" sz="2000" b="1">
                  <a:solidFill>
                    <a:prstClr val="white"/>
                  </a:solidFill>
                  <a:latin typeface="Calibri"/>
                  <a:ea typeface="Calibri (MS) Bold"/>
                  <a:cs typeface="Calibri (MS) Bold"/>
                </a:rPr>
                <a:t>Lawton Readiness </a:t>
              </a:r>
              <a:endParaRPr lang="en-US">
                <a:solidFill>
                  <a:prstClr val="white"/>
                </a:solidFill>
              </a:endParaRPr>
            </a:p>
            <a:p>
              <a:pPr>
                <a:lnSpc>
                  <a:spcPts val="1959"/>
                </a:lnSpc>
                <a:defRPr/>
              </a:pPr>
              <a:r>
                <a:rPr lang="en-US" sz="2000" b="1">
                  <a:solidFill>
                    <a:prstClr val="white"/>
                  </a:solidFill>
                  <a:latin typeface="Calibri"/>
                  <a:ea typeface="Calibri (MS) Bold"/>
                  <a:cs typeface="Calibri (MS) Bold"/>
                </a:rPr>
                <a:t>Check 2.1</a:t>
              </a:r>
              <a:endParaRPr lang="en-US">
                <a:solidFill>
                  <a:prstClr val="white"/>
                </a:solidFill>
              </a:endParaRPr>
            </a:p>
          </p:txBody>
        </p:sp>
        <p:sp>
          <p:nvSpPr>
            <p:cNvPr id="6" name="Freeform 27">
              <a:extLst>
                <a:ext uri="{FF2B5EF4-FFF2-40B4-BE49-F238E27FC236}">
                  <a16:creationId xmlns:a16="http://schemas.microsoft.com/office/drawing/2014/main" id="{1F12E839-66DF-8A97-F19B-C01C8DF923E9}"/>
                </a:ext>
              </a:extLst>
            </p:cNvPr>
            <p:cNvSpPr/>
            <p:nvPr/>
          </p:nvSpPr>
          <p:spPr>
            <a:xfrm>
              <a:off x="5098548" y="1348189"/>
              <a:ext cx="6588646" cy="704443"/>
            </a:xfrm>
            <a:prstGeom prst="roundRect">
              <a:avLst/>
            </a:prstGeom>
            <a:solidFill>
              <a:srgbClr val="CDDEEE">
                <a:alpha val="50196"/>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extBox 71">
              <a:extLst>
                <a:ext uri="{FF2B5EF4-FFF2-40B4-BE49-F238E27FC236}">
                  <a16:creationId xmlns:a16="http://schemas.microsoft.com/office/drawing/2014/main" id="{58277654-0668-B5FC-F8C4-77F43B2B9CA9}"/>
                </a:ext>
              </a:extLst>
            </p:cNvPr>
            <p:cNvSpPr txBox="1"/>
            <p:nvPr/>
          </p:nvSpPr>
          <p:spPr>
            <a:xfrm>
              <a:off x="5273747" y="1430352"/>
              <a:ext cx="6223446" cy="553998"/>
            </a:xfrm>
            <a:prstGeom prst="rect">
              <a:avLst/>
            </a:prstGeom>
          </p:spPr>
          <p:txBody>
            <a:bodyPr wrap="square" lIns="0" tIns="0" rIns="0" bIns="0" rtlCol="0" anchor="t">
              <a:spAutoFit/>
            </a:bodyPr>
            <a:lstStyle/>
            <a:p>
              <a:pPr>
                <a:defRPr/>
              </a:pPr>
              <a:r>
                <a:rPr lang="en-US">
                  <a:solidFill>
                    <a:srgbClr val="000000"/>
                  </a:solidFill>
                  <a:latin typeface="Calibri"/>
                  <a:ea typeface="Calibri"/>
                  <a:cs typeface="Calibri"/>
                  <a:sym typeface="Calibri (MS)"/>
                </a:rPr>
                <a:t>Analyzed key PATH EHR implementation activities and addressed roadblocks to help Lawton Service Unit prepare for go-live.</a:t>
              </a:r>
              <a:endParaRPr lang="en-US">
                <a:ea typeface="Calibri"/>
                <a:cs typeface="Calibri"/>
              </a:endParaRPr>
            </a:p>
          </p:txBody>
        </p:sp>
        <p:sp>
          <p:nvSpPr>
            <p:cNvPr id="58" name="Oval 57">
              <a:extLst>
                <a:ext uri="{FF2B5EF4-FFF2-40B4-BE49-F238E27FC236}">
                  <a16:creationId xmlns:a16="http://schemas.microsoft.com/office/drawing/2014/main" id="{44981D42-390A-4E43-DE22-69AA3A31A021}"/>
                </a:ext>
              </a:extLst>
            </p:cNvPr>
            <p:cNvSpPr/>
            <p:nvPr/>
          </p:nvSpPr>
          <p:spPr>
            <a:xfrm>
              <a:off x="3029511" y="1524471"/>
              <a:ext cx="365760" cy="365760"/>
            </a:xfrm>
            <a:prstGeom prst="ellipse">
              <a:avLst/>
            </a:prstGeom>
            <a:solidFill>
              <a:schemeClr val="bg1"/>
            </a:solidFill>
            <a:ln w="28575">
              <a:solidFill>
                <a:srgbClr val="0B39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24">
              <a:extLst>
                <a:ext uri="{FF2B5EF4-FFF2-40B4-BE49-F238E27FC236}">
                  <a16:creationId xmlns:a16="http://schemas.microsoft.com/office/drawing/2014/main" id="{C7C90BD9-87A6-FF39-A5F5-2F9E1B727362}"/>
                </a:ext>
              </a:extLst>
            </p:cNvPr>
            <p:cNvSpPr/>
            <p:nvPr/>
          </p:nvSpPr>
          <p:spPr>
            <a:xfrm>
              <a:off x="3542021" y="1349797"/>
              <a:ext cx="1485593" cy="715108"/>
            </a:xfrm>
            <a:prstGeom prst="roundRect">
              <a:avLst/>
            </a:prstGeom>
            <a:solidFill>
              <a:srgbClr val="CDDEE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B3959"/>
                </a:solidFill>
                <a:effectLst/>
                <a:uLnTx/>
                <a:uFillTx/>
                <a:latin typeface="Calibri" panose="020F0502020204030204"/>
                <a:ea typeface="Calibri (MS) Bold"/>
                <a:cs typeface="Calibri (MS) Bold"/>
              </a:endParaRPr>
            </a:p>
          </p:txBody>
        </p:sp>
        <p:sp>
          <p:nvSpPr>
            <p:cNvPr id="60" name="TextBox 25">
              <a:extLst>
                <a:ext uri="{FF2B5EF4-FFF2-40B4-BE49-F238E27FC236}">
                  <a16:creationId xmlns:a16="http://schemas.microsoft.com/office/drawing/2014/main" id="{D458122F-F4D1-F885-5A51-F508C6686BE1}"/>
                </a:ext>
              </a:extLst>
            </p:cNvPr>
            <p:cNvSpPr txBox="1"/>
            <p:nvPr/>
          </p:nvSpPr>
          <p:spPr>
            <a:xfrm>
              <a:off x="3617712" y="1355130"/>
              <a:ext cx="1388738" cy="704443"/>
            </a:xfrm>
            <a:prstGeom prst="rect">
              <a:avLst/>
            </a:prstGeom>
          </p:spPr>
          <p:txBody>
            <a:bodyPr lIns="50800" tIns="50800" rIns="50800" bIns="50800" rtlCol="0" anchor="ctr"/>
            <a:lstStyle/>
            <a:p>
              <a:pPr>
                <a:lnSpc>
                  <a:spcPts val="1959"/>
                </a:lnSpc>
                <a:defRPr/>
              </a:pPr>
              <a:r>
                <a:rPr lang="en-US" sz="2000" b="1">
                  <a:solidFill>
                    <a:srgbClr val="0B3959"/>
                  </a:solidFill>
                  <a:latin typeface="Calibri"/>
                </a:rPr>
                <a:t>Feb. 2</a:t>
              </a:r>
              <a:endParaRPr lang="en-US"/>
            </a:p>
          </p:txBody>
        </p:sp>
      </p:grpSp>
      <p:grpSp>
        <p:nvGrpSpPr>
          <p:cNvPr id="147" name="Group 146">
            <a:extLst>
              <a:ext uri="{FF2B5EF4-FFF2-40B4-BE49-F238E27FC236}">
                <a16:creationId xmlns:a16="http://schemas.microsoft.com/office/drawing/2014/main" id="{E5D3868C-62CF-1E05-64B0-A66FC1463C4D}"/>
              </a:ext>
            </a:extLst>
          </p:cNvPr>
          <p:cNvGrpSpPr/>
          <p:nvPr/>
        </p:nvGrpSpPr>
        <p:grpSpPr>
          <a:xfrm>
            <a:off x="426007" y="3140070"/>
            <a:ext cx="11270694" cy="718323"/>
            <a:chOff x="416500" y="1348189"/>
            <a:chExt cx="11270694" cy="718323"/>
          </a:xfrm>
        </p:grpSpPr>
        <p:cxnSp>
          <p:nvCxnSpPr>
            <p:cNvPr id="148" name="Straight Connector 147">
              <a:extLst>
                <a:ext uri="{FF2B5EF4-FFF2-40B4-BE49-F238E27FC236}">
                  <a16:creationId xmlns:a16="http://schemas.microsoft.com/office/drawing/2014/main" id="{1310400B-CDCA-6446-ACBC-15C1564F644D}"/>
                </a:ext>
              </a:extLst>
            </p:cNvPr>
            <p:cNvCxnSpPr>
              <a:cxnSpLocks/>
            </p:cNvCxnSpPr>
            <p:nvPr/>
          </p:nvCxnSpPr>
          <p:spPr>
            <a:xfrm>
              <a:off x="2899097" y="1708093"/>
              <a:ext cx="6476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9" name="Freeform 24">
              <a:extLst>
                <a:ext uri="{FF2B5EF4-FFF2-40B4-BE49-F238E27FC236}">
                  <a16:creationId xmlns:a16="http://schemas.microsoft.com/office/drawing/2014/main" id="{3EDE39FD-5CE2-3400-5D6A-83424DB1707D}"/>
                </a:ext>
              </a:extLst>
            </p:cNvPr>
            <p:cNvSpPr/>
            <p:nvPr/>
          </p:nvSpPr>
          <p:spPr>
            <a:xfrm>
              <a:off x="416500" y="1349797"/>
              <a:ext cx="2481948" cy="715108"/>
            </a:xfrm>
            <a:prstGeom prst="roundRect">
              <a:avLst/>
            </a:prstGeom>
            <a:solidFill>
              <a:srgbClr val="0B395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B3959"/>
                </a:solidFill>
                <a:effectLst/>
                <a:uLnTx/>
                <a:uFillTx/>
                <a:latin typeface="Calibri" panose="020F0502020204030204"/>
                <a:ea typeface="Calibri (MS) Bold"/>
                <a:cs typeface="Calibri (MS) Bold"/>
              </a:endParaRPr>
            </a:p>
          </p:txBody>
        </p:sp>
        <p:sp>
          <p:nvSpPr>
            <p:cNvPr id="150" name="TextBox 25">
              <a:extLst>
                <a:ext uri="{FF2B5EF4-FFF2-40B4-BE49-F238E27FC236}">
                  <a16:creationId xmlns:a16="http://schemas.microsoft.com/office/drawing/2014/main" id="{D032CE55-A485-7E33-D86A-0DB3844FE1E7}"/>
                </a:ext>
              </a:extLst>
            </p:cNvPr>
            <p:cNvSpPr txBox="1"/>
            <p:nvPr/>
          </p:nvSpPr>
          <p:spPr>
            <a:xfrm>
              <a:off x="582332" y="1390299"/>
              <a:ext cx="2179882" cy="634105"/>
            </a:xfrm>
            <a:prstGeom prst="rect">
              <a:avLst/>
            </a:prstGeom>
          </p:spPr>
          <p:txBody>
            <a:bodyPr lIns="50800" tIns="50800" rIns="50800" bIns="50800" rtlCol="0" anchor="ctr"/>
            <a:lstStyle/>
            <a:p>
              <a:pPr>
                <a:lnSpc>
                  <a:spcPts val="1959"/>
                </a:lnSpc>
                <a:defRPr/>
              </a:pPr>
              <a:r>
                <a:rPr lang="en-US" sz="2000" b="1">
                  <a:solidFill>
                    <a:prstClr val="white"/>
                  </a:solidFill>
                  <a:latin typeface="Calibri"/>
                </a:rPr>
                <a:t>Lawton Super User Orientation</a:t>
              </a:r>
              <a:endParaRPr lang="en-US">
                <a:solidFill>
                  <a:prstClr val="white"/>
                </a:solidFill>
              </a:endParaRPr>
            </a:p>
          </p:txBody>
        </p:sp>
        <p:sp>
          <p:nvSpPr>
            <p:cNvPr id="151" name="Freeform 27">
              <a:extLst>
                <a:ext uri="{FF2B5EF4-FFF2-40B4-BE49-F238E27FC236}">
                  <a16:creationId xmlns:a16="http://schemas.microsoft.com/office/drawing/2014/main" id="{C18F3DDC-3F96-0FC4-FC8F-1583DE7E3F5C}"/>
                </a:ext>
              </a:extLst>
            </p:cNvPr>
            <p:cNvSpPr/>
            <p:nvPr/>
          </p:nvSpPr>
          <p:spPr>
            <a:xfrm>
              <a:off x="5098548" y="1348189"/>
              <a:ext cx="6588646" cy="718323"/>
            </a:xfrm>
            <a:prstGeom prst="roundRect">
              <a:avLst/>
            </a:prstGeom>
            <a:solidFill>
              <a:srgbClr val="CDDEEE">
                <a:alpha val="50196"/>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2" name="TextBox 71">
              <a:extLst>
                <a:ext uri="{FF2B5EF4-FFF2-40B4-BE49-F238E27FC236}">
                  <a16:creationId xmlns:a16="http://schemas.microsoft.com/office/drawing/2014/main" id="{F0F5ED07-3A4E-7738-6F74-42809E531847}"/>
                </a:ext>
              </a:extLst>
            </p:cNvPr>
            <p:cNvSpPr txBox="1"/>
            <p:nvPr/>
          </p:nvSpPr>
          <p:spPr>
            <a:xfrm>
              <a:off x="5273747" y="1430352"/>
              <a:ext cx="6223446" cy="553998"/>
            </a:xfrm>
            <a:prstGeom prst="rect">
              <a:avLst/>
            </a:prstGeom>
          </p:spPr>
          <p:txBody>
            <a:bodyPr wrap="square" lIns="0" tIns="0" rIns="0" bIns="0" rtlCol="0" anchor="t">
              <a:spAutoFit/>
            </a:bodyPr>
            <a:lstStyle/>
            <a:p>
              <a:pPr>
                <a:defRPr/>
              </a:pPr>
              <a:r>
                <a:rPr lang="en-US">
                  <a:solidFill>
                    <a:srgbClr val="000000"/>
                  </a:solidFill>
                  <a:latin typeface="Calibri" panose="020F0502020204030204"/>
                </a:rPr>
                <a:t>Introduced the Super User Program, outlined roles and PATH EHR training requirements, and clarified peer support strategies.</a:t>
              </a:r>
              <a:endParaRPr lang="en-US"/>
            </a:p>
          </p:txBody>
        </p:sp>
        <p:sp>
          <p:nvSpPr>
            <p:cNvPr id="153" name="Oval 152">
              <a:extLst>
                <a:ext uri="{FF2B5EF4-FFF2-40B4-BE49-F238E27FC236}">
                  <a16:creationId xmlns:a16="http://schemas.microsoft.com/office/drawing/2014/main" id="{DD84435C-35E1-3C07-1383-59703EC702C6}"/>
                </a:ext>
              </a:extLst>
            </p:cNvPr>
            <p:cNvSpPr/>
            <p:nvPr/>
          </p:nvSpPr>
          <p:spPr>
            <a:xfrm>
              <a:off x="3029511" y="1524471"/>
              <a:ext cx="365760" cy="365760"/>
            </a:xfrm>
            <a:prstGeom prst="ellipse">
              <a:avLst/>
            </a:prstGeom>
            <a:solidFill>
              <a:schemeClr val="bg1"/>
            </a:solidFill>
            <a:ln w="28575">
              <a:solidFill>
                <a:srgbClr val="0B39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Freeform 24">
              <a:extLst>
                <a:ext uri="{FF2B5EF4-FFF2-40B4-BE49-F238E27FC236}">
                  <a16:creationId xmlns:a16="http://schemas.microsoft.com/office/drawing/2014/main" id="{ECEC214C-79DE-4E9A-30F0-1CF96A70952A}"/>
                </a:ext>
              </a:extLst>
            </p:cNvPr>
            <p:cNvSpPr/>
            <p:nvPr/>
          </p:nvSpPr>
          <p:spPr>
            <a:xfrm>
              <a:off x="3542021" y="1349797"/>
              <a:ext cx="1485593" cy="715108"/>
            </a:xfrm>
            <a:prstGeom prst="roundRect">
              <a:avLst/>
            </a:prstGeom>
            <a:solidFill>
              <a:srgbClr val="CDDEE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B3959"/>
                </a:solidFill>
                <a:effectLst/>
                <a:uLnTx/>
                <a:uFillTx/>
                <a:latin typeface="Calibri" panose="020F0502020204030204"/>
                <a:ea typeface="Calibri (MS) Bold"/>
                <a:cs typeface="Calibri (MS) Bold"/>
              </a:endParaRPr>
            </a:p>
          </p:txBody>
        </p:sp>
        <p:sp>
          <p:nvSpPr>
            <p:cNvPr id="155" name="TextBox 25">
              <a:extLst>
                <a:ext uri="{FF2B5EF4-FFF2-40B4-BE49-F238E27FC236}">
                  <a16:creationId xmlns:a16="http://schemas.microsoft.com/office/drawing/2014/main" id="{E003C59D-358F-B838-B166-C0192C0AFB98}"/>
                </a:ext>
              </a:extLst>
            </p:cNvPr>
            <p:cNvSpPr txBox="1"/>
            <p:nvPr/>
          </p:nvSpPr>
          <p:spPr>
            <a:xfrm>
              <a:off x="3617712" y="1355130"/>
              <a:ext cx="1275504" cy="704443"/>
            </a:xfrm>
            <a:prstGeom prst="rect">
              <a:avLst/>
            </a:prstGeom>
          </p:spPr>
          <p:txBody>
            <a:bodyPr lIns="50800" tIns="50800" rIns="50800" bIns="50800" rtlCol="0" anchor="ctr"/>
            <a:lstStyle/>
            <a:p>
              <a:pPr>
                <a:lnSpc>
                  <a:spcPts val="1959"/>
                </a:lnSpc>
                <a:defRPr/>
              </a:pPr>
              <a:r>
                <a:rPr lang="en-US" sz="2000" b="1">
                  <a:solidFill>
                    <a:srgbClr val="0B3959"/>
                  </a:solidFill>
                  <a:latin typeface="Calibri"/>
                </a:rPr>
                <a:t>Feb. 24-25</a:t>
              </a:r>
              <a:endParaRPr lang="en-US" sz="2000" b="1">
                <a:solidFill>
                  <a:srgbClr val="0B3959"/>
                </a:solidFill>
                <a:ea typeface="Calibri"/>
                <a:cs typeface="Calibri"/>
              </a:endParaRPr>
            </a:p>
          </p:txBody>
        </p:sp>
      </p:grpSp>
      <p:grpSp>
        <p:nvGrpSpPr>
          <p:cNvPr id="156" name="Group 155">
            <a:extLst>
              <a:ext uri="{FF2B5EF4-FFF2-40B4-BE49-F238E27FC236}">
                <a16:creationId xmlns:a16="http://schemas.microsoft.com/office/drawing/2014/main" id="{3A465DC2-A821-C246-5B28-C3F536441F4B}"/>
              </a:ext>
            </a:extLst>
          </p:cNvPr>
          <p:cNvGrpSpPr/>
          <p:nvPr/>
        </p:nvGrpSpPr>
        <p:grpSpPr>
          <a:xfrm>
            <a:off x="426007" y="2232441"/>
            <a:ext cx="11270694" cy="718323"/>
            <a:chOff x="416500" y="1348189"/>
            <a:chExt cx="11270694" cy="718323"/>
          </a:xfrm>
        </p:grpSpPr>
        <p:cxnSp>
          <p:nvCxnSpPr>
            <p:cNvPr id="157" name="Straight Connector 156">
              <a:extLst>
                <a:ext uri="{FF2B5EF4-FFF2-40B4-BE49-F238E27FC236}">
                  <a16:creationId xmlns:a16="http://schemas.microsoft.com/office/drawing/2014/main" id="{FC3D54ED-0B02-6826-4152-B47FCB666A5C}"/>
                </a:ext>
              </a:extLst>
            </p:cNvPr>
            <p:cNvCxnSpPr>
              <a:cxnSpLocks/>
            </p:cNvCxnSpPr>
            <p:nvPr/>
          </p:nvCxnSpPr>
          <p:spPr>
            <a:xfrm>
              <a:off x="2899097" y="1708093"/>
              <a:ext cx="6476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8" name="Freeform 24">
              <a:extLst>
                <a:ext uri="{FF2B5EF4-FFF2-40B4-BE49-F238E27FC236}">
                  <a16:creationId xmlns:a16="http://schemas.microsoft.com/office/drawing/2014/main" id="{5F9049D8-4586-8583-A27C-6D7317579BF4}"/>
                </a:ext>
              </a:extLst>
            </p:cNvPr>
            <p:cNvSpPr/>
            <p:nvPr/>
          </p:nvSpPr>
          <p:spPr>
            <a:xfrm>
              <a:off x="416500" y="1349797"/>
              <a:ext cx="2481948" cy="715108"/>
            </a:xfrm>
            <a:prstGeom prst="roundRect">
              <a:avLst/>
            </a:prstGeom>
            <a:solidFill>
              <a:srgbClr val="0B395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B3959"/>
                </a:solidFill>
                <a:effectLst/>
                <a:uLnTx/>
                <a:uFillTx/>
                <a:latin typeface="Calibri" panose="020F0502020204030204"/>
                <a:ea typeface="Calibri (MS) Bold"/>
                <a:cs typeface="Calibri (MS) Bold"/>
              </a:endParaRPr>
            </a:p>
          </p:txBody>
        </p:sp>
        <p:sp>
          <p:nvSpPr>
            <p:cNvPr id="159" name="TextBox 25">
              <a:extLst>
                <a:ext uri="{FF2B5EF4-FFF2-40B4-BE49-F238E27FC236}">
                  <a16:creationId xmlns:a16="http://schemas.microsoft.com/office/drawing/2014/main" id="{C3EE126A-C5FB-FA14-E727-607E0922FBA8}"/>
                </a:ext>
              </a:extLst>
            </p:cNvPr>
            <p:cNvSpPr txBox="1"/>
            <p:nvPr/>
          </p:nvSpPr>
          <p:spPr>
            <a:xfrm>
              <a:off x="582332" y="1390299"/>
              <a:ext cx="2179882" cy="634105"/>
            </a:xfrm>
            <a:prstGeom prst="rect">
              <a:avLst/>
            </a:prstGeom>
          </p:spPr>
          <p:txBody>
            <a:bodyPr lIns="50800" tIns="50800" rIns="50800" bIns="50800" rtlCol="0" anchor="ctr"/>
            <a:lstStyle/>
            <a:p>
              <a:pPr>
                <a:lnSpc>
                  <a:spcPts val="1959"/>
                </a:lnSpc>
                <a:defRPr/>
              </a:pPr>
              <a:r>
                <a:rPr lang="en-US" sz="2000" b="1">
                  <a:solidFill>
                    <a:prstClr val="white"/>
                  </a:solidFill>
                  <a:latin typeface="Calibri"/>
                </a:rPr>
                <a:t>Lawton Design Workshop 4</a:t>
              </a:r>
              <a:endParaRPr lang="en-US">
                <a:solidFill>
                  <a:prstClr val="white"/>
                </a:solidFill>
              </a:endParaRPr>
            </a:p>
          </p:txBody>
        </p:sp>
        <p:sp>
          <p:nvSpPr>
            <p:cNvPr id="160" name="Freeform 27">
              <a:extLst>
                <a:ext uri="{FF2B5EF4-FFF2-40B4-BE49-F238E27FC236}">
                  <a16:creationId xmlns:a16="http://schemas.microsoft.com/office/drawing/2014/main" id="{6CED6DEA-4625-BF6B-4149-2FC9EA441A14}"/>
                </a:ext>
              </a:extLst>
            </p:cNvPr>
            <p:cNvSpPr/>
            <p:nvPr/>
          </p:nvSpPr>
          <p:spPr>
            <a:xfrm>
              <a:off x="5098548" y="1348189"/>
              <a:ext cx="6588646" cy="718323"/>
            </a:xfrm>
            <a:prstGeom prst="roundRect">
              <a:avLst/>
            </a:prstGeom>
            <a:solidFill>
              <a:srgbClr val="CDDEEE">
                <a:alpha val="50196"/>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1" name="TextBox 71">
              <a:extLst>
                <a:ext uri="{FF2B5EF4-FFF2-40B4-BE49-F238E27FC236}">
                  <a16:creationId xmlns:a16="http://schemas.microsoft.com/office/drawing/2014/main" id="{2CE88040-A94E-B106-2B6D-E61385CBA713}"/>
                </a:ext>
              </a:extLst>
            </p:cNvPr>
            <p:cNvSpPr txBox="1"/>
            <p:nvPr/>
          </p:nvSpPr>
          <p:spPr>
            <a:xfrm>
              <a:off x="5273747" y="1430352"/>
              <a:ext cx="6337746" cy="553998"/>
            </a:xfrm>
            <a:prstGeom prst="rect">
              <a:avLst/>
            </a:prstGeom>
          </p:spPr>
          <p:txBody>
            <a:bodyPr wrap="square" lIns="0" tIns="0" rIns="0" bIns="0" rtlCol="0" anchor="t">
              <a:spAutoFit/>
            </a:bodyPr>
            <a:lstStyle/>
            <a:p>
              <a:pPr>
                <a:defRPr/>
              </a:pPr>
              <a:r>
                <a:rPr lang="en-US">
                  <a:solidFill>
                    <a:srgbClr val="000000"/>
                  </a:solidFill>
                  <a:latin typeface="Calibri" panose="020F0502020204030204"/>
                  <a:ea typeface="Calibri"/>
                  <a:cs typeface="Calibri"/>
                  <a:sym typeface="Calibri (MS)"/>
                </a:rPr>
                <a:t>Marked the final large design event to connect Lawton Service Unit needs to PATH EHR enterprise standards.</a:t>
              </a:r>
              <a:endParaRPr lang="en-US">
                <a:ea typeface="Calibri"/>
                <a:cs typeface="Calibri"/>
              </a:endParaRPr>
            </a:p>
          </p:txBody>
        </p:sp>
        <p:sp>
          <p:nvSpPr>
            <p:cNvPr id="162" name="Oval 161">
              <a:extLst>
                <a:ext uri="{FF2B5EF4-FFF2-40B4-BE49-F238E27FC236}">
                  <a16:creationId xmlns:a16="http://schemas.microsoft.com/office/drawing/2014/main" id="{68580688-24C0-D524-942F-5F74A59ED5BE}"/>
                </a:ext>
              </a:extLst>
            </p:cNvPr>
            <p:cNvSpPr/>
            <p:nvPr/>
          </p:nvSpPr>
          <p:spPr>
            <a:xfrm>
              <a:off x="3029511" y="1524471"/>
              <a:ext cx="365760" cy="365760"/>
            </a:xfrm>
            <a:prstGeom prst="ellipse">
              <a:avLst/>
            </a:prstGeom>
            <a:solidFill>
              <a:schemeClr val="bg1"/>
            </a:solidFill>
            <a:ln w="28575">
              <a:solidFill>
                <a:srgbClr val="0B39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Freeform 24">
              <a:extLst>
                <a:ext uri="{FF2B5EF4-FFF2-40B4-BE49-F238E27FC236}">
                  <a16:creationId xmlns:a16="http://schemas.microsoft.com/office/drawing/2014/main" id="{6AF0C8CD-F0DB-7D71-28CC-21A54DD0D51D}"/>
                </a:ext>
              </a:extLst>
            </p:cNvPr>
            <p:cNvSpPr/>
            <p:nvPr/>
          </p:nvSpPr>
          <p:spPr>
            <a:xfrm>
              <a:off x="3542021" y="1349797"/>
              <a:ext cx="1485593" cy="715108"/>
            </a:xfrm>
            <a:prstGeom prst="roundRect">
              <a:avLst/>
            </a:prstGeom>
            <a:solidFill>
              <a:srgbClr val="CDDEE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B3959"/>
                </a:solidFill>
                <a:effectLst/>
                <a:uLnTx/>
                <a:uFillTx/>
                <a:latin typeface="Calibri" panose="020F0502020204030204"/>
                <a:ea typeface="Calibri (MS) Bold"/>
                <a:cs typeface="Calibri (MS) Bold"/>
              </a:endParaRPr>
            </a:p>
          </p:txBody>
        </p:sp>
        <p:sp>
          <p:nvSpPr>
            <p:cNvPr id="164" name="TextBox 25">
              <a:extLst>
                <a:ext uri="{FF2B5EF4-FFF2-40B4-BE49-F238E27FC236}">
                  <a16:creationId xmlns:a16="http://schemas.microsoft.com/office/drawing/2014/main" id="{89FB33CF-E648-1316-B4D6-D97B527E132D}"/>
                </a:ext>
              </a:extLst>
            </p:cNvPr>
            <p:cNvSpPr txBox="1"/>
            <p:nvPr/>
          </p:nvSpPr>
          <p:spPr>
            <a:xfrm>
              <a:off x="3617712" y="1355130"/>
              <a:ext cx="1388738" cy="704443"/>
            </a:xfrm>
            <a:prstGeom prst="rect">
              <a:avLst/>
            </a:prstGeom>
          </p:spPr>
          <p:txBody>
            <a:bodyPr lIns="50800" tIns="50800" rIns="50800" bIns="50800" rtlCol="0" anchor="ctr"/>
            <a:lstStyle/>
            <a:p>
              <a:pPr>
                <a:lnSpc>
                  <a:spcPts val="1959"/>
                </a:lnSpc>
                <a:defRPr/>
              </a:pPr>
              <a:r>
                <a:rPr lang="en-US" sz="2000" b="1">
                  <a:solidFill>
                    <a:srgbClr val="0B3959"/>
                  </a:solidFill>
                  <a:latin typeface="Calibri"/>
                </a:rPr>
                <a:t>Feb. 2-13</a:t>
              </a:r>
              <a:endParaRPr lang="en-US"/>
            </a:p>
          </p:txBody>
        </p:sp>
      </p:grpSp>
      <p:grpSp>
        <p:nvGrpSpPr>
          <p:cNvPr id="165" name="Group 164">
            <a:extLst>
              <a:ext uri="{FF2B5EF4-FFF2-40B4-BE49-F238E27FC236}">
                <a16:creationId xmlns:a16="http://schemas.microsoft.com/office/drawing/2014/main" id="{92B99B95-88D1-8222-CA3E-C6D4A74BCC64}"/>
              </a:ext>
            </a:extLst>
          </p:cNvPr>
          <p:cNvGrpSpPr/>
          <p:nvPr/>
        </p:nvGrpSpPr>
        <p:grpSpPr>
          <a:xfrm>
            <a:off x="426007" y="4047699"/>
            <a:ext cx="11270694" cy="718323"/>
            <a:chOff x="416500" y="1348189"/>
            <a:chExt cx="11270694" cy="718323"/>
          </a:xfrm>
        </p:grpSpPr>
        <p:cxnSp>
          <p:nvCxnSpPr>
            <p:cNvPr id="166" name="Straight Connector 165">
              <a:extLst>
                <a:ext uri="{FF2B5EF4-FFF2-40B4-BE49-F238E27FC236}">
                  <a16:creationId xmlns:a16="http://schemas.microsoft.com/office/drawing/2014/main" id="{2C9DEA83-143C-7F28-3D75-626E73004A81}"/>
                </a:ext>
              </a:extLst>
            </p:cNvPr>
            <p:cNvCxnSpPr>
              <a:cxnSpLocks/>
            </p:cNvCxnSpPr>
            <p:nvPr/>
          </p:nvCxnSpPr>
          <p:spPr>
            <a:xfrm>
              <a:off x="2899097" y="1708093"/>
              <a:ext cx="6476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7" name="Freeform 24">
              <a:extLst>
                <a:ext uri="{FF2B5EF4-FFF2-40B4-BE49-F238E27FC236}">
                  <a16:creationId xmlns:a16="http://schemas.microsoft.com/office/drawing/2014/main" id="{8B4A8EFC-9DA4-6903-6601-29CB87D2F4E7}"/>
                </a:ext>
              </a:extLst>
            </p:cNvPr>
            <p:cNvSpPr/>
            <p:nvPr/>
          </p:nvSpPr>
          <p:spPr>
            <a:xfrm>
              <a:off x="416500" y="1349797"/>
              <a:ext cx="2481948" cy="715108"/>
            </a:xfrm>
            <a:prstGeom prst="roundRect">
              <a:avLst/>
            </a:prstGeom>
            <a:solidFill>
              <a:srgbClr val="0B395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B3959"/>
                </a:solidFill>
                <a:effectLst/>
                <a:uLnTx/>
                <a:uFillTx/>
                <a:latin typeface="Calibri" panose="020F0502020204030204"/>
                <a:ea typeface="Calibri (MS) Bold"/>
                <a:cs typeface="Calibri (MS) Bold"/>
              </a:endParaRPr>
            </a:p>
          </p:txBody>
        </p:sp>
        <p:sp>
          <p:nvSpPr>
            <p:cNvPr id="168" name="TextBox 25">
              <a:extLst>
                <a:ext uri="{FF2B5EF4-FFF2-40B4-BE49-F238E27FC236}">
                  <a16:creationId xmlns:a16="http://schemas.microsoft.com/office/drawing/2014/main" id="{F2536412-21A2-75DB-5332-B34B5129E17D}"/>
                </a:ext>
              </a:extLst>
            </p:cNvPr>
            <p:cNvSpPr txBox="1"/>
            <p:nvPr/>
          </p:nvSpPr>
          <p:spPr>
            <a:xfrm>
              <a:off x="582332" y="1390299"/>
              <a:ext cx="2179882" cy="634105"/>
            </a:xfrm>
            <a:prstGeom prst="rect">
              <a:avLst/>
            </a:prstGeom>
          </p:spPr>
          <p:txBody>
            <a:bodyPr lIns="50800" tIns="50800" rIns="50800" bIns="50800" rtlCol="0" anchor="ctr"/>
            <a:lstStyle/>
            <a:p>
              <a:pPr>
                <a:lnSpc>
                  <a:spcPts val="1959"/>
                </a:lnSpc>
                <a:defRPr/>
              </a:pPr>
              <a:r>
                <a:rPr lang="en-US" sz="2000" b="1">
                  <a:solidFill>
                    <a:prstClr val="white"/>
                  </a:solidFill>
                  <a:ea typeface="Calibri"/>
                  <a:cs typeface="Calibri"/>
                </a:rPr>
                <a:t>Enterprise Baseline Acceptance #1</a:t>
              </a:r>
            </a:p>
          </p:txBody>
        </p:sp>
        <p:sp>
          <p:nvSpPr>
            <p:cNvPr id="169" name="Freeform 27">
              <a:extLst>
                <a:ext uri="{FF2B5EF4-FFF2-40B4-BE49-F238E27FC236}">
                  <a16:creationId xmlns:a16="http://schemas.microsoft.com/office/drawing/2014/main" id="{4F506EAE-BB4B-0553-7CE9-B1FD9114E460}"/>
                </a:ext>
              </a:extLst>
            </p:cNvPr>
            <p:cNvSpPr/>
            <p:nvPr/>
          </p:nvSpPr>
          <p:spPr>
            <a:xfrm>
              <a:off x="5098548" y="1348189"/>
              <a:ext cx="6588646" cy="718323"/>
            </a:xfrm>
            <a:prstGeom prst="roundRect">
              <a:avLst/>
            </a:prstGeom>
            <a:solidFill>
              <a:srgbClr val="CDDEEE">
                <a:alpha val="50196"/>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0" name="TextBox 71">
              <a:extLst>
                <a:ext uri="{FF2B5EF4-FFF2-40B4-BE49-F238E27FC236}">
                  <a16:creationId xmlns:a16="http://schemas.microsoft.com/office/drawing/2014/main" id="{B3A55309-D933-CCE6-A80F-36D2C8EA3287}"/>
                </a:ext>
              </a:extLst>
            </p:cNvPr>
            <p:cNvSpPr txBox="1"/>
            <p:nvPr/>
          </p:nvSpPr>
          <p:spPr>
            <a:xfrm>
              <a:off x="5273747" y="1430352"/>
              <a:ext cx="6223446" cy="553998"/>
            </a:xfrm>
            <a:prstGeom prst="rect">
              <a:avLst/>
            </a:prstGeom>
          </p:spPr>
          <p:txBody>
            <a:bodyPr wrap="square" lIns="0" tIns="0" rIns="0" bIns="0" rtlCol="0" anchor="t">
              <a:spAutoFit/>
            </a:bodyPr>
            <a:lstStyle/>
            <a:p>
              <a:pPr>
                <a:defRPr/>
              </a:pPr>
              <a:r>
                <a:rPr lang="en-US">
                  <a:ea typeface="Calibri"/>
                  <a:cs typeface="Calibri"/>
                </a:rPr>
                <a:t>Ensured the PATH EHR enterprise system met security and compliance standards.</a:t>
              </a:r>
              <a:endParaRPr lang="en-US"/>
            </a:p>
          </p:txBody>
        </p:sp>
        <p:sp>
          <p:nvSpPr>
            <p:cNvPr id="171" name="Oval 170">
              <a:extLst>
                <a:ext uri="{FF2B5EF4-FFF2-40B4-BE49-F238E27FC236}">
                  <a16:creationId xmlns:a16="http://schemas.microsoft.com/office/drawing/2014/main" id="{4D797FD4-9C37-83FA-830D-3C4BEBFBB03F}"/>
                </a:ext>
              </a:extLst>
            </p:cNvPr>
            <p:cNvSpPr/>
            <p:nvPr/>
          </p:nvSpPr>
          <p:spPr>
            <a:xfrm>
              <a:off x="3029511" y="1524471"/>
              <a:ext cx="365760" cy="365760"/>
            </a:xfrm>
            <a:prstGeom prst="ellipse">
              <a:avLst/>
            </a:prstGeom>
            <a:solidFill>
              <a:schemeClr val="bg1"/>
            </a:solidFill>
            <a:ln w="28575">
              <a:solidFill>
                <a:srgbClr val="0B39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Freeform 24">
              <a:extLst>
                <a:ext uri="{FF2B5EF4-FFF2-40B4-BE49-F238E27FC236}">
                  <a16:creationId xmlns:a16="http://schemas.microsoft.com/office/drawing/2014/main" id="{876BFF59-6973-2730-5ABD-75AFF20E1E1F}"/>
                </a:ext>
              </a:extLst>
            </p:cNvPr>
            <p:cNvSpPr/>
            <p:nvPr/>
          </p:nvSpPr>
          <p:spPr>
            <a:xfrm>
              <a:off x="3542021" y="1349797"/>
              <a:ext cx="1485593" cy="715108"/>
            </a:xfrm>
            <a:prstGeom prst="roundRect">
              <a:avLst/>
            </a:prstGeom>
            <a:solidFill>
              <a:srgbClr val="CDDEE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B3959"/>
                </a:solidFill>
                <a:effectLst/>
                <a:uLnTx/>
                <a:uFillTx/>
                <a:latin typeface="Calibri" panose="020F0502020204030204"/>
                <a:ea typeface="Calibri (MS) Bold"/>
                <a:cs typeface="Calibri (MS) Bold"/>
              </a:endParaRPr>
            </a:p>
          </p:txBody>
        </p:sp>
        <p:sp>
          <p:nvSpPr>
            <p:cNvPr id="173" name="TextBox 25">
              <a:extLst>
                <a:ext uri="{FF2B5EF4-FFF2-40B4-BE49-F238E27FC236}">
                  <a16:creationId xmlns:a16="http://schemas.microsoft.com/office/drawing/2014/main" id="{AF4B3278-20E0-295F-5D1C-30C2DE0791BF}"/>
                </a:ext>
              </a:extLst>
            </p:cNvPr>
            <p:cNvSpPr txBox="1"/>
            <p:nvPr/>
          </p:nvSpPr>
          <p:spPr>
            <a:xfrm>
              <a:off x="3617712" y="1355130"/>
              <a:ext cx="1275504" cy="704443"/>
            </a:xfrm>
            <a:prstGeom prst="rect">
              <a:avLst/>
            </a:prstGeom>
          </p:spPr>
          <p:txBody>
            <a:bodyPr lIns="50800" tIns="50800" rIns="50800" bIns="50800" rtlCol="0" anchor="ctr"/>
            <a:lstStyle/>
            <a:p>
              <a:pPr>
                <a:lnSpc>
                  <a:spcPts val="1959"/>
                </a:lnSpc>
                <a:defRPr/>
              </a:pPr>
              <a:r>
                <a:rPr lang="en-US" sz="2000" b="1">
                  <a:solidFill>
                    <a:srgbClr val="0B3959"/>
                  </a:solidFill>
                  <a:latin typeface="Calibri"/>
                </a:rPr>
                <a:t>Mar. 2-5</a:t>
              </a:r>
              <a:endParaRPr lang="en-US" sz="2000" b="1">
                <a:solidFill>
                  <a:srgbClr val="0B3959"/>
                </a:solidFill>
              </a:endParaRPr>
            </a:p>
          </p:txBody>
        </p:sp>
      </p:grpSp>
      <p:grpSp>
        <p:nvGrpSpPr>
          <p:cNvPr id="183" name="Group 182">
            <a:extLst>
              <a:ext uri="{FF2B5EF4-FFF2-40B4-BE49-F238E27FC236}">
                <a16:creationId xmlns:a16="http://schemas.microsoft.com/office/drawing/2014/main" id="{7D647FF2-6DC1-DAB1-1222-81C783DD5092}"/>
              </a:ext>
            </a:extLst>
          </p:cNvPr>
          <p:cNvGrpSpPr/>
          <p:nvPr/>
        </p:nvGrpSpPr>
        <p:grpSpPr>
          <a:xfrm>
            <a:off x="426007" y="4955328"/>
            <a:ext cx="11270694" cy="718325"/>
            <a:chOff x="416500" y="1348189"/>
            <a:chExt cx="11270694" cy="718325"/>
          </a:xfrm>
        </p:grpSpPr>
        <p:cxnSp>
          <p:nvCxnSpPr>
            <p:cNvPr id="184" name="Straight Connector 183">
              <a:extLst>
                <a:ext uri="{FF2B5EF4-FFF2-40B4-BE49-F238E27FC236}">
                  <a16:creationId xmlns:a16="http://schemas.microsoft.com/office/drawing/2014/main" id="{9B57AEAC-8DAF-1199-A5E6-23B70F4B6192}"/>
                </a:ext>
              </a:extLst>
            </p:cNvPr>
            <p:cNvCxnSpPr>
              <a:cxnSpLocks/>
            </p:cNvCxnSpPr>
            <p:nvPr/>
          </p:nvCxnSpPr>
          <p:spPr>
            <a:xfrm>
              <a:off x="2899097" y="1708093"/>
              <a:ext cx="6476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5" name="Freeform 24">
              <a:extLst>
                <a:ext uri="{FF2B5EF4-FFF2-40B4-BE49-F238E27FC236}">
                  <a16:creationId xmlns:a16="http://schemas.microsoft.com/office/drawing/2014/main" id="{66135311-7A1C-6FF1-AE28-4F4E1464F9B1}"/>
                </a:ext>
              </a:extLst>
            </p:cNvPr>
            <p:cNvSpPr/>
            <p:nvPr/>
          </p:nvSpPr>
          <p:spPr>
            <a:xfrm>
              <a:off x="416500" y="1349797"/>
              <a:ext cx="2481948" cy="715108"/>
            </a:xfrm>
            <a:prstGeom prst="roundRect">
              <a:avLst/>
            </a:prstGeom>
            <a:solidFill>
              <a:srgbClr val="0B395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B3959"/>
                </a:solidFill>
                <a:effectLst/>
                <a:uLnTx/>
                <a:uFillTx/>
                <a:latin typeface="Calibri" panose="020F0502020204030204"/>
                <a:ea typeface="Calibri (MS) Bold"/>
                <a:cs typeface="Calibri (MS) Bold"/>
              </a:endParaRPr>
            </a:p>
          </p:txBody>
        </p:sp>
        <p:sp>
          <p:nvSpPr>
            <p:cNvPr id="186" name="TextBox 25">
              <a:extLst>
                <a:ext uri="{FF2B5EF4-FFF2-40B4-BE49-F238E27FC236}">
                  <a16:creationId xmlns:a16="http://schemas.microsoft.com/office/drawing/2014/main" id="{F36C1CB9-D494-43F9-785B-EE36FE6BB49D}"/>
                </a:ext>
              </a:extLst>
            </p:cNvPr>
            <p:cNvSpPr txBox="1"/>
            <p:nvPr/>
          </p:nvSpPr>
          <p:spPr>
            <a:xfrm>
              <a:off x="582332" y="1390299"/>
              <a:ext cx="2179882" cy="634105"/>
            </a:xfrm>
            <a:prstGeom prst="rect">
              <a:avLst/>
            </a:prstGeom>
          </p:spPr>
          <p:txBody>
            <a:bodyPr lIns="50800" tIns="50800" rIns="50800" bIns="50800" rtlCol="0" anchor="ctr"/>
            <a:lstStyle/>
            <a:p>
              <a:pPr>
                <a:lnSpc>
                  <a:spcPts val="1959"/>
                </a:lnSpc>
                <a:defRPr/>
              </a:pPr>
              <a:r>
                <a:rPr lang="en-US" sz="2000" b="1">
                  <a:solidFill>
                    <a:prstClr val="white"/>
                  </a:solidFill>
                  <a:latin typeface="Calibri"/>
                </a:rPr>
                <a:t>TC/UC Session</a:t>
              </a:r>
              <a:endParaRPr lang="en-US"/>
            </a:p>
          </p:txBody>
        </p:sp>
        <p:sp>
          <p:nvSpPr>
            <p:cNvPr id="187" name="Freeform 27">
              <a:extLst>
                <a:ext uri="{FF2B5EF4-FFF2-40B4-BE49-F238E27FC236}">
                  <a16:creationId xmlns:a16="http://schemas.microsoft.com/office/drawing/2014/main" id="{89645EFF-DE49-4A42-A865-23FE1F5AAC75}"/>
                </a:ext>
              </a:extLst>
            </p:cNvPr>
            <p:cNvSpPr/>
            <p:nvPr/>
          </p:nvSpPr>
          <p:spPr>
            <a:xfrm>
              <a:off x="5098548" y="1348189"/>
              <a:ext cx="6588646" cy="718325"/>
            </a:xfrm>
            <a:prstGeom prst="roundRect">
              <a:avLst/>
            </a:prstGeom>
            <a:solidFill>
              <a:srgbClr val="CDDEEE">
                <a:alpha val="50196"/>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8" name="TextBox 71">
              <a:extLst>
                <a:ext uri="{FF2B5EF4-FFF2-40B4-BE49-F238E27FC236}">
                  <a16:creationId xmlns:a16="http://schemas.microsoft.com/office/drawing/2014/main" id="{E075DAB4-63B9-11FA-C38B-F049B84CF0D1}"/>
                </a:ext>
              </a:extLst>
            </p:cNvPr>
            <p:cNvSpPr txBox="1"/>
            <p:nvPr/>
          </p:nvSpPr>
          <p:spPr>
            <a:xfrm>
              <a:off x="5286884" y="1430353"/>
              <a:ext cx="6394239" cy="553998"/>
            </a:xfrm>
            <a:prstGeom prst="rect">
              <a:avLst/>
            </a:prstGeom>
          </p:spPr>
          <p:txBody>
            <a:bodyPr wrap="square" lIns="0" tIns="0" rIns="0" bIns="0" rtlCol="0" anchor="t">
              <a:spAutoFit/>
            </a:bodyPr>
            <a:lstStyle/>
            <a:p>
              <a:pPr>
                <a:defRPr/>
              </a:pPr>
              <a:r>
                <a:rPr lang="en-US">
                  <a:ea typeface="Calibri"/>
                  <a:cs typeface="Calibri"/>
                </a:rPr>
                <a:t>Hosted Modernization Tribal Consultation and Urban Confer (TC/UC) session, highlighting PATH EHR activities and progress.</a:t>
              </a:r>
            </a:p>
          </p:txBody>
        </p:sp>
        <p:sp>
          <p:nvSpPr>
            <p:cNvPr id="189" name="Oval 188">
              <a:extLst>
                <a:ext uri="{FF2B5EF4-FFF2-40B4-BE49-F238E27FC236}">
                  <a16:creationId xmlns:a16="http://schemas.microsoft.com/office/drawing/2014/main" id="{5C8B9F84-92E6-D376-5D29-4FAB3EC1FE49}"/>
                </a:ext>
              </a:extLst>
            </p:cNvPr>
            <p:cNvSpPr/>
            <p:nvPr/>
          </p:nvSpPr>
          <p:spPr>
            <a:xfrm>
              <a:off x="3029511" y="1524471"/>
              <a:ext cx="365760" cy="365760"/>
            </a:xfrm>
            <a:prstGeom prst="ellipse">
              <a:avLst/>
            </a:prstGeom>
            <a:solidFill>
              <a:schemeClr val="bg1"/>
            </a:solidFill>
            <a:ln w="28575">
              <a:solidFill>
                <a:srgbClr val="0B39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24">
              <a:extLst>
                <a:ext uri="{FF2B5EF4-FFF2-40B4-BE49-F238E27FC236}">
                  <a16:creationId xmlns:a16="http://schemas.microsoft.com/office/drawing/2014/main" id="{4C5553A8-647C-C058-591B-DF35C8D22BD2}"/>
                </a:ext>
              </a:extLst>
            </p:cNvPr>
            <p:cNvSpPr/>
            <p:nvPr/>
          </p:nvSpPr>
          <p:spPr>
            <a:xfrm>
              <a:off x="3542021" y="1349797"/>
              <a:ext cx="1485593" cy="715108"/>
            </a:xfrm>
            <a:prstGeom prst="roundRect">
              <a:avLst/>
            </a:prstGeom>
            <a:solidFill>
              <a:srgbClr val="CDDEE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B3959"/>
                </a:solidFill>
                <a:effectLst/>
                <a:uLnTx/>
                <a:uFillTx/>
                <a:latin typeface="Calibri" panose="020F0502020204030204"/>
                <a:ea typeface="Calibri (MS) Bold"/>
                <a:cs typeface="Calibri (MS) Bold"/>
              </a:endParaRPr>
            </a:p>
          </p:txBody>
        </p:sp>
        <p:sp>
          <p:nvSpPr>
            <p:cNvPr id="191" name="TextBox 25">
              <a:extLst>
                <a:ext uri="{FF2B5EF4-FFF2-40B4-BE49-F238E27FC236}">
                  <a16:creationId xmlns:a16="http://schemas.microsoft.com/office/drawing/2014/main" id="{7E9BBF55-1EAF-DFF6-BE62-961329EFF609}"/>
                </a:ext>
              </a:extLst>
            </p:cNvPr>
            <p:cNvSpPr txBox="1"/>
            <p:nvPr/>
          </p:nvSpPr>
          <p:spPr>
            <a:xfrm>
              <a:off x="3617712" y="1355130"/>
              <a:ext cx="1275504" cy="704443"/>
            </a:xfrm>
            <a:prstGeom prst="rect">
              <a:avLst/>
            </a:prstGeom>
          </p:spPr>
          <p:txBody>
            <a:bodyPr lIns="50800" tIns="50800" rIns="50800" bIns="50800" rtlCol="0" anchor="ctr"/>
            <a:lstStyle/>
            <a:p>
              <a:pPr>
                <a:defRPr/>
              </a:pPr>
              <a:r>
                <a:rPr lang="en-US" sz="2000" b="1">
                  <a:solidFill>
                    <a:srgbClr val="0B3959"/>
                  </a:solidFill>
                  <a:latin typeface="Calibri"/>
                </a:rPr>
                <a:t>Mar. 5</a:t>
              </a:r>
              <a:endParaRPr lang="en-US" sz="2000">
                <a:solidFill>
                  <a:srgbClr val="000000"/>
                </a:solidFill>
                <a:latin typeface="Calibri"/>
              </a:endParaRPr>
            </a:p>
          </p:txBody>
        </p:sp>
      </p:grpSp>
      <p:grpSp>
        <p:nvGrpSpPr>
          <p:cNvPr id="7" name="Group 6">
            <a:extLst>
              <a:ext uri="{FF2B5EF4-FFF2-40B4-BE49-F238E27FC236}">
                <a16:creationId xmlns:a16="http://schemas.microsoft.com/office/drawing/2014/main" id="{9FFA69A4-0BE3-2660-C041-7CC4032B1E22}"/>
              </a:ext>
            </a:extLst>
          </p:cNvPr>
          <p:cNvGrpSpPr/>
          <p:nvPr/>
        </p:nvGrpSpPr>
        <p:grpSpPr>
          <a:xfrm>
            <a:off x="426007" y="5862957"/>
            <a:ext cx="11270694" cy="718325"/>
            <a:chOff x="416500" y="1348189"/>
            <a:chExt cx="11270694" cy="718325"/>
          </a:xfrm>
        </p:grpSpPr>
        <p:cxnSp>
          <p:nvCxnSpPr>
            <p:cNvPr id="9" name="Straight Connector 8">
              <a:extLst>
                <a:ext uri="{FF2B5EF4-FFF2-40B4-BE49-F238E27FC236}">
                  <a16:creationId xmlns:a16="http://schemas.microsoft.com/office/drawing/2014/main" id="{5FBE47DB-3830-E3D8-ADCA-C4D1B98FF689}"/>
                </a:ext>
              </a:extLst>
            </p:cNvPr>
            <p:cNvCxnSpPr>
              <a:cxnSpLocks/>
            </p:cNvCxnSpPr>
            <p:nvPr/>
          </p:nvCxnSpPr>
          <p:spPr>
            <a:xfrm>
              <a:off x="2899097" y="1708093"/>
              <a:ext cx="6476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Freeform 24">
              <a:extLst>
                <a:ext uri="{FF2B5EF4-FFF2-40B4-BE49-F238E27FC236}">
                  <a16:creationId xmlns:a16="http://schemas.microsoft.com/office/drawing/2014/main" id="{294C48B9-C165-0C5E-D2BB-E29DD65BC68A}"/>
                </a:ext>
              </a:extLst>
            </p:cNvPr>
            <p:cNvSpPr/>
            <p:nvPr/>
          </p:nvSpPr>
          <p:spPr>
            <a:xfrm>
              <a:off x="416500" y="1349797"/>
              <a:ext cx="2481948" cy="715108"/>
            </a:xfrm>
            <a:prstGeom prst="roundRect">
              <a:avLst/>
            </a:prstGeom>
            <a:solidFill>
              <a:srgbClr val="0B395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B3959"/>
                </a:solidFill>
                <a:effectLst/>
                <a:uLnTx/>
                <a:uFillTx/>
                <a:latin typeface="Calibri" panose="020F0502020204030204"/>
                <a:ea typeface="Calibri (MS) Bold"/>
                <a:cs typeface="Calibri (MS) Bold"/>
              </a:endParaRPr>
            </a:p>
          </p:txBody>
        </p:sp>
        <p:sp>
          <p:nvSpPr>
            <p:cNvPr id="11" name="TextBox 25">
              <a:extLst>
                <a:ext uri="{FF2B5EF4-FFF2-40B4-BE49-F238E27FC236}">
                  <a16:creationId xmlns:a16="http://schemas.microsoft.com/office/drawing/2014/main" id="{165E7E27-0101-28DC-E026-61B3C9F1E313}"/>
                </a:ext>
              </a:extLst>
            </p:cNvPr>
            <p:cNvSpPr txBox="1"/>
            <p:nvPr/>
          </p:nvSpPr>
          <p:spPr>
            <a:xfrm>
              <a:off x="582332" y="1390299"/>
              <a:ext cx="2179882" cy="634105"/>
            </a:xfrm>
            <a:prstGeom prst="rect">
              <a:avLst/>
            </a:prstGeom>
          </p:spPr>
          <p:txBody>
            <a:bodyPr lIns="50800" tIns="50800" rIns="50800" bIns="50800" rtlCol="0" anchor="ctr"/>
            <a:lstStyle/>
            <a:p>
              <a:pPr>
                <a:defRPr/>
              </a:pPr>
              <a:r>
                <a:rPr lang="en-US" sz="2000" b="1">
                  <a:solidFill>
                    <a:prstClr val="white"/>
                  </a:solidFill>
                  <a:ea typeface="Calibri"/>
                  <a:cs typeface="Calibri"/>
                </a:rPr>
                <a:t>HIMSS Conference</a:t>
              </a:r>
              <a:endParaRPr lang="en-US" sz="2000">
                <a:solidFill>
                  <a:srgbClr val="000000"/>
                </a:solidFill>
                <a:ea typeface="Calibri"/>
                <a:cs typeface="Calibri"/>
              </a:endParaRPr>
            </a:p>
          </p:txBody>
        </p:sp>
        <p:sp>
          <p:nvSpPr>
            <p:cNvPr id="12" name="Freeform 27">
              <a:extLst>
                <a:ext uri="{FF2B5EF4-FFF2-40B4-BE49-F238E27FC236}">
                  <a16:creationId xmlns:a16="http://schemas.microsoft.com/office/drawing/2014/main" id="{26631C6E-EE6E-8CB2-CB62-7596A777EFDB}"/>
                </a:ext>
              </a:extLst>
            </p:cNvPr>
            <p:cNvSpPr/>
            <p:nvPr/>
          </p:nvSpPr>
          <p:spPr>
            <a:xfrm>
              <a:off x="5098548" y="1348189"/>
              <a:ext cx="6588646" cy="718325"/>
            </a:xfrm>
            <a:prstGeom prst="roundRect">
              <a:avLst/>
            </a:prstGeom>
            <a:solidFill>
              <a:srgbClr val="CDDEEE">
                <a:alpha val="50196"/>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TextBox 71">
              <a:extLst>
                <a:ext uri="{FF2B5EF4-FFF2-40B4-BE49-F238E27FC236}">
                  <a16:creationId xmlns:a16="http://schemas.microsoft.com/office/drawing/2014/main" id="{A116C22E-74CC-EFD9-8639-AA7C0757DB8F}"/>
                </a:ext>
              </a:extLst>
            </p:cNvPr>
            <p:cNvSpPr txBox="1"/>
            <p:nvPr/>
          </p:nvSpPr>
          <p:spPr>
            <a:xfrm>
              <a:off x="5273747" y="1430352"/>
              <a:ext cx="6223446" cy="553998"/>
            </a:xfrm>
            <a:prstGeom prst="rect">
              <a:avLst/>
            </a:prstGeom>
          </p:spPr>
          <p:txBody>
            <a:bodyPr wrap="square" lIns="0" tIns="0" rIns="0" bIns="0" rtlCol="0" anchor="t">
              <a:spAutoFit/>
            </a:bodyPr>
            <a:lstStyle/>
            <a:p>
              <a:pPr>
                <a:defRPr/>
              </a:pPr>
              <a:r>
                <a:rPr lang="en-US">
                  <a:solidFill>
                    <a:srgbClr val="000000"/>
                  </a:solidFill>
                  <a:latin typeface="Calibri" panose="020F0502020204030204"/>
                </a:rPr>
                <a:t>Attended key industry conference to raise awareness of PATH EHR and engaged with industry leaders.</a:t>
              </a:r>
              <a:endParaRPr lang="en-US" sz="1100">
                <a:highlight>
                  <a:srgbClr val="FFFFFF"/>
                </a:highlight>
                <a:ea typeface="Calibri"/>
                <a:cs typeface="Calibri"/>
              </a:endParaRPr>
            </a:p>
          </p:txBody>
        </p:sp>
        <p:sp>
          <p:nvSpPr>
            <p:cNvPr id="16" name="Oval 15">
              <a:extLst>
                <a:ext uri="{FF2B5EF4-FFF2-40B4-BE49-F238E27FC236}">
                  <a16:creationId xmlns:a16="http://schemas.microsoft.com/office/drawing/2014/main" id="{E430A1FD-E8B3-5426-3BB3-289721599043}"/>
                </a:ext>
              </a:extLst>
            </p:cNvPr>
            <p:cNvSpPr/>
            <p:nvPr/>
          </p:nvSpPr>
          <p:spPr>
            <a:xfrm>
              <a:off x="3029511" y="1524471"/>
              <a:ext cx="365760" cy="365760"/>
            </a:xfrm>
            <a:prstGeom prst="ellipse">
              <a:avLst/>
            </a:prstGeom>
            <a:solidFill>
              <a:schemeClr val="bg1"/>
            </a:solidFill>
            <a:ln w="28575">
              <a:solidFill>
                <a:srgbClr val="0B39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4">
              <a:extLst>
                <a:ext uri="{FF2B5EF4-FFF2-40B4-BE49-F238E27FC236}">
                  <a16:creationId xmlns:a16="http://schemas.microsoft.com/office/drawing/2014/main" id="{B4D2DB8C-0D97-C8F1-EEC6-153AC865CDF1}"/>
                </a:ext>
              </a:extLst>
            </p:cNvPr>
            <p:cNvSpPr/>
            <p:nvPr/>
          </p:nvSpPr>
          <p:spPr>
            <a:xfrm>
              <a:off x="3542021" y="1349797"/>
              <a:ext cx="1485593" cy="715108"/>
            </a:xfrm>
            <a:prstGeom prst="roundRect">
              <a:avLst/>
            </a:prstGeom>
            <a:solidFill>
              <a:srgbClr val="CDDEE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B3959"/>
                </a:solidFill>
                <a:effectLst/>
                <a:uLnTx/>
                <a:uFillTx/>
                <a:latin typeface="Calibri" panose="020F0502020204030204"/>
                <a:ea typeface="Calibri (MS) Bold"/>
                <a:cs typeface="Calibri (MS) Bold"/>
              </a:endParaRPr>
            </a:p>
          </p:txBody>
        </p:sp>
        <p:sp>
          <p:nvSpPr>
            <p:cNvPr id="18" name="TextBox 25">
              <a:extLst>
                <a:ext uri="{FF2B5EF4-FFF2-40B4-BE49-F238E27FC236}">
                  <a16:creationId xmlns:a16="http://schemas.microsoft.com/office/drawing/2014/main" id="{18315502-25D6-12D7-AA3C-D05F53CDD775}"/>
                </a:ext>
              </a:extLst>
            </p:cNvPr>
            <p:cNvSpPr txBox="1"/>
            <p:nvPr/>
          </p:nvSpPr>
          <p:spPr>
            <a:xfrm>
              <a:off x="3617712" y="1355130"/>
              <a:ext cx="1275504" cy="704443"/>
            </a:xfrm>
            <a:prstGeom prst="rect">
              <a:avLst/>
            </a:prstGeom>
          </p:spPr>
          <p:txBody>
            <a:bodyPr lIns="50800" tIns="50800" rIns="50800" bIns="50800" rtlCol="0" anchor="ctr"/>
            <a:lstStyle/>
            <a:p>
              <a:pPr>
                <a:defRPr/>
              </a:pPr>
              <a:r>
                <a:rPr lang="en-US" sz="2000" b="1">
                  <a:solidFill>
                    <a:srgbClr val="0B3959"/>
                  </a:solidFill>
                  <a:ea typeface="Calibri"/>
                  <a:cs typeface="Calibri"/>
                </a:rPr>
                <a:t>Mar. 9-12</a:t>
              </a:r>
              <a:endParaRPr lang="en-US" sz="2000">
                <a:solidFill>
                  <a:srgbClr val="000000"/>
                </a:solidFill>
                <a:ea typeface="Calibri"/>
                <a:cs typeface="Calibri"/>
              </a:endParaRPr>
            </a:p>
          </p:txBody>
        </p:sp>
      </p:grpSp>
    </p:spTree>
    <p:extLst>
      <p:ext uri="{BB962C8B-B14F-4D97-AF65-F5344CB8AC3E}">
        <p14:creationId xmlns:p14="http://schemas.microsoft.com/office/powerpoint/2010/main" val="195168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6F4926FA-C5C8-D160-A580-DF84CE6B6CED}"/>
              </a:ext>
              <a:ext uri="{C183D7F6-B498-43B3-948B-1728B52AA6E4}">
                <adec:decorative xmlns:adec="http://schemas.microsoft.com/office/drawing/2017/decorative" val="1"/>
              </a:ext>
            </a:extLst>
          </p:cNvPr>
          <p:cNvSpPr/>
          <p:nvPr/>
        </p:nvSpPr>
        <p:spPr>
          <a:xfrm>
            <a:off x="321943" y="1506329"/>
            <a:ext cx="11570531" cy="4799138"/>
          </a:xfrm>
          <a:prstGeom prst="round2SameRect">
            <a:avLst>
              <a:gd name="adj1" fmla="val 5686"/>
              <a:gd name="adj2" fmla="val 0"/>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Connector: Elbow 20">
            <a:extLst>
              <a:ext uri="{FF2B5EF4-FFF2-40B4-BE49-F238E27FC236}">
                <a16:creationId xmlns:a16="http://schemas.microsoft.com/office/drawing/2014/main" id="{2A5D6263-0C03-6994-0754-5DB75C46D662}"/>
              </a:ext>
              <a:ext uri="{C183D7F6-B498-43B3-948B-1728B52AA6E4}">
                <adec:decorative xmlns:adec="http://schemas.microsoft.com/office/drawing/2017/decorative" val="1"/>
              </a:ext>
            </a:extLst>
          </p:cNvPr>
          <p:cNvCxnSpPr>
            <a:cxnSpLocks/>
          </p:cNvCxnSpPr>
          <p:nvPr/>
        </p:nvCxnSpPr>
        <p:spPr>
          <a:xfrm rot="10800000" flipV="1">
            <a:off x="5765025" y="1960430"/>
            <a:ext cx="2631652" cy="1361361"/>
          </a:xfrm>
          <a:prstGeom prst="bentConnector3">
            <a:avLst>
              <a:gd name="adj1" fmla="val 40830"/>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1A52BAA6-CAC7-DAF8-F3E2-657955133271}"/>
              </a:ext>
              <a:ext uri="{C183D7F6-B498-43B3-948B-1728B52AA6E4}">
                <adec:decorative xmlns:adec="http://schemas.microsoft.com/office/drawing/2017/decorative" val="1"/>
              </a:ext>
            </a:extLst>
          </p:cNvPr>
          <p:cNvCxnSpPr>
            <a:cxnSpLocks/>
          </p:cNvCxnSpPr>
          <p:nvPr/>
        </p:nvCxnSpPr>
        <p:spPr>
          <a:xfrm>
            <a:off x="3788052" y="1973168"/>
            <a:ext cx="2183453" cy="1386684"/>
          </a:xfrm>
          <a:prstGeom prst="bentConnector3">
            <a:avLst>
              <a:gd name="adj1" fmla="val 50000"/>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18E2E9F0-FD5F-6862-EED7-1480E2D39974}"/>
              </a:ext>
              <a:ext uri="{C183D7F6-B498-43B3-948B-1728B52AA6E4}">
                <adec:decorative xmlns:adec="http://schemas.microsoft.com/office/drawing/2017/decorative" val="1"/>
              </a:ext>
            </a:extLst>
          </p:cNvPr>
          <p:cNvSpPr>
            <a:spLocks noChangeAspect="1"/>
          </p:cNvSpPr>
          <p:nvPr/>
        </p:nvSpPr>
        <p:spPr>
          <a:xfrm>
            <a:off x="4165787" y="2145670"/>
            <a:ext cx="3852442" cy="37422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D586DDAB-5EDB-2593-B517-1C5A304A12FD}"/>
              </a:ext>
            </a:extLst>
          </p:cNvPr>
          <p:cNvGrpSpPr/>
          <p:nvPr/>
        </p:nvGrpSpPr>
        <p:grpSpPr>
          <a:xfrm>
            <a:off x="4265934" y="2249243"/>
            <a:ext cx="3682550" cy="3528380"/>
            <a:chOff x="4506667" y="2605091"/>
            <a:chExt cx="3150797" cy="3017520"/>
          </a:xfrm>
        </p:grpSpPr>
        <p:sp>
          <p:nvSpPr>
            <p:cNvPr id="35" name="Oval 34">
              <a:extLst>
                <a:ext uri="{FF2B5EF4-FFF2-40B4-BE49-F238E27FC236}">
                  <a16:creationId xmlns:a16="http://schemas.microsoft.com/office/drawing/2014/main" id="{BD4141F9-BF88-1344-A26B-8E7C35B1E27C}"/>
                </a:ext>
              </a:extLst>
            </p:cNvPr>
            <p:cNvSpPr/>
            <p:nvPr/>
          </p:nvSpPr>
          <p:spPr>
            <a:xfrm>
              <a:off x="4541520" y="2605091"/>
              <a:ext cx="3108960" cy="3017520"/>
            </a:xfrm>
            <a:prstGeom prst="ellipse">
              <a:avLst/>
            </a:prstGeom>
            <a:solidFill>
              <a:srgbClr val="177D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hord 72" descr="Image of a circle split in half, one side with one enterprise level icon, and one side with four site level icons.  Shows the one to many relationship with lines drawn to each side's goal and benefits.">
              <a:extLst>
                <a:ext uri="{FF2B5EF4-FFF2-40B4-BE49-F238E27FC236}">
                  <a16:creationId xmlns:a16="http://schemas.microsoft.com/office/drawing/2014/main" id="{92760452-C085-741C-83F0-9D02E56CD8CC}"/>
                </a:ext>
              </a:extLst>
            </p:cNvPr>
            <p:cNvSpPr/>
            <p:nvPr/>
          </p:nvSpPr>
          <p:spPr>
            <a:xfrm>
              <a:off x="4506667" y="2605091"/>
              <a:ext cx="3150797" cy="3017520"/>
            </a:xfrm>
            <a:prstGeom prst="chord">
              <a:avLst>
                <a:gd name="adj1" fmla="val 5371013"/>
                <a:gd name="adj2" fmla="val 16200000"/>
              </a:avLst>
            </a:prstGeom>
            <a:solidFill>
              <a:srgbClr val="0B39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33">
            <a:extLst>
              <a:ext uri="{FF2B5EF4-FFF2-40B4-BE49-F238E27FC236}">
                <a16:creationId xmlns:a16="http://schemas.microsoft.com/office/drawing/2014/main" id="{B565F214-29D1-BFAC-D780-51ECEC6D19ED}"/>
              </a:ext>
            </a:extLst>
          </p:cNvPr>
          <p:cNvPicPr>
            <a:picLocks noChangeAspect="1"/>
          </p:cNvPicPr>
          <p:nvPr/>
        </p:nvPicPr>
        <p:blipFill>
          <a:blip r:embed="rId4"/>
          <a:stretch>
            <a:fillRect/>
          </a:stretch>
        </p:blipFill>
        <p:spPr>
          <a:xfrm>
            <a:off x="6629051" y="5036661"/>
            <a:ext cx="406790" cy="309162"/>
          </a:xfrm>
          <a:prstGeom prst="rect">
            <a:avLst/>
          </a:prstGeom>
        </p:spPr>
      </p:pic>
      <p:cxnSp>
        <p:nvCxnSpPr>
          <p:cNvPr id="37" name="Straight Connector 36">
            <a:extLst>
              <a:ext uri="{FF2B5EF4-FFF2-40B4-BE49-F238E27FC236}">
                <a16:creationId xmlns:a16="http://schemas.microsoft.com/office/drawing/2014/main" id="{3093F8B5-6475-B0F6-310A-3EE1962181F9}"/>
              </a:ext>
              <a:ext uri="{C183D7F6-B498-43B3-948B-1728B52AA6E4}">
                <adec:decorative xmlns:adec="http://schemas.microsoft.com/office/drawing/2017/decorative" val="1"/>
              </a:ext>
            </a:extLst>
          </p:cNvPr>
          <p:cNvCxnSpPr>
            <a:cxnSpLocks/>
          </p:cNvCxnSpPr>
          <p:nvPr/>
        </p:nvCxnSpPr>
        <p:spPr>
          <a:xfrm flipV="1">
            <a:off x="5770935" y="2957229"/>
            <a:ext cx="746956" cy="4374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38C057-B8A9-7EE2-4A12-0FDD3E0B63D4}"/>
              </a:ext>
              <a:ext uri="{C183D7F6-B498-43B3-948B-1728B52AA6E4}">
                <adec:decorative xmlns:adec="http://schemas.microsoft.com/office/drawing/2017/decorative" val="1"/>
              </a:ext>
            </a:extLst>
          </p:cNvPr>
          <p:cNvCxnSpPr>
            <a:cxnSpLocks/>
          </p:cNvCxnSpPr>
          <p:nvPr/>
        </p:nvCxnSpPr>
        <p:spPr>
          <a:xfrm flipH="1" flipV="1">
            <a:off x="5825388" y="4468363"/>
            <a:ext cx="740057" cy="5497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7F87990-3425-93DB-93D8-E30C6E1F2E03}"/>
              </a:ext>
              <a:ext uri="{C183D7F6-B498-43B3-948B-1728B52AA6E4}">
                <adec:decorative xmlns:adec="http://schemas.microsoft.com/office/drawing/2017/decorative" val="1"/>
              </a:ext>
            </a:extLst>
          </p:cNvPr>
          <p:cNvCxnSpPr>
            <a:cxnSpLocks/>
          </p:cNvCxnSpPr>
          <p:nvPr/>
        </p:nvCxnSpPr>
        <p:spPr>
          <a:xfrm flipV="1">
            <a:off x="5985065" y="3571184"/>
            <a:ext cx="1045764" cy="21320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6A3316C-8E2C-C776-FF4F-CCF3352546E5}"/>
              </a:ext>
              <a:ext uri="{C183D7F6-B498-43B3-948B-1728B52AA6E4}">
                <adec:decorative xmlns:adec="http://schemas.microsoft.com/office/drawing/2017/decorative" val="1"/>
              </a:ext>
            </a:extLst>
          </p:cNvPr>
          <p:cNvCxnSpPr>
            <a:cxnSpLocks/>
          </p:cNvCxnSpPr>
          <p:nvPr/>
        </p:nvCxnSpPr>
        <p:spPr>
          <a:xfrm>
            <a:off x="5955819" y="4268098"/>
            <a:ext cx="1125032" cy="1024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409A2EF1-F48F-96DA-4B6A-2289F59E0A43}"/>
              </a:ext>
            </a:extLst>
          </p:cNvPr>
          <p:cNvGrpSpPr>
            <a:grpSpLocks noChangeAspect="1"/>
          </p:cNvGrpSpPr>
          <p:nvPr/>
        </p:nvGrpSpPr>
        <p:grpSpPr>
          <a:xfrm>
            <a:off x="6442656" y="2524991"/>
            <a:ext cx="641233" cy="641525"/>
            <a:chOff x="1095917" y="3956629"/>
            <a:chExt cx="2194559" cy="2194560"/>
          </a:xfrm>
          <a:solidFill>
            <a:srgbClr val="177D89"/>
          </a:solidFill>
        </p:grpSpPr>
        <p:sp>
          <p:nvSpPr>
            <p:cNvPr id="74" name="Freeform: Shape 73">
              <a:extLst>
                <a:ext uri="{FF2B5EF4-FFF2-40B4-BE49-F238E27FC236}">
                  <a16:creationId xmlns:a16="http://schemas.microsoft.com/office/drawing/2014/main" id="{542089AE-2310-F3EA-8809-FE9BB57DA904}"/>
                </a:ext>
                <a:ext uri="{C183D7F6-B498-43B3-948B-1728B52AA6E4}">
                  <adec:decorative xmlns:adec="http://schemas.microsoft.com/office/drawing/2017/decorative" val="1"/>
                </a:ext>
              </a:extLst>
            </p:cNvPr>
            <p:cNvSpPr>
              <a:spLocks noChangeAspect="1"/>
            </p:cNvSpPr>
            <p:nvPr/>
          </p:nvSpPr>
          <p:spPr>
            <a:xfrm>
              <a:off x="1095917" y="3956629"/>
              <a:ext cx="2194559" cy="219456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grpFill/>
            <a:ln w="34925">
              <a:solidFill>
                <a:schemeClr val="bg1"/>
              </a:solidFill>
            </a:ln>
          </p:spPr>
          <p:style>
            <a:lnRef idx="2">
              <a:schemeClr val="accent2">
                <a:hueOff val="-8909319"/>
                <a:satOff val="-33663"/>
                <a:lumOff val="10195"/>
                <a:alphaOff val="0"/>
              </a:schemeClr>
            </a:lnRef>
            <a:fillRef idx="1">
              <a:schemeClr val="accent2">
                <a:hueOff val="-8909319"/>
                <a:satOff val="-33663"/>
                <a:lumOff val="10195"/>
                <a:alphaOff val="0"/>
              </a:schemeClr>
            </a:fillRef>
            <a:effectRef idx="0">
              <a:schemeClr val="accent2">
                <a:hueOff val="-8909319"/>
                <a:satOff val="-33663"/>
                <a:lumOff val="10195"/>
                <a:alphaOff val="0"/>
              </a:schemeClr>
            </a:effectRef>
            <a:fontRef idx="minor">
              <a:schemeClr val="lt1"/>
            </a:fontRef>
          </p:style>
          <p:txBody>
            <a:bodyPr spcFirstLastPara="0" vert="horz" wrap="square" lIns="254891" tIns="179038" rIns="254891" bIns="179038" numCol="1" spcCol="1270" anchor="ctr" anchorCtr="0">
              <a:noAutofit/>
            </a:bodyPr>
            <a:lstStyle/>
            <a:p>
              <a:pPr marL="0" lvl="0" indent="0" algn="ctr" defTabSz="2133600">
                <a:lnSpc>
                  <a:spcPct val="90000"/>
                </a:lnSpc>
                <a:spcBef>
                  <a:spcPct val="0"/>
                </a:spcBef>
                <a:spcAft>
                  <a:spcPct val="35000"/>
                </a:spcAft>
                <a:buNone/>
              </a:pPr>
              <a:endParaRPr lang="en-US" sz="4800" kern="1200"/>
            </a:p>
          </p:txBody>
        </p:sp>
        <p:pic>
          <p:nvPicPr>
            <p:cNvPr id="75" name="Graphic 74">
              <a:extLst>
                <a:ext uri="{FF2B5EF4-FFF2-40B4-BE49-F238E27FC236}">
                  <a16:creationId xmlns:a16="http://schemas.microsoft.com/office/drawing/2014/main" id="{E9128F52-CF74-6D6A-4212-3DE63CD5BA5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84300" y="4218764"/>
              <a:ext cx="1637039" cy="1637039"/>
            </a:xfrm>
            <a:prstGeom prst="rect">
              <a:avLst/>
            </a:prstGeom>
          </p:spPr>
        </p:pic>
      </p:grpSp>
      <p:grpSp>
        <p:nvGrpSpPr>
          <p:cNvPr id="77" name="Group 76">
            <a:extLst>
              <a:ext uri="{FF2B5EF4-FFF2-40B4-BE49-F238E27FC236}">
                <a16:creationId xmlns:a16="http://schemas.microsoft.com/office/drawing/2014/main" id="{EAD5A83D-8A91-64CB-EF39-B12F1B027B29}"/>
              </a:ext>
            </a:extLst>
          </p:cNvPr>
          <p:cNvGrpSpPr>
            <a:grpSpLocks noChangeAspect="1"/>
          </p:cNvGrpSpPr>
          <p:nvPr/>
        </p:nvGrpSpPr>
        <p:grpSpPr>
          <a:xfrm>
            <a:off x="4422654" y="3198060"/>
            <a:ext cx="1596232" cy="1603810"/>
            <a:chOff x="1128172" y="3924374"/>
            <a:chExt cx="2185181" cy="2194560"/>
          </a:xfrm>
        </p:grpSpPr>
        <p:sp>
          <p:nvSpPr>
            <p:cNvPr id="78" name="Freeform: Shape 77">
              <a:extLst>
                <a:ext uri="{FF2B5EF4-FFF2-40B4-BE49-F238E27FC236}">
                  <a16:creationId xmlns:a16="http://schemas.microsoft.com/office/drawing/2014/main" id="{540CBC1F-B592-B0EF-7927-BE3AEFB0A431}"/>
                </a:ext>
                <a:ext uri="{C183D7F6-B498-43B3-948B-1728B52AA6E4}">
                  <adec:decorative xmlns:adec="http://schemas.microsoft.com/office/drawing/2017/decorative" val="1"/>
                </a:ext>
              </a:extLst>
            </p:cNvPr>
            <p:cNvSpPr/>
            <p:nvPr/>
          </p:nvSpPr>
          <p:spPr>
            <a:xfrm>
              <a:off x="1128172" y="3924374"/>
              <a:ext cx="2185181" cy="219456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rgbClr val="0B395A"/>
            </a:solidFill>
            <a:ln w="34925">
              <a:solidFill>
                <a:schemeClr val="bg1"/>
              </a:solidFill>
            </a:ln>
          </p:spPr>
          <p:style>
            <a:lnRef idx="2">
              <a:schemeClr val="accent2">
                <a:hueOff val="-8909319"/>
                <a:satOff val="-33663"/>
                <a:lumOff val="10195"/>
                <a:alphaOff val="0"/>
              </a:schemeClr>
            </a:lnRef>
            <a:fillRef idx="1">
              <a:schemeClr val="accent2">
                <a:hueOff val="-8909319"/>
                <a:satOff val="-33663"/>
                <a:lumOff val="10195"/>
                <a:alphaOff val="0"/>
              </a:schemeClr>
            </a:fillRef>
            <a:effectRef idx="0">
              <a:schemeClr val="accent2">
                <a:hueOff val="-8909319"/>
                <a:satOff val="-33663"/>
                <a:lumOff val="10195"/>
                <a:alphaOff val="0"/>
              </a:schemeClr>
            </a:effectRef>
            <a:fontRef idx="minor">
              <a:schemeClr val="lt1"/>
            </a:fontRef>
          </p:style>
          <p:txBody>
            <a:bodyPr spcFirstLastPara="0" vert="horz" wrap="square" lIns="254891" tIns="179038" rIns="254891" bIns="179038" numCol="1" spcCol="1270" anchor="ctr" anchorCtr="0">
              <a:noAutofit/>
            </a:bodyPr>
            <a:lstStyle/>
            <a:p>
              <a:pPr marL="0" lvl="0" indent="0" algn="ctr" defTabSz="2133600">
                <a:lnSpc>
                  <a:spcPct val="90000"/>
                </a:lnSpc>
                <a:spcBef>
                  <a:spcPct val="0"/>
                </a:spcBef>
                <a:spcAft>
                  <a:spcPct val="35000"/>
                </a:spcAft>
                <a:buNone/>
              </a:pPr>
              <a:endParaRPr lang="en-US" sz="4800" kern="1200"/>
            </a:p>
          </p:txBody>
        </p:sp>
        <p:pic>
          <p:nvPicPr>
            <p:cNvPr id="79" name="Graphic 78">
              <a:extLst>
                <a:ext uri="{FF2B5EF4-FFF2-40B4-BE49-F238E27FC236}">
                  <a16:creationId xmlns:a16="http://schemas.microsoft.com/office/drawing/2014/main" id="{472606CA-234A-44FD-2298-6D7E2953435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370449" y="4174467"/>
              <a:ext cx="1697825" cy="1697824"/>
            </a:xfrm>
            <a:prstGeom prst="rect">
              <a:avLst/>
            </a:prstGeom>
          </p:spPr>
        </p:pic>
      </p:grpSp>
      <p:grpSp>
        <p:nvGrpSpPr>
          <p:cNvPr id="83" name="Group 82">
            <a:extLst>
              <a:ext uri="{FF2B5EF4-FFF2-40B4-BE49-F238E27FC236}">
                <a16:creationId xmlns:a16="http://schemas.microsoft.com/office/drawing/2014/main" id="{66353D1A-5CC5-7D5F-6C3C-9408A47FD410}"/>
              </a:ext>
            </a:extLst>
          </p:cNvPr>
          <p:cNvGrpSpPr>
            <a:grpSpLocks noChangeAspect="1"/>
          </p:cNvGrpSpPr>
          <p:nvPr/>
        </p:nvGrpSpPr>
        <p:grpSpPr>
          <a:xfrm>
            <a:off x="7011371" y="3175216"/>
            <a:ext cx="641233" cy="641525"/>
            <a:chOff x="1095917" y="3956629"/>
            <a:chExt cx="2194559" cy="2194560"/>
          </a:xfrm>
        </p:grpSpPr>
        <p:sp>
          <p:nvSpPr>
            <p:cNvPr id="84" name="Freeform: Shape 83">
              <a:extLst>
                <a:ext uri="{FF2B5EF4-FFF2-40B4-BE49-F238E27FC236}">
                  <a16:creationId xmlns:a16="http://schemas.microsoft.com/office/drawing/2014/main" id="{C17C35CE-4F52-6936-7C05-2E32AEA4B7EA}"/>
                </a:ext>
                <a:ext uri="{C183D7F6-B498-43B3-948B-1728B52AA6E4}">
                  <adec:decorative xmlns:adec="http://schemas.microsoft.com/office/drawing/2017/decorative" val="1"/>
                </a:ext>
              </a:extLst>
            </p:cNvPr>
            <p:cNvSpPr>
              <a:spLocks noChangeAspect="1"/>
            </p:cNvSpPr>
            <p:nvPr/>
          </p:nvSpPr>
          <p:spPr>
            <a:xfrm>
              <a:off x="1095917" y="3956629"/>
              <a:ext cx="2194559" cy="219456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rgbClr val="177D89"/>
            </a:solidFill>
            <a:ln w="34925">
              <a:solidFill>
                <a:schemeClr val="bg1"/>
              </a:solidFill>
            </a:ln>
          </p:spPr>
          <p:style>
            <a:lnRef idx="2">
              <a:schemeClr val="accent2">
                <a:hueOff val="-8909319"/>
                <a:satOff val="-33663"/>
                <a:lumOff val="10195"/>
                <a:alphaOff val="0"/>
              </a:schemeClr>
            </a:lnRef>
            <a:fillRef idx="1">
              <a:schemeClr val="accent2">
                <a:hueOff val="-8909319"/>
                <a:satOff val="-33663"/>
                <a:lumOff val="10195"/>
                <a:alphaOff val="0"/>
              </a:schemeClr>
            </a:fillRef>
            <a:effectRef idx="0">
              <a:schemeClr val="accent2">
                <a:hueOff val="-8909319"/>
                <a:satOff val="-33663"/>
                <a:lumOff val="10195"/>
                <a:alphaOff val="0"/>
              </a:schemeClr>
            </a:effectRef>
            <a:fontRef idx="minor">
              <a:schemeClr val="lt1"/>
            </a:fontRef>
          </p:style>
          <p:txBody>
            <a:bodyPr spcFirstLastPara="0" vert="horz" wrap="square" lIns="254891" tIns="179038" rIns="254891" bIns="179038" numCol="1" spcCol="1270" anchor="ctr" anchorCtr="0">
              <a:noAutofit/>
            </a:bodyPr>
            <a:lstStyle/>
            <a:p>
              <a:pPr marL="0" lvl="0" indent="0" algn="ctr" defTabSz="2133600">
                <a:lnSpc>
                  <a:spcPct val="90000"/>
                </a:lnSpc>
                <a:spcBef>
                  <a:spcPct val="0"/>
                </a:spcBef>
                <a:spcAft>
                  <a:spcPct val="35000"/>
                </a:spcAft>
                <a:buNone/>
              </a:pPr>
              <a:endParaRPr lang="en-US" sz="4800" kern="1200"/>
            </a:p>
          </p:txBody>
        </p:sp>
        <p:pic>
          <p:nvPicPr>
            <p:cNvPr id="85" name="Graphic 84">
              <a:extLst>
                <a:ext uri="{FF2B5EF4-FFF2-40B4-BE49-F238E27FC236}">
                  <a16:creationId xmlns:a16="http://schemas.microsoft.com/office/drawing/2014/main" id="{6B835893-1050-8410-5C25-6FF45D4D75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84300" y="4218764"/>
              <a:ext cx="1637039" cy="1637039"/>
            </a:xfrm>
            <a:prstGeom prst="rect">
              <a:avLst/>
            </a:prstGeom>
          </p:spPr>
        </p:pic>
      </p:grpSp>
      <p:grpSp>
        <p:nvGrpSpPr>
          <p:cNvPr id="86" name="Group 85">
            <a:extLst>
              <a:ext uri="{FF2B5EF4-FFF2-40B4-BE49-F238E27FC236}">
                <a16:creationId xmlns:a16="http://schemas.microsoft.com/office/drawing/2014/main" id="{E85CC1BA-ED23-9089-C45C-47FD916C26AB}"/>
              </a:ext>
            </a:extLst>
          </p:cNvPr>
          <p:cNvGrpSpPr>
            <a:grpSpLocks noChangeAspect="1"/>
          </p:cNvGrpSpPr>
          <p:nvPr/>
        </p:nvGrpSpPr>
        <p:grpSpPr>
          <a:xfrm>
            <a:off x="7037392" y="4116953"/>
            <a:ext cx="641233" cy="641525"/>
            <a:chOff x="1095917" y="3956629"/>
            <a:chExt cx="2194559" cy="2194560"/>
          </a:xfrm>
        </p:grpSpPr>
        <p:sp>
          <p:nvSpPr>
            <p:cNvPr id="87" name="Freeform: Shape 86">
              <a:extLst>
                <a:ext uri="{FF2B5EF4-FFF2-40B4-BE49-F238E27FC236}">
                  <a16:creationId xmlns:a16="http://schemas.microsoft.com/office/drawing/2014/main" id="{049E9169-0D2E-5476-0B69-0E8ADF57732F}"/>
                </a:ext>
                <a:ext uri="{C183D7F6-B498-43B3-948B-1728B52AA6E4}">
                  <adec:decorative xmlns:adec="http://schemas.microsoft.com/office/drawing/2017/decorative" val="1"/>
                </a:ext>
              </a:extLst>
            </p:cNvPr>
            <p:cNvSpPr>
              <a:spLocks noChangeAspect="1"/>
            </p:cNvSpPr>
            <p:nvPr/>
          </p:nvSpPr>
          <p:spPr>
            <a:xfrm>
              <a:off x="1095917" y="3956629"/>
              <a:ext cx="2194559" cy="219456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rgbClr val="177D89"/>
            </a:solidFill>
            <a:ln w="34925">
              <a:solidFill>
                <a:schemeClr val="bg1"/>
              </a:solidFill>
            </a:ln>
          </p:spPr>
          <p:style>
            <a:lnRef idx="2">
              <a:schemeClr val="accent2">
                <a:hueOff val="-8909319"/>
                <a:satOff val="-33663"/>
                <a:lumOff val="10195"/>
                <a:alphaOff val="0"/>
              </a:schemeClr>
            </a:lnRef>
            <a:fillRef idx="1">
              <a:schemeClr val="accent2">
                <a:hueOff val="-8909319"/>
                <a:satOff val="-33663"/>
                <a:lumOff val="10195"/>
                <a:alphaOff val="0"/>
              </a:schemeClr>
            </a:fillRef>
            <a:effectRef idx="0">
              <a:schemeClr val="accent2">
                <a:hueOff val="-8909319"/>
                <a:satOff val="-33663"/>
                <a:lumOff val="10195"/>
                <a:alphaOff val="0"/>
              </a:schemeClr>
            </a:effectRef>
            <a:fontRef idx="minor">
              <a:schemeClr val="lt1"/>
            </a:fontRef>
          </p:style>
          <p:txBody>
            <a:bodyPr spcFirstLastPara="0" vert="horz" wrap="square" lIns="254891" tIns="179038" rIns="254891" bIns="179038" numCol="1" spcCol="1270" anchor="ctr" anchorCtr="0">
              <a:noAutofit/>
            </a:bodyPr>
            <a:lstStyle/>
            <a:p>
              <a:pPr marL="0" lvl="0" indent="0" algn="ctr" defTabSz="2133600">
                <a:lnSpc>
                  <a:spcPct val="90000"/>
                </a:lnSpc>
                <a:spcBef>
                  <a:spcPct val="0"/>
                </a:spcBef>
                <a:spcAft>
                  <a:spcPct val="35000"/>
                </a:spcAft>
                <a:buNone/>
              </a:pPr>
              <a:endParaRPr lang="en-US" sz="4800" kern="1200"/>
            </a:p>
          </p:txBody>
        </p:sp>
        <p:pic>
          <p:nvPicPr>
            <p:cNvPr id="88" name="Graphic 87">
              <a:extLst>
                <a:ext uri="{FF2B5EF4-FFF2-40B4-BE49-F238E27FC236}">
                  <a16:creationId xmlns:a16="http://schemas.microsoft.com/office/drawing/2014/main" id="{975F57D9-829C-EC52-17C7-4D5F800406D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84300" y="4218764"/>
              <a:ext cx="1637039" cy="1637039"/>
            </a:xfrm>
            <a:prstGeom prst="rect">
              <a:avLst/>
            </a:prstGeom>
          </p:spPr>
        </p:pic>
      </p:grpSp>
      <p:grpSp>
        <p:nvGrpSpPr>
          <p:cNvPr id="89" name="Group 88">
            <a:extLst>
              <a:ext uri="{FF2B5EF4-FFF2-40B4-BE49-F238E27FC236}">
                <a16:creationId xmlns:a16="http://schemas.microsoft.com/office/drawing/2014/main" id="{CE19D96A-8EE5-A4D0-C9C8-8F9FF6F843DE}"/>
              </a:ext>
            </a:extLst>
          </p:cNvPr>
          <p:cNvGrpSpPr>
            <a:grpSpLocks noChangeAspect="1"/>
          </p:cNvGrpSpPr>
          <p:nvPr/>
        </p:nvGrpSpPr>
        <p:grpSpPr>
          <a:xfrm>
            <a:off x="6487233" y="4846279"/>
            <a:ext cx="641233" cy="641525"/>
            <a:chOff x="1095917" y="3956629"/>
            <a:chExt cx="2194559" cy="2194560"/>
          </a:xfrm>
        </p:grpSpPr>
        <p:sp>
          <p:nvSpPr>
            <p:cNvPr id="90" name="Freeform: Shape 89">
              <a:extLst>
                <a:ext uri="{FF2B5EF4-FFF2-40B4-BE49-F238E27FC236}">
                  <a16:creationId xmlns:a16="http://schemas.microsoft.com/office/drawing/2014/main" id="{047D362F-4E4E-671C-6114-3179FB85C8AF}"/>
                </a:ext>
                <a:ext uri="{C183D7F6-B498-43B3-948B-1728B52AA6E4}">
                  <adec:decorative xmlns:adec="http://schemas.microsoft.com/office/drawing/2017/decorative" val="1"/>
                </a:ext>
              </a:extLst>
            </p:cNvPr>
            <p:cNvSpPr>
              <a:spLocks noChangeAspect="1"/>
            </p:cNvSpPr>
            <p:nvPr/>
          </p:nvSpPr>
          <p:spPr>
            <a:xfrm>
              <a:off x="1095917" y="3956629"/>
              <a:ext cx="2194559" cy="219456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rgbClr val="177D89"/>
            </a:solidFill>
            <a:ln w="34925">
              <a:solidFill>
                <a:schemeClr val="bg1"/>
              </a:solidFill>
            </a:ln>
          </p:spPr>
          <p:style>
            <a:lnRef idx="2">
              <a:schemeClr val="accent2">
                <a:hueOff val="-8909319"/>
                <a:satOff val="-33663"/>
                <a:lumOff val="10195"/>
                <a:alphaOff val="0"/>
              </a:schemeClr>
            </a:lnRef>
            <a:fillRef idx="1">
              <a:schemeClr val="accent2">
                <a:hueOff val="-8909319"/>
                <a:satOff val="-33663"/>
                <a:lumOff val="10195"/>
                <a:alphaOff val="0"/>
              </a:schemeClr>
            </a:fillRef>
            <a:effectRef idx="0">
              <a:schemeClr val="accent2">
                <a:hueOff val="-8909319"/>
                <a:satOff val="-33663"/>
                <a:lumOff val="10195"/>
                <a:alphaOff val="0"/>
              </a:schemeClr>
            </a:effectRef>
            <a:fontRef idx="minor">
              <a:schemeClr val="lt1"/>
            </a:fontRef>
          </p:style>
          <p:txBody>
            <a:bodyPr spcFirstLastPara="0" vert="horz" wrap="square" lIns="254891" tIns="179038" rIns="254891" bIns="179038" numCol="1" spcCol="1270" anchor="ctr" anchorCtr="0">
              <a:noAutofit/>
            </a:bodyPr>
            <a:lstStyle/>
            <a:p>
              <a:pPr marL="0" lvl="0" indent="0" algn="ctr" defTabSz="2133600">
                <a:lnSpc>
                  <a:spcPct val="90000"/>
                </a:lnSpc>
                <a:spcBef>
                  <a:spcPct val="0"/>
                </a:spcBef>
                <a:spcAft>
                  <a:spcPct val="35000"/>
                </a:spcAft>
                <a:buNone/>
              </a:pPr>
              <a:endParaRPr lang="en-US" sz="4800" kern="1200"/>
            </a:p>
          </p:txBody>
        </p:sp>
        <p:pic>
          <p:nvPicPr>
            <p:cNvPr id="91" name="Graphic 90">
              <a:extLst>
                <a:ext uri="{FF2B5EF4-FFF2-40B4-BE49-F238E27FC236}">
                  <a16:creationId xmlns:a16="http://schemas.microsoft.com/office/drawing/2014/main" id="{36AB9B0E-4D8A-F948-936B-71A02812804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84300" y="4218764"/>
              <a:ext cx="1637039" cy="1637039"/>
            </a:xfrm>
            <a:prstGeom prst="rect">
              <a:avLst/>
            </a:prstGeom>
          </p:spPr>
        </p:pic>
      </p:grpSp>
      <p:sp>
        <p:nvSpPr>
          <p:cNvPr id="3" name="Title 2">
            <a:extLst>
              <a:ext uri="{FF2B5EF4-FFF2-40B4-BE49-F238E27FC236}">
                <a16:creationId xmlns:a16="http://schemas.microsoft.com/office/drawing/2014/main" id="{1C03C0FE-2CD0-B21A-807A-D4617F88D494}"/>
              </a:ext>
            </a:extLst>
          </p:cNvPr>
          <p:cNvSpPr>
            <a:spLocks noGrp="1"/>
          </p:cNvSpPr>
          <p:nvPr>
            <p:ph type="title"/>
          </p:nvPr>
        </p:nvSpPr>
        <p:spPr/>
        <p:txBody>
          <a:bodyPr vert="horz" lIns="91440" tIns="45720" rIns="91440" bIns="45720" rtlCol="0" anchor="b">
            <a:normAutofit/>
          </a:bodyPr>
          <a:lstStyle/>
          <a:p>
            <a:r>
              <a:rPr lang="en-US">
                <a:solidFill>
                  <a:srgbClr val="0F4C76"/>
                </a:solidFill>
              </a:rPr>
              <a:t>Integrated</a:t>
            </a:r>
            <a:r>
              <a:rPr lang="en-US" kern="1200">
                <a:solidFill>
                  <a:srgbClr val="0F4C76"/>
                </a:solidFill>
                <a:latin typeface="+mj-lt"/>
                <a:ea typeface="+mj-ea"/>
                <a:cs typeface="+mj-cs"/>
              </a:rPr>
              <a:t> </a:t>
            </a:r>
            <a:r>
              <a:rPr lang="en-US">
                <a:solidFill>
                  <a:srgbClr val="0F4C76"/>
                </a:solidFill>
              </a:rPr>
              <a:t>Readiness &amp; Training</a:t>
            </a:r>
            <a:r>
              <a:rPr lang="en-US" kern="1200">
                <a:solidFill>
                  <a:srgbClr val="0F4C76"/>
                </a:solidFill>
                <a:latin typeface="+mj-lt"/>
                <a:ea typeface="+mj-ea"/>
                <a:cs typeface="+mj-cs"/>
              </a:rPr>
              <a:t> Model</a:t>
            </a:r>
          </a:p>
        </p:txBody>
      </p:sp>
      <p:sp>
        <p:nvSpPr>
          <p:cNvPr id="50" name="Text Placeholder 49">
            <a:extLst>
              <a:ext uri="{FF2B5EF4-FFF2-40B4-BE49-F238E27FC236}">
                <a16:creationId xmlns:a16="http://schemas.microsoft.com/office/drawing/2014/main" id="{1236A7B9-1884-D730-5AE1-27C4E6F2FDCF}"/>
              </a:ext>
            </a:extLst>
          </p:cNvPr>
          <p:cNvSpPr>
            <a:spLocks noGrp="1"/>
          </p:cNvSpPr>
          <p:nvPr>
            <p:ph type="body" sz="quarter" idx="10"/>
          </p:nvPr>
        </p:nvSpPr>
        <p:spPr>
          <a:xfrm>
            <a:off x="667688" y="1164697"/>
            <a:ext cx="10856624" cy="369332"/>
          </a:xfrm>
        </p:spPr>
        <p:txBody>
          <a:bodyPr vert="horz" wrap="square" lIns="91440" tIns="45720" rIns="91440" bIns="45720" rtlCol="0" anchor="t" anchorCtr="0">
            <a:spAutoFit/>
          </a:bodyPr>
          <a:lstStyle/>
          <a:p>
            <a:r>
              <a:rPr lang="en-US" sz="2000">
                <a:solidFill>
                  <a:srgbClr val="595959"/>
                </a:solidFill>
                <a:latin typeface="Calibri Light"/>
                <a:ea typeface="Calibri Light"/>
                <a:cs typeface="Calibri Light"/>
              </a:rPr>
              <a:t>Building a framework to achieve streamlined management, standardization, and usability</a:t>
            </a:r>
            <a:endParaRPr lang="en-US">
              <a:solidFill>
                <a:srgbClr val="595959"/>
              </a:solidFill>
            </a:endParaRPr>
          </a:p>
        </p:txBody>
      </p:sp>
      <p:sp>
        <p:nvSpPr>
          <p:cNvPr id="18" name="Rectangle: Rounded Corners 17">
            <a:extLst>
              <a:ext uri="{FF2B5EF4-FFF2-40B4-BE49-F238E27FC236}">
                <a16:creationId xmlns:a16="http://schemas.microsoft.com/office/drawing/2014/main" id="{C70570A6-F7F0-C4D1-75E0-11D2DC61EC45}"/>
              </a:ext>
              <a:ext uri="{C183D7F6-B498-43B3-948B-1728B52AA6E4}">
                <adec:decorative xmlns:adec="http://schemas.microsoft.com/office/drawing/2017/decorative" val="1"/>
              </a:ext>
            </a:extLst>
          </p:cNvPr>
          <p:cNvSpPr/>
          <p:nvPr/>
        </p:nvSpPr>
        <p:spPr>
          <a:xfrm>
            <a:off x="8266536" y="1828780"/>
            <a:ext cx="3231336" cy="4238213"/>
          </a:xfrm>
          <a:prstGeom prst="roundRect">
            <a:avLst>
              <a:gd name="adj" fmla="val 9593"/>
            </a:avLst>
          </a:prstGeom>
          <a:solidFill>
            <a:schemeClr val="bg1"/>
          </a:solidFill>
          <a:ln>
            <a:solidFill>
              <a:schemeClr val="bg1">
                <a:lumMod val="85000"/>
              </a:schemeClr>
            </a:solidFill>
          </a:ln>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Rounded Corners 7">
            <a:extLst>
              <a:ext uri="{FF2B5EF4-FFF2-40B4-BE49-F238E27FC236}">
                <a16:creationId xmlns:a16="http://schemas.microsoft.com/office/drawing/2014/main" id="{EBFC70FC-CED5-C4E1-5E5A-F4FD26794E20}"/>
              </a:ext>
              <a:ext uri="{C183D7F6-B498-43B3-948B-1728B52AA6E4}">
                <adec:decorative xmlns:adec="http://schemas.microsoft.com/office/drawing/2017/decorative" val="1"/>
              </a:ext>
            </a:extLst>
          </p:cNvPr>
          <p:cNvSpPr/>
          <p:nvPr/>
        </p:nvSpPr>
        <p:spPr>
          <a:xfrm>
            <a:off x="661979" y="1826639"/>
            <a:ext cx="3231336" cy="4238213"/>
          </a:xfrm>
          <a:prstGeom prst="roundRect">
            <a:avLst>
              <a:gd name="adj" fmla="val 11558"/>
            </a:avLst>
          </a:prstGeom>
          <a:solidFill>
            <a:schemeClr val="bg1"/>
          </a:solidFill>
          <a:ln>
            <a:solidFill>
              <a:schemeClr val="bg1">
                <a:lumMod val="85000"/>
              </a:schemeClr>
            </a:solidFill>
          </a:ln>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Text Placeholder 12">
            <a:extLst>
              <a:ext uri="{FF2B5EF4-FFF2-40B4-BE49-F238E27FC236}">
                <a16:creationId xmlns:a16="http://schemas.microsoft.com/office/drawing/2014/main" id="{AA8AC39E-D22F-DC35-4533-26DFE2019C5B}"/>
              </a:ext>
            </a:extLst>
          </p:cNvPr>
          <p:cNvSpPr txBox="1">
            <a:spLocks/>
          </p:cNvSpPr>
          <p:nvPr/>
        </p:nvSpPr>
        <p:spPr>
          <a:xfrm>
            <a:off x="664801" y="1826639"/>
            <a:ext cx="3225693" cy="1110952"/>
          </a:xfrm>
          <a:prstGeom prst="round2SameRect">
            <a:avLst>
              <a:gd name="adj1" fmla="val 32469"/>
              <a:gd name="adj2" fmla="val 0"/>
            </a:avLst>
          </a:prstGeom>
          <a:solidFill>
            <a:srgbClr val="0B395A"/>
          </a:solidFill>
        </p:spPr>
        <p:txBody>
          <a:bodyPr lIns="0" tIns="0" rIns="0" bIns="0"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br>
              <a:rPr lang="en-US" sz="2800" b="1">
                <a:solidFill>
                  <a:schemeClr val="bg1"/>
                </a:solidFill>
              </a:rPr>
            </a:br>
            <a:r>
              <a:rPr lang="en-US" sz="2800" b="1">
                <a:solidFill>
                  <a:schemeClr val="bg1"/>
                </a:solidFill>
              </a:rPr>
              <a:t>Enterprise Level</a:t>
            </a:r>
          </a:p>
        </p:txBody>
      </p:sp>
      <p:sp>
        <p:nvSpPr>
          <p:cNvPr id="65" name="Rectangle 64">
            <a:extLst>
              <a:ext uri="{FF2B5EF4-FFF2-40B4-BE49-F238E27FC236}">
                <a16:creationId xmlns:a16="http://schemas.microsoft.com/office/drawing/2014/main" id="{D14B1DF6-4EBF-08E6-7EFC-800B4B9323D9}"/>
              </a:ext>
              <a:ext uri="{C183D7F6-B498-43B3-948B-1728B52AA6E4}">
                <adec:decorative xmlns:adec="http://schemas.microsoft.com/office/drawing/2017/decorative" val="0"/>
              </a:ext>
            </a:extLst>
          </p:cNvPr>
          <p:cNvSpPr/>
          <p:nvPr/>
        </p:nvSpPr>
        <p:spPr>
          <a:xfrm>
            <a:off x="709558" y="3022111"/>
            <a:ext cx="3136178" cy="26809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400">
                <a:solidFill>
                  <a:schemeClr val="tx1">
                    <a:lumMod val="65000"/>
                    <a:lumOff val="35000"/>
                  </a:schemeClr>
                </a:solidFill>
              </a:rPr>
              <a:t>Establishes the framework for implementing PATH EHR, emphasizing efficiency through process and technology standardization</a:t>
            </a:r>
            <a:endParaRPr lang="en-US" sz="2400">
              <a:solidFill>
                <a:schemeClr val="tx1">
                  <a:lumMod val="65000"/>
                  <a:lumOff val="35000"/>
                </a:schemeClr>
              </a:solidFill>
              <a:ea typeface="Calibri"/>
              <a:cs typeface="Calibri"/>
            </a:endParaRPr>
          </a:p>
        </p:txBody>
      </p:sp>
      <p:sp>
        <p:nvSpPr>
          <p:cNvPr id="14" name="Text Placeholder 12">
            <a:extLst>
              <a:ext uri="{FF2B5EF4-FFF2-40B4-BE49-F238E27FC236}">
                <a16:creationId xmlns:a16="http://schemas.microsoft.com/office/drawing/2014/main" id="{C8ADE24D-712A-BCB1-9019-D4D73841BE17}"/>
              </a:ext>
            </a:extLst>
          </p:cNvPr>
          <p:cNvSpPr txBox="1">
            <a:spLocks/>
          </p:cNvSpPr>
          <p:nvPr/>
        </p:nvSpPr>
        <p:spPr>
          <a:xfrm>
            <a:off x="8266879" y="1826639"/>
            <a:ext cx="3230651" cy="1110952"/>
          </a:xfrm>
          <a:prstGeom prst="round2SameRect">
            <a:avLst>
              <a:gd name="adj1" fmla="val 29040"/>
              <a:gd name="adj2" fmla="val 0"/>
            </a:avLst>
          </a:prstGeom>
          <a:solidFill>
            <a:srgbClr val="177D89"/>
          </a:solidFill>
        </p:spPr>
        <p:txBody>
          <a:bodyPr lIns="0" tIns="0" rIns="0" bIns="0"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br>
              <a:rPr lang="en-US" sz="2800" b="1">
                <a:solidFill>
                  <a:schemeClr val="bg1"/>
                </a:solidFill>
              </a:rPr>
            </a:br>
            <a:r>
              <a:rPr lang="en-US" sz="2800" b="1">
                <a:solidFill>
                  <a:schemeClr val="bg1"/>
                </a:solidFill>
              </a:rPr>
              <a:t>Site Level</a:t>
            </a:r>
            <a:endParaRPr lang="en-US" sz="2800" b="1">
              <a:solidFill>
                <a:schemeClr val="bg1"/>
              </a:solidFill>
              <a:ea typeface="Calibri"/>
              <a:cs typeface="Calibri"/>
            </a:endParaRPr>
          </a:p>
        </p:txBody>
      </p:sp>
      <p:sp>
        <p:nvSpPr>
          <p:cNvPr id="66" name="Rectangle 65">
            <a:extLst>
              <a:ext uri="{FF2B5EF4-FFF2-40B4-BE49-F238E27FC236}">
                <a16:creationId xmlns:a16="http://schemas.microsoft.com/office/drawing/2014/main" id="{519F46B0-F3D5-E217-11E5-6CA49AD1FF25}"/>
              </a:ext>
              <a:ext uri="{C183D7F6-B498-43B3-948B-1728B52AA6E4}">
                <adec:decorative xmlns:adec="http://schemas.microsoft.com/office/drawing/2017/decorative" val="0"/>
              </a:ext>
            </a:extLst>
          </p:cNvPr>
          <p:cNvSpPr/>
          <p:nvPr/>
        </p:nvSpPr>
        <p:spPr>
          <a:xfrm>
            <a:off x="8271940" y="3022111"/>
            <a:ext cx="3220528" cy="28116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400">
                <a:solidFill>
                  <a:schemeClr val="tx1">
                    <a:lumMod val="65000"/>
                    <a:lumOff val="35000"/>
                  </a:schemeClr>
                </a:solidFill>
              </a:rPr>
              <a:t>A flexible approach to successfully implement at facilities of diverse sizes with appropriate workflows and change impact levels, emphasizing scalability</a:t>
            </a:r>
            <a:endParaRPr lang="en-US" sz="2400">
              <a:solidFill>
                <a:schemeClr val="tx1">
                  <a:lumMod val="65000"/>
                  <a:lumOff val="35000"/>
                </a:schemeClr>
              </a:solidFill>
              <a:cs typeface="Calibri"/>
            </a:endParaRPr>
          </a:p>
        </p:txBody>
      </p:sp>
      <p:pic>
        <p:nvPicPr>
          <p:cNvPr id="12" name="Graphic 11">
            <a:extLst>
              <a:ext uri="{FF2B5EF4-FFF2-40B4-BE49-F238E27FC236}">
                <a16:creationId xmlns:a16="http://schemas.microsoft.com/office/drawing/2014/main" id="{CDCB7940-7864-35AD-CB86-6B8F47CC3BE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024156" y="1952872"/>
            <a:ext cx="506983" cy="478790"/>
          </a:xfrm>
          <a:prstGeom prst="rect">
            <a:avLst/>
          </a:prstGeom>
        </p:spPr>
      </p:pic>
      <p:pic>
        <p:nvPicPr>
          <p:cNvPr id="15" name="Graphic 14">
            <a:extLst>
              <a:ext uri="{FF2B5EF4-FFF2-40B4-BE49-F238E27FC236}">
                <a16:creationId xmlns:a16="http://schemas.microsoft.com/office/drawing/2014/main" id="{7D2E27B1-EF40-F817-21E8-F6870F2D68B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643039" y="1953282"/>
            <a:ext cx="478330" cy="478548"/>
          </a:xfrm>
          <a:prstGeom prst="rect">
            <a:avLst/>
          </a:prstGeom>
        </p:spPr>
      </p:pic>
    </p:spTree>
    <p:custDataLst>
      <p:tags r:id="rId1"/>
    </p:custDataLst>
    <p:extLst>
      <p:ext uri="{BB962C8B-B14F-4D97-AF65-F5344CB8AC3E}">
        <p14:creationId xmlns:p14="http://schemas.microsoft.com/office/powerpoint/2010/main" val="400119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206744-9541-EC90-CF7F-B6C5542604AE}"/>
              </a:ext>
            </a:extLst>
          </p:cNvPr>
          <p:cNvSpPr>
            <a:spLocks noGrp="1"/>
          </p:cNvSpPr>
          <p:nvPr>
            <p:ph type="body" sz="quarter" idx="10"/>
          </p:nvPr>
        </p:nvSpPr>
        <p:spPr>
          <a:xfrm>
            <a:off x="667687" y="1072371"/>
            <a:ext cx="11594897" cy="341632"/>
          </a:xfrm>
        </p:spPr>
        <p:txBody>
          <a:bodyPr vert="horz" wrap="square" lIns="91440" tIns="45720" rIns="91440" bIns="45720" rtlCol="0" anchor="t" anchorCtr="0">
            <a:spAutoFit/>
          </a:bodyPr>
          <a:lstStyle/>
          <a:p>
            <a:r>
              <a:rPr lang="en-US">
                <a:solidFill>
                  <a:schemeClr val="tx1">
                    <a:lumMod val="65000"/>
                    <a:lumOff val="35000"/>
                  </a:schemeClr>
                </a:solidFill>
                <a:latin typeface="+mj-lt"/>
              </a:rPr>
              <a:t>Empowering users with the knowledge to adopt and skills to use PATH EHR</a:t>
            </a:r>
          </a:p>
        </p:txBody>
      </p:sp>
      <p:grpSp>
        <p:nvGrpSpPr>
          <p:cNvPr id="3" name="Group 2">
            <a:extLst>
              <a:ext uri="{FF2B5EF4-FFF2-40B4-BE49-F238E27FC236}">
                <a16:creationId xmlns:a16="http://schemas.microsoft.com/office/drawing/2014/main" id="{2D291659-04C2-67CD-19B2-2F81353AE970}"/>
              </a:ext>
            </a:extLst>
          </p:cNvPr>
          <p:cNvGrpSpPr/>
          <p:nvPr/>
        </p:nvGrpSpPr>
        <p:grpSpPr>
          <a:xfrm>
            <a:off x="6052445" y="2615398"/>
            <a:ext cx="3910055" cy="584775"/>
            <a:chOff x="6052445" y="2959608"/>
            <a:chExt cx="3910055" cy="584775"/>
          </a:xfrm>
        </p:grpSpPr>
        <p:grpSp>
          <p:nvGrpSpPr>
            <p:cNvPr id="26" name="Group 25">
              <a:extLst>
                <a:ext uri="{FF2B5EF4-FFF2-40B4-BE49-F238E27FC236}">
                  <a16:creationId xmlns:a16="http://schemas.microsoft.com/office/drawing/2014/main" id="{3D9707F2-F8E9-B97A-D490-3704BCD4373E}"/>
                </a:ext>
              </a:extLst>
            </p:cNvPr>
            <p:cNvGrpSpPr/>
            <p:nvPr/>
          </p:nvGrpSpPr>
          <p:grpSpPr>
            <a:xfrm>
              <a:off x="6052445" y="3160555"/>
              <a:ext cx="444806" cy="182880"/>
              <a:chOff x="8125770" y="2284522"/>
              <a:chExt cx="444806" cy="182880"/>
            </a:xfrm>
          </p:grpSpPr>
          <p:sp>
            <p:nvSpPr>
              <p:cNvPr id="27" name="Rectangle: Rounded Corners 26">
                <a:extLst>
                  <a:ext uri="{FF2B5EF4-FFF2-40B4-BE49-F238E27FC236}">
                    <a16:creationId xmlns:a16="http://schemas.microsoft.com/office/drawing/2014/main" id="{CC9AD2EC-2587-21DD-6D72-128B9C9F2103}"/>
                  </a:ext>
                </a:extLst>
              </p:cNvPr>
              <p:cNvSpPr/>
              <p:nvPr/>
            </p:nvSpPr>
            <p:spPr>
              <a:xfrm>
                <a:off x="8387696" y="2284522"/>
                <a:ext cx="182880" cy="18288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B0DBE13E-0B54-080F-580B-3AAFBE0B93C9}"/>
                  </a:ext>
                </a:extLst>
              </p:cNvPr>
              <p:cNvCxnSpPr>
                <a:cxnSpLocks/>
                <a:stCxn id="27" idx="1"/>
                <a:endCxn id="29" idx="3"/>
              </p:cNvCxnSpPr>
              <p:nvPr/>
            </p:nvCxnSpPr>
            <p:spPr>
              <a:xfrm flipH="1">
                <a:off x="8217210" y="2375962"/>
                <a:ext cx="170486" cy="0"/>
              </a:xfrm>
              <a:prstGeom prst="line">
                <a:avLst/>
              </a:prstGeom>
            </p:spPr>
            <p:style>
              <a:lnRef idx="3">
                <a:schemeClr val="accent5"/>
              </a:lnRef>
              <a:fillRef idx="0">
                <a:schemeClr val="accent5"/>
              </a:fillRef>
              <a:effectRef idx="2">
                <a:schemeClr val="accent5"/>
              </a:effectRef>
              <a:fontRef idx="minor">
                <a:schemeClr val="tx1"/>
              </a:fontRef>
            </p:style>
          </p:cxnSp>
          <p:sp>
            <p:nvSpPr>
              <p:cNvPr id="29" name="Rectangle: Rounded Corners 28">
                <a:extLst>
                  <a:ext uri="{FF2B5EF4-FFF2-40B4-BE49-F238E27FC236}">
                    <a16:creationId xmlns:a16="http://schemas.microsoft.com/office/drawing/2014/main" id="{D5F26C26-B80A-FDF1-E211-B7F6C9EE3554}"/>
                  </a:ext>
                </a:extLst>
              </p:cNvPr>
              <p:cNvSpPr/>
              <p:nvPr/>
            </p:nvSpPr>
            <p:spPr>
              <a:xfrm>
                <a:off x="8125770" y="2330242"/>
                <a:ext cx="91440" cy="9144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1" name="TextBox 60">
              <a:extLst>
                <a:ext uri="{FF2B5EF4-FFF2-40B4-BE49-F238E27FC236}">
                  <a16:creationId xmlns:a16="http://schemas.microsoft.com/office/drawing/2014/main" id="{A8D8DA91-68FD-0100-9480-05C345F0EEBC}"/>
                </a:ext>
              </a:extLst>
            </p:cNvPr>
            <p:cNvSpPr txBox="1"/>
            <p:nvPr/>
          </p:nvSpPr>
          <p:spPr>
            <a:xfrm>
              <a:off x="6496929" y="2959608"/>
              <a:ext cx="34655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Instructor-Led Training </a:t>
              </a:r>
              <a:br>
                <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br>
              <a:r>
                <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(Enterprise workflows)</a:t>
              </a:r>
            </a:p>
          </p:txBody>
        </p:sp>
      </p:grpSp>
      <p:grpSp>
        <p:nvGrpSpPr>
          <p:cNvPr id="6" name="Group 5">
            <a:extLst>
              <a:ext uri="{FF2B5EF4-FFF2-40B4-BE49-F238E27FC236}">
                <a16:creationId xmlns:a16="http://schemas.microsoft.com/office/drawing/2014/main" id="{3C6C3238-A830-33B3-B4E4-B475A7AFBC02}"/>
              </a:ext>
            </a:extLst>
          </p:cNvPr>
          <p:cNvGrpSpPr/>
          <p:nvPr/>
        </p:nvGrpSpPr>
        <p:grpSpPr>
          <a:xfrm>
            <a:off x="6052445" y="3590385"/>
            <a:ext cx="3916569" cy="584775"/>
            <a:chOff x="6052445" y="3804308"/>
            <a:chExt cx="3916569" cy="584775"/>
          </a:xfrm>
        </p:grpSpPr>
        <p:grpSp>
          <p:nvGrpSpPr>
            <p:cNvPr id="14" name="Group 13">
              <a:extLst>
                <a:ext uri="{FF2B5EF4-FFF2-40B4-BE49-F238E27FC236}">
                  <a16:creationId xmlns:a16="http://schemas.microsoft.com/office/drawing/2014/main" id="{7CABFB41-359F-7416-287E-177616BB2F89}"/>
                </a:ext>
              </a:extLst>
            </p:cNvPr>
            <p:cNvGrpSpPr/>
            <p:nvPr/>
          </p:nvGrpSpPr>
          <p:grpSpPr>
            <a:xfrm>
              <a:off x="6052445" y="4005255"/>
              <a:ext cx="444806" cy="182880"/>
              <a:chOff x="8125770" y="2284522"/>
              <a:chExt cx="444806" cy="182880"/>
            </a:xfrm>
          </p:grpSpPr>
          <p:sp>
            <p:nvSpPr>
              <p:cNvPr id="15" name="Rectangle: Rounded Corners 14">
                <a:extLst>
                  <a:ext uri="{FF2B5EF4-FFF2-40B4-BE49-F238E27FC236}">
                    <a16:creationId xmlns:a16="http://schemas.microsoft.com/office/drawing/2014/main" id="{CA902826-3725-0A62-7C05-47B25AB7C1A7}"/>
                  </a:ext>
                </a:extLst>
              </p:cNvPr>
              <p:cNvSpPr/>
              <p:nvPr/>
            </p:nvSpPr>
            <p:spPr>
              <a:xfrm>
                <a:off x="8387696" y="2284522"/>
                <a:ext cx="182880" cy="18288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3AC5A850-D2C8-59D6-FE8D-ED0214DC541A}"/>
                  </a:ext>
                </a:extLst>
              </p:cNvPr>
              <p:cNvCxnSpPr>
                <a:cxnSpLocks/>
                <a:stCxn id="15" idx="1"/>
                <a:endCxn id="17" idx="3"/>
              </p:cNvCxnSpPr>
              <p:nvPr/>
            </p:nvCxnSpPr>
            <p:spPr>
              <a:xfrm flipH="1">
                <a:off x="8217210" y="2375962"/>
                <a:ext cx="170486" cy="0"/>
              </a:xfrm>
              <a:prstGeom prst="line">
                <a:avLst/>
              </a:prstGeom>
            </p:spPr>
            <p:style>
              <a:lnRef idx="3">
                <a:schemeClr val="accent4"/>
              </a:lnRef>
              <a:fillRef idx="0">
                <a:schemeClr val="accent4"/>
              </a:fillRef>
              <a:effectRef idx="2">
                <a:schemeClr val="accent4"/>
              </a:effectRef>
              <a:fontRef idx="minor">
                <a:schemeClr val="tx1"/>
              </a:fontRef>
            </p:style>
          </p:cxnSp>
          <p:sp>
            <p:nvSpPr>
              <p:cNvPr id="17" name="Rectangle: Rounded Corners 16">
                <a:extLst>
                  <a:ext uri="{FF2B5EF4-FFF2-40B4-BE49-F238E27FC236}">
                    <a16:creationId xmlns:a16="http://schemas.microsoft.com/office/drawing/2014/main" id="{D6557C87-D127-957F-AD64-0EA264376F41}"/>
                  </a:ext>
                </a:extLst>
              </p:cNvPr>
              <p:cNvSpPr/>
              <p:nvPr/>
            </p:nvSpPr>
            <p:spPr>
              <a:xfrm>
                <a:off x="8125770" y="2330242"/>
                <a:ext cx="91440" cy="9144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2" name="TextBox 61">
              <a:extLst>
                <a:ext uri="{FF2B5EF4-FFF2-40B4-BE49-F238E27FC236}">
                  <a16:creationId xmlns:a16="http://schemas.microsoft.com/office/drawing/2014/main" id="{09BE082E-9CCA-DED5-1159-2CDE2E5F9E96}"/>
                </a:ext>
              </a:extLst>
            </p:cNvPr>
            <p:cNvSpPr txBox="1"/>
            <p:nvPr/>
          </p:nvSpPr>
          <p:spPr>
            <a:xfrm>
              <a:off x="6503443" y="3804308"/>
              <a:ext cx="34655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Practice Labs, Favorites Fair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Sign-on Fair </a:t>
              </a:r>
            </a:p>
          </p:txBody>
        </p:sp>
      </p:grpSp>
      <p:grpSp>
        <p:nvGrpSpPr>
          <p:cNvPr id="7" name="Group 6">
            <a:extLst>
              <a:ext uri="{FF2B5EF4-FFF2-40B4-BE49-F238E27FC236}">
                <a16:creationId xmlns:a16="http://schemas.microsoft.com/office/drawing/2014/main" id="{C3B4A289-2CCD-9D34-F82B-EAD336256D34}"/>
              </a:ext>
            </a:extLst>
          </p:cNvPr>
          <p:cNvGrpSpPr/>
          <p:nvPr/>
        </p:nvGrpSpPr>
        <p:grpSpPr>
          <a:xfrm>
            <a:off x="6052445" y="4469328"/>
            <a:ext cx="3910055" cy="830997"/>
            <a:chOff x="6052445" y="4769478"/>
            <a:chExt cx="3910055" cy="830997"/>
          </a:xfrm>
        </p:grpSpPr>
        <p:grpSp>
          <p:nvGrpSpPr>
            <p:cNvPr id="51" name="Group 50">
              <a:extLst>
                <a:ext uri="{FF2B5EF4-FFF2-40B4-BE49-F238E27FC236}">
                  <a16:creationId xmlns:a16="http://schemas.microsoft.com/office/drawing/2014/main" id="{CA0A9D60-4829-DAC6-1F1F-B992BEA7A2B1}"/>
                </a:ext>
              </a:extLst>
            </p:cNvPr>
            <p:cNvGrpSpPr/>
            <p:nvPr/>
          </p:nvGrpSpPr>
          <p:grpSpPr>
            <a:xfrm>
              <a:off x="6052445" y="4970425"/>
              <a:ext cx="444806" cy="182880"/>
              <a:chOff x="8125770" y="2284522"/>
              <a:chExt cx="444806" cy="182880"/>
            </a:xfrm>
          </p:grpSpPr>
          <p:sp>
            <p:nvSpPr>
              <p:cNvPr id="53" name="Rectangle: Rounded Corners 52">
                <a:extLst>
                  <a:ext uri="{FF2B5EF4-FFF2-40B4-BE49-F238E27FC236}">
                    <a16:creationId xmlns:a16="http://schemas.microsoft.com/office/drawing/2014/main" id="{38564DE9-BE47-0640-BFA3-136D62898084}"/>
                  </a:ext>
                </a:extLst>
              </p:cNvPr>
              <p:cNvSpPr/>
              <p:nvPr/>
            </p:nvSpPr>
            <p:spPr>
              <a:xfrm>
                <a:off x="8387696" y="2284522"/>
                <a:ext cx="182880" cy="18288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BC8118CC-7A6C-B39C-007A-41867B86B973}"/>
                  </a:ext>
                </a:extLst>
              </p:cNvPr>
              <p:cNvCxnSpPr>
                <a:cxnSpLocks/>
                <a:stCxn id="53" idx="1"/>
                <a:endCxn id="57" idx="3"/>
              </p:cNvCxnSpPr>
              <p:nvPr/>
            </p:nvCxnSpPr>
            <p:spPr>
              <a:xfrm flipH="1">
                <a:off x="8217210" y="2375962"/>
                <a:ext cx="170486" cy="0"/>
              </a:xfrm>
              <a:prstGeom prst="line">
                <a:avLst/>
              </a:prstGeom>
            </p:spPr>
            <p:style>
              <a:lnRef idx="3">
                <a:schemeClr val="accent6"/>
              </a:lnRef>
              <a:fillRef idx="0">
                <a:schemeClr val="accent6"/>
              </a:fillRef>
              <a:effectRef idx="2">
                <a:schemeClr val="accent6"/>
              </a:effectRef>
              <a:fontRef idx="minor">
                <a:schemeClr val="tx1"/>
              </a:fontRef>
            </p:style>
          </p:cxnSp>
          <p:sp>
            <p:nvSpPr>
              <p:cNvPr id="57" name="Rectangle: Rounded Corners 56">
                <a:extLst>
                  <a:ext uri="{FF2B5EF4-FFF2-40B4-BE49-F238E27FC236}">
                    <a16:creationId xmlns:a16="http://schemas.microsoft.com/office/drawing/2014/main" id="{F36CE9A2-5065-1BF9-8871-173FB5254A6A}"/>
                  </a:ext>
                </a:extLst>
              </p:cNvPr>
              <p:cNvSpPr/>
              <p:nvPr/>
            </p:nvSpPr>
            <p:spPr>
              <a:xfrm>
                <a:off x="8125770" y="2330242"/>
                <a:ext cx="91440" cy="9144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3" name="TextBox 62">
              <a:extLst>
                <a:ext uri="{FF2B5EF4-FFF2-40B4-BE49-F238E27FC236}">
                  <a16:creationId xmlns:a16="http://schemas.microsoft.com/office/drawing/2014/main" id="{699E374A-1A4E-2AE7-D64A-7BAF2F6A979C}"/>
                </a:ext>
              </a:extLst>
            </p:cNvPr>
            <p:cNvSpPr txBox="1"/>
            <p:nvPr/>
          </p:nvSpPr>
          <p:spPr>
            <a:xfrm>
              <a:off x="6496929" y="4769478"/>
              <a:ext cx="34655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Continuous Learning via SharePoint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(Job Aids, Quick Reference Guides,</a:t>
              </a:r>
              <a:r>
                <a:rPr lang="en-US" sz="1600">
                  <a:solidFill>
                    <a:srgbClr val="000000">
                      <a:lumMod val="75000"/>
                      <a:lumOff val="25000"/>
                    </a:srgbClr>
                  </a:solidFill>
                  <a:latin typeface="Calibri" panose="020F0502020204030204"/>
                </a:rPr>
                <a:t> and </a:t>
              </a:r>
              <a:r>
                <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Refresher Training)</a:t>
              </a:r>
            </a:p>
          </p:txBody>
        </p:sp>
      </p:grpSp>
      <p:grpSp>
        <p:nvGrpSpPr>
          <p:cNvPr id="9" name="Group 8">
            <a:extLst>
              <a:ext uri="{FF2B5EF4-FFF2-40B4-BE49-F238E27FC236}">
                <a16:creationId xmlns:a16="http://schemas.microsoft.com/office/drawing/2014/main" id="{BBDBD74F-EA5D-CB5E-D06A-8723170440F1}"/>
              </a:ext>
            </a:extLst>
          </p:cNvPr>
          <p:cNvGrpSpPr/>
          <p:nvPr/>
        </p:nvGrpSpPr>
        <p:grpSpPr>
          <a:xfrm>
            <a:off x="6050140" y="5540360"/>
            <a:ext cx="3912360" cy="584775"/>
            <a:chOff x="6050140" y="5540360"/>
            <a:chExt cx="3912360" cy="584775"/>
          </a:xfrm>
        </p:grpSpPr>
        <p:grpSp>
          <p:nvGrpSpPr>
            <p:cNvPr id="13" name="Group 12">
              <a:extLst>
                <a:ext uri="{FF2B5EF4-FFF2-40B4-BE49-F238E27FC236}">
                  <a16:creationId xmlns:a16="http://schemas.microsoft.com/office/drawing/2014/main" id="{D476C8D9-819D-4F9C-75F3-3857420C7E22}"/>
                </a:ext>
              </a:extLst>
            </p:cNvPr>
            <p:cNvGrpSpPr/>
            <p:nvPr/>
          </p:nvGrpSpPr>
          <p:grpSpPr>
            <a:xfrm>
              <a:off x="6050140" y="5741307"/>
              <a:ext cx="444806" cy="182880"/>
              <a:chOff x="8125770" y="2284522"/>
              <a:chExt cx="444806" cy="182880"/>
            </a:xfrm>
          </p:grpSpPr>
          <p:sp>
            <p:nvSpPr>
              <p:cNvPr id="18" name="Rectangle: Rounded Corners 17">
                <a:extLst>
                  <a:ext uri="{FF2B5EF4-FFF2-40B4-BE49-F238E27FC236}">
                    <a16:creationId xmlns:a16="http://schemas.microsoft.com/office/drawing/2014/main" id="{02FF5165-3D13-FBC9-164B-D12BCC417B72}"/>
                  </a:ext>
                </a:extLst>
              </p:cNvPr>
              <p:cNvSpPr/>
              <p:nvPr/>
            </p:nvSpPr>
            <p:spPr>
              <a:xfrm>
                <a:off x="8387696" y="2284522"/>
                <a:ext cx="182880" cy="18288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2ED10B2-CAFE-6F4F-99AF-B4951CEBB250}"/>
                  </a:ext>
                </a:extLst>
              </p:cNvPr>
              <p:cNvCxnSpPr>
                <a:cxnSpLocks/>
                <a:stCxn id="18" idx="1"/>
                <a:endCxn id="20" idx="3"/>
              </p:cNvCxnSpPr>
              <p:nvPr/>
            </p:nvCxnSpPr>
            <p:spPr>
              <a:xfrm flipH="1">
                <a:off x="8217210" y="2375962"/>
                <a:ext cx="170486"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Rectangle: Rounded Corners 19">
                <a:extLst>
                  <a:ext uri="{FF2B5EF4-FFF2-40B4-BE49-F238E27FC236}">
                    <a16:creationId xmlns:a16="http://schemas.microsoft.com/office/drawing/2014/main" id="{2296B94A-5AD0-6352-292F-AE96E8CD1C89}"/>
                  </a:ext>
                </a:extLst>
              </p:cNvPr>
              <p:cNvSpPr/>
              <p:nvPr/>
            </p:nvSpPr>
            <p:spPr>
              <a:xfrm>
                <a:off x="8125770" y="2330242"/>
                <a:ext cx="91440" cy="9144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4" name="TextBox 63">
              <a:extLst>
                <a:ext uri="{FF2B5EF4-FFF2-40B4-BE49-F238E27FC236}">
                  <a16:creationId xmlns:a16="http://schemas.microsoft.com/office/drawing/2014/main" id="{B1BCE564-2F08-6316-6A65-DF07988C3252}"/>
                </a:ext>
              </a:extLst>
            </p:cNvPr>
            <p:cNvSpPr txBox="1"/>
            <p:nvPr/>
          </p:nvSpPr>
          <p:spPr>
            <a:xfrm>
              <a:off x="6496929" y="5540360"/>
              <a:ext cx="34655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Lessons Learned and Optimization Activities Post Go-Live</a:t>
              </a:r>
            </a:p>
          </p:txBody>
        </p:sp>
      </p:grpSp>
      <p:sp>
        <p:nvSpPr>
          <p:cNvPr id="165" name="Right Bracket 164">
            <a:extLst>
              <a:ext uri="{FF2B5EF4-FFF2-40B4-BE49-F238E27FC236}">
                <a16:creationId xmlns:a16="http://schemas.microsoft.com/office/drawing/2014/main" id="{E1CEA01C-747A-04A6-DC12-4B55A9272C69}"/>
              </a:ext>
            </a:extLst>
          </p:cNvPr>
          <p:cNvSpPr/>
          <p:nvPr/>
        </p:nvSpPr>
        <p:spPr>
          <a:xfrm>
            <a:off x="9846995" y="1886632"/>
            <a:ext cx="182880" cy="137618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166" name="Right Bracket 165">
            <a:extLst>
              <a:ext uri="{FF2B5EF4-FFF2-40B4-BE49-F238E27FC236}">
                <a16:creationId xmlns:a16="http://schemas.microsoft.com/office/drawing/2014/main" id="{3B741C5B-DBF4-9247-FAA4-4BC3F5E6C7F1}"/>
              </a:ext>
            </a:extLst>
          </p:cNvPr>
          <p:cNvSpPr/>
          <p:nvPr/>
        </p:nvSpPr>
        <p:spPr>
          <a:xfrm>
            <a:off x="9846995" y="3489689"/>
            <a:ext cx="182880" cy="74576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167" name="Right Bracket 166">
            <a:extLst>
              <a:ext uri="{FF2B5EF4-FFF2-40B4-BE49-F238E27FC236}">
                <a16:creationId xmlns:a16="http://schemas.microsoft.com/office/drawing/2014/main" id="{46A87EBC-ED29-D7CC-0C6A-8205C1A88585}"/>
              </a:ext>
            </a:extLst>
          </p:cNvPr>
          <p:cNvSpPr/>
          <p:nvPr/>
        </p:nvSpPr>
        <p:spPr>
          <a:xfrm>
            <a:off x="9851456" y="4462325"/>
            <a:ext cx="182880" cy="82989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168" name="Right Bracket 167">
            <a:extLst>
              <a:ext uri="{FF2B5EF4-FFF2-40B4-BE49-F238E27FC236}">
                <a16:creationId xmlns:a16="http://schemas.microsoft.com/office/drawing/2014/main" id="{FC7A3C4D-4813-36BC-FC1B-25BCE836D99E}"/>
              </a:ext>
            </a:extLst>
          </p:cNvPr>
          <p:cNvSpPr/>
          <p:nvPr/>
        </p:nvSpPr>
        <p:spPr>
          <a:xfrm>
            <a:off x="9846995" y="5480068"/>
            <a:ext cx="182880" cy="64506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353646E9-6F0D-C2EA-F2DA-8D3FDA01BE6F}"/>
              </a:ext>
            </a:extLst>
          </p:cNvPr>
          <p:cNvSpPr txBox="1"/>
          <p:nvPr/>
        </p:nvSpPr>
        <p:spPr>
          <a:xfrm>
            <a:off x="10119714" y="2405446"/>
            <a:ext cx="20321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End-User Training</a:t>
            </a:r>
          </a:p>
        </p:txBody>
      </p:sp>
      <p:sp>
        <p:nvSpPr>
          <p:cNvPr id="170" name="TextBox 169">
            <a:extLst>
              <a:ext uri="{FF2B5EF4-FFF2-40B4-BE49-F238E27FC236}">
                <a16:creationId xmlns:a16="http://schemas.microsoft.com/office/drawing/2014/main" id="{6F013938-98E1-A91D-6706-677984D2ED22}"/>
              </a:ext>
            </a:extLst>
          </p:cNvPr>
          <p:cNvSpPr txBox="1"/>
          <p:nvPr/>
        </p:nvSpPr>
        <p:spPr>
          <a:xfrm>
            <a:off x="10159835" y="3590383"/>
            <a:ext cx="18145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Hands-On Practice &amp; Events</a:t>
            </a:r>
          </a:p>
        </p:txBody>
      </p:sp>
      <p:sp>
        <p:nvSpPr>
          <p:cNvPr id="171" name="TextBox 170">
            <a:extLst>
              <a:ext uri="{FF2B5EF4-FFF2-40B4-BE49-F238E27FC236}">
                <a16:creationId xmlns:a16="http://schemas.microsoft.com/office/drawing/2014/main" id="{E098CFF2-194C-C167-68C0-FA521F32DE73}"/>
              </a:ext>
            </a:extLst>
          </p:cNvPr>
          <p:cNvSpPr txBox="1"/>
          <p:nvPr/>
        </p:nvSpPr>
        <p:spPr>
          <a:xfrm>
            <a:off x="10119714" y="4565371"/>
            <a:ext cx="20321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Reinforcement Learning</a:t>
            </a:r>
          </a:p>
        </p:txBody>
      </p:sp>
      <p:sp>
        <p:nvSpPr>
          <p:cNvPr id="172" name="TextBox 171">
            <a:extLst>
              <a:ext uri="{FF2B5EF4-FFF2-40B4-BE49-F238E27FC236}">
                <a16:creationId xmlns:a16="http://schemas.microsoft.com/office/drawing/2014/main" id="{F7F6B0A6-95E4-2E7A-7EA6-874B7B0A2B16}"/>
              </a:ext>
            </a:extLst>
          </p:cNvPr>
          <p:cNvSpPr txBox="1"/>
          <p:nvPr/>
        </p:nvSpPr>
        <p:spPr>
          <a:xfrm>
            <a:off x="10119714" y="5540359"/>
            <a:ext cx="20321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Ongoing Process Improvement</a:t>
            </a:r>
          </a:p>
        </p:txBody>
      </p:sp>
      <p:grpSp>
        <p:nvGrpSpPr>
          <p:cNvPr id="2" name="Group 1">
            <a:extLst>
              <a:ext uri="{FF2B5EF4-FFF2-40B4-BE49-F238E27FC236}">
                <a16:creationId xmlns:a16="http://schemas.microsoft.com/office/drawing/2014/main" id="{DE7927A7-3082-3AB7-6E7E-A0A20A8C4F84}"/>
              </a:ext>
            </a:extLst>
          </p:cNvPr>
          <p:cNvGrpSpPr/>
          <p:nvPr/>
        </p:nvGrpSpPr>
        <p:grpSpPr>
          <a:xfrm>
            <a:off x="6058637" y="1886632"/>
            <a:ext cx="3903863" cy="338554"/>
            <a:chOff x="6058637" y="1886632"/>
            <a:chExt cx="3903863" cy="338554"/>
          </a:xfrm>
        </p:grpSpPr>
        <p:sp>
          <p:nvSpPr>
            <p:cNvPr id="60" name="TextBox 59">
              <a:extLst>
                <a:ext uri="{FF2B5EF4-FFF2-40B4-BE49-F238E27FC236}">
                  <a16:creationId xmlns:a16="http://schemas.microsoft.com/office/drawing/2014/main" id="{74D7EFA4-9877-6785-5F2A-8AA9B006EF46}"/>
                </a:ext>
              </a:extLst>
            </p:cNvPr>
            <p:cNvSpPr txBox="1"/>
            <p:nvPr/>
          </p:nvSpPr>
          <p:spPr>
            <a:xfrm>
              <a:off x="6496929" y="1886632"/>
              <a:ext cx="3465571"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Self-Paced e-Learning </a:t>
              </a:r>
              <a:endPar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Calibri"/>
                <a:cs typeface="Calibri"/>
              </a:endParaRPr>
            </a:p>
          </p:txBody>
        </p:sp>
        <p:grpSp>
          <p:nvGrpSpPr>
            <p:cNvPr id="173" name="Group 172">
              <a:extLst>
                <a:ext uri="{FF2B5EF4-FFF2-40B4-BE49-F238E27FC236}">
                  <a16:creationId xmlns:a16="http://schemas.microsoft.com/office/drawing/2014/main" id="{ED0493AB-1FA8-2098-A48C-E2606CB7B28A}"/>
                </a:ext>
              </a:extLst>
            </p:cNvPr>
            <p:cNvGrpSpPr/>
            <p:nvPr/>
          </p:nvGrpSpPr>
          <p:grpSpPr>
            <a:xfrm>
              <a:off x="6058637" y="1964469"/>
              <a:ext cx="444806" cy="182880"/>
              <a:chOff x="8125770" y="2284522"/>
              <a:chExt cx="444806" cy="182880"/>
            </a:xfrm>
          </p:grpSpPr>
          <p:sp>
            <p:nvSpPr>
              <p:cNvPr id="174" name="Rectangle: Rounded Corners 173">
                <a:extLst>
                  <a:ext uri="{FF2B5EF4-FFF2-40B4-BE49-F238E27FC236}">
                    <a16:creationId xmlns:a16="http://schemas.microsoft.com/office/drawing/2014/main" id="{0D0DDE5C-51E0-FAC1-AEF3-A82126CE2BD4}"/>
                  </a:ext>
                </a:extLst>
              </p:cNvPr>
              <p:cNvSpPr/>
              <p:nvPr/>
            </p:nvSpPr>
            <p:spPr>
              <a:xfrm>
                <a:off x="8387696" y="2284522"/>
                <a:ext cx="182880" cy="18288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5" name="Straight Connector 174">
                <a:extLst>
                  <a:ext uri="{FF2B5EF4-FFF2-40B4-BE49-F238E27FC236}">
                    <a16:creationId xmlns:a16="http://schemas.microsoft.com/office/drawing/2014/main" id="{F0FDF3AB-CC55-85C4-8315-036872D9C520}"/>
                  </a:ext>
                </a:extLst>
              </p:cNvPr>
              <p:cNvCxnSpPr>
                <a:cxnSpLocks/>
                <a:stCxn id="174" idx="1"/>
                <a:endCxn id="176" idx="3"/>
              </p:cNvCxnSpPr>
              <p:nvPr/>
            </p:nvCxnSpPr>
            <p:spPr>
              <a:xfrm flipH="1">
                <a:off x="8217210" y="2375962"/>
                <a:ext cx="170486" cy="0"/>
              </a:xfrm>
              <a:prstGeom prst="line">
                <a:avLst/>
              </a:prstGeom>
            </p:spPr>
            <p:style>
              <a:lnRef idx="3">
                <a:schemeClr val="accent3"/>
              </a:lnRef>
              <a:fillRef idx="0">
                <a:schemeClr val="accent3"/>
              </a:fillRef>
              <a:effectRef idx="2">
                <a:schemeClr val="accent3"/>
              </a:effectRef>
              <a:fontRef idx="minor">
                <a:schemeClr val="tx1"/>
              </a:fontRef>
            </p:style>
          </p:cxnSp>
          <p:sp>
            <p:nvSpPr>
              <p:cNvPr id="176" name="Rectangle: Rounded Corners 175">
                <a:extLst>
                  <a:ext uri="{FF2B5EF4-FFF2-40B4-BE49-F238E27FC236}">
                    <a16:creationId xmlns:a16="http://schemas.microsoft.com/office/drawing/2014/main" id="{AE4A8E1E-6D5D-A590-C83A-15695D3CEBB0}"/>
                  </a:ext>
                </a:extLst>
              </p:cNvPr>
              <p:cNvSpPr/>
              <p:nvPr/>
            </p:nvSpPr>
            <p:spPr>
              <a:xfrm>
                <a:off x="8125770" y="2330242"/>
                <a:ext cx="91440" cy="9144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8" name="Group 7">
            <a:extLst>
              <a:ext uri="{FF2B5EF4-FFF2-40B4-BE49-F238E27FC236}">
                <a16:creationId xmlns:a16="http://schemas.microsoft.com/office/drawing/2014/main" id="{2C878CA0-09EA-929F-ABE8-8877D2F4E8AB}"/>
              </a:ext>
            </a:extLst>
          </p:cNvPr>
          <p:cNvGrpSpPr/>
          <p:nvPr/>
        </p:nvGrpSpPr>
        <p:grpSpPr>
          <a:xfrm>
            <a:off x="70718" y="1719943"/>
            <a:ext cx="6501841" cy="5067883"/>
            <a:chOff x="1602" y="1567543"/>
            <a:chExt cx="6725773" cy="5067883"/>
          </a:xfrm>
        </p:grpSpPr>
        <p:pic>
          <p:nvPicPr>
            <p:cNvPr id="11" name="Picture 10" descr="A curved road with a arrow pointing upwards&#10;&#10;Description automatically generated">
              <a:extLst>
                <a:ext uri="{FF2B5EF4-FFF2-40B4-BE49-F238E27FC236}">
                  <a16:creationId xmlns:a16="http://schemas.microsoft.com/office/drawing/2014/main" id="{EAA10959-88F2-8EB3-B692-BDE1840C59E4}"/>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47854" t="22805" r="1872" b="9859"/>
            <a:stretch/>
          </p:blipFill>
          <p:spPr>
            <a:xfrm>
              <a:off x="934454" y="1567543"/>
              <a:ext cx="5792921" cy="4854628"/>
            </a:xfrm>
            <a:prstGeom prst="rect">
              <a:avLst/>
            </a:prstGeom>
          </p:spPr>
        </p:pic>
        <p:grpSp>
          <p:nvGrpSpPr>
            <p:cNvPr id="12" name="Group 11">
              <a:extLst>
                <a:ext uri="{FF2B5EF4-FFF2-40B4-BE49-F238E27FC236}">
                  <a16:creationId xmlns:a16="http://schemas.microsoft.com/office/drawing/2014/main" id="{48141FC0-0265-F013-7B89-5C1B8D0501A2}"/>
                </a:ext>
              </a:extLst>
            </p:cNvPr>
            <p:cNvGrpSpPr/>
            <p:nvPr/>
          </p:nvGrpSpPr>
          <p:grpSpPr>
            <a:xfrm>
              <a:off x="4223323" y="1848642"/>
              <a:ext cx="1423266" cy="1488646"/>
              <a:chOff x="3299299" y="1635340"/>
              <a:chExt cx="1445144" cy="1481448"/>
            </a:xfrm>
          </p:grpSpPr>
          <p:sp>
            <p:nvSpPr>
              <p:cNvPr id="346" name="Oval 345">
                <a:extLst>
                  <a:ext uri="{FF2B5EF4-FFF2-40B4-BE49-F238E27FC236}">
                    <a16:creationId xmlns:a16="http://schemas.microsoft.com/office/drawing/2014/main" id="{D3D1FD71-80DE-CD35-9293-27167C9A5838}"/>
                  </a:ext>
                </a:extLst>
              </p:cNvPr>
              <p:cNvSpPr/>
              <p:nvPr/>
            </p:nvSpPr>
            <p:spPr>
              <a:xfrm>
                <a:off x="3299299" y="1635340"/>
                <a:ext cx="640080" cy="640080"/>
              </a:xfrm>
              <a:prstGeom prst="ellipse">
                <a:avLst/>
              </a:prstGeom>
              <a:solidFill>
                <a:schemeClr val="accent3"/>
              </a:solidFill>
              <a:ln>
                <a:no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7" name="Graphic 38" descr="Playbook with solid fill">
                <a:extLst>
                  <a:ext uri="{FF2B5EF4-FFF2-40B4-BE49-F238E27FC236}">
                    <a16:creationId xmlns:a16="http://schemas.microsoft.com/office/drawing/2014/main" id="{60AA7093-79AC-F4FE-3D49-755CD92147E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39554" y="2611899"/>
                <a:ext cx="504889" cy="504889"/>
              </a:xfrm>
              <a:prstGeom prst="rect">
                <a:avLst/>
              </a:prstGeom>
            </p:spPr>
          </p:pic>
        </p:grpSp>
        <p:grpSp>
          <p:nvGrpSpPr>
            <p:cNvPr id="21" name="Group 20">
              <a:extLst>
                <a:ext uri="{FF2B5EF4-FFF2-40B4-BE49-F238E27FC236}">
                  <a16:creationId xmlns:a16="http://schemas.microsoft.com/office/drawing/2014/main" id="{346ECACA-6C6C-04E5-E7B1-05F5D25CF5D0}"/>
                </a:ext>
              </a:extLst>
            </p:cNvPr>
            <p:cNvGrpSpPr/>
            <p:nvPr/>
          </p:nvGrpSpPr>
          <p:grpSpPr>
            <a:xfrm>
              <a:off x="3970294" y="4448682"/>
              <a:ext cx="1260778" cy="1403224"/>
              <a:chOff x="3727213" y="4170424"/>
              <a:chExt cx="1280160" cy="1396441"/>
            </a:xfrm>
          </p:grpSpPr>
          <p:sp>
            <p:nvSpPr>
              <p:cNvPr id="324" name="Isosceles Triangle 323">
                <a:extLst>
                  <a:ext uri="{FF2B5EF4-FFF2-40B4-BE49-F238E27FC236}">
                    <a16:creationId xmlns:a16="http://schemas.microsoft.com/office/drawing/2014/main" id="{36728262-461F-8949-BC2A-A34761D5003A}"/>
                  </a:ext>
                </a:extLst>
              </p:cNvPr>
              <p:cNvSpPr/>
              <p:nvPr/>
            </p:nvSpPr>
            <p:spPr>
              <a:xfrm flipV="1">
                <a:off x="3969160" y="5299654"/>
                <a:ext cx="775026" cy="26721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 name="Oval 324">
                <a:extLst>
                  <a:ext uri="{FF2B5EF4-FFF2-40B4-BE49-F238E27FC236}">
                    <a16:creationId xmlns:a16="http://schemas.microsoft.com/office/drawing/2014/main" id="{A6524462-3D84-B673-4426-A1094F730BD6}"/>
                  </a:ext>
                </a:extLst>
              </p:cNvPr>
              <p:cNvSpPr/>
              <p:nvPr/>
            </p:nvSpPr>
            <p:spPr>
              <a:xfrm>
                <a:off x="3727213" y="4170424"/>
                <a:ext cx="1280160" cy="1280160"/>
              </a:xfrm>
              <a:prstGeom prst="ellipse">
                <a:avLst/>
              </a:prstGeom>
              <a:solidFill>
                <a:schemeClr val="accent1"/>
              </a:solidFill>
              <a:ln>
                <a:no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6" name="Graphic 57" descr="Upward trend with solid fill">
                <a:extLst>
                  <a:ext uri="{FF2B5EF4-FFF2-40B4-BE49-F238E27FC236}">
                    <a16:creationId xmlns:a16="http://schemas.microsoft.com/office/drawing/2014/main" id="{8B7B899D-5972-5AB7-BD84-C54DBFDD8BA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4134" y="4470927"/>
                <a:ext cx="640080" cy="640080"/>
              </a:xfrm>
              <a:prstGeom prst="rect">
                <a:avLst/>
              </a:prstGeom>
            </p:spPr>
          </p:pic>
          <p:grpSp>
            <p:nvGrpSpPr>
              <p:cNvPr id="327" name="Graphic 10">
                <a:extLst>
                  <a:ext uri="{FF2B5EF4-FFF2-40B4-BE49-F238E27FC236}">
                    <a16:creationId xmlns:a16="http://schemas.microsoft.com/office/drawing/2014/main" id="{493DB354-5B86-380F-A48A-B6C46E985E5B}"/>
                  </a:ext>
                </a:extLst>
              </p:cNvPr>
              <p:cNvGrpSpPr/>
              <p:nvPr/>
            </p:nvGrpSpPr>
            <p:grpSpPr>
              <a:xfrm>
                <a:off x="3828996" y="4240268"/>
                <a:ext cx="1097281" cy="1097273"/>
                <a:chOff x="-990600" y="3782699"/>
                <a:chExt cx="729009" cy="734199"/>
              </a:xfrm>
              <a:solidFill>
                <a:schemeClr val="bg1"/>
              </a:solidFill>
            </p:grpSpPr>
            <p:sp>
              <p:nvSpPr>
                <p:cNvPr id="328" name="Freeform: Shape 327">
                  <a:extLst>
                    <a:ext uri="{FF2B5EF4-FFF2-40B4-BE49-F238E27FC236}">
                      <a16:creationId xmlns:a16="http://schemas.microsoft.com/office/drawing/2014/main" id="{D97FED29-7262-FE52-31D1-08CF09662A7C}"/>
                    </a:ext>
                  </a:extLst>
                </p:cNvPr>
                <p:cNvSpPr/>
                <p:nvPr/>
              </p:nvSpPr>
              <p:spPr>
                <a:xfrm>
                  <a:off x="-674299" y="3782699"/>
                  <a:ext cx="95752" cy="76167"/>
                </a:xfrm>
                <a:custGeom>
                  <a:avLst/>
                  <a:gdLst>
                    <a:gd name="connsiteX0" fmla="*/ 95753 w 95752"/>
                    <a:gd name="connsiteY0" fmla="*/ 76167 h 76167"/>
                    <a:gd name="connsiteX1" fmla="*/ 47876 w 95752"/>
                    <a:gd name="connsiteY1" fmla="*/ 55059 h 76167"/>
                    <a:gd name="connsiteX2" fmla="*/ 0 w 95752"/>
                    <a:gd name="connsiteY2" fmla="*/ 76167 h 76167"/>
                    <a:gd name="connsiteX3" fmla="*/ 47876 w 95752"/>
                    <a:gd name="connsiteY3" fmla="*/ 0 h 76167"/>
                    <a:gd name="connsiteX4" fmla="*/ 95753 w 95752"/>
                    <a:gd name="connsiteY4" fmla="*/ 76167 h 76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2" h="76167">
                      <a:moveTo>
                        <a:pt x="95753" y="76167"/>
                      </a:moveTo>
                      <a:lnTo>
                        <a:pt x="47876" y="55059"/>
                      </a:lnTo>
                      <a:lnTo>
                        <a:pt x="0" y="76167"/>
                      </a:lnTo>
                      <a:lnTo>
                        <a:pt x="47876" y="0"/>
                      </a:lnTo>
                      <a:lnTo>
                        <a:pt x="95753" y="76167"/>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938E0AD4-4954-F474-2A36-430B1D6B4A17}"/>
                    </a:ext>
                  </a:extLst>
                </p:cNvPr>
                <p:cNvSpPr/>
                <p:nvPr/>
              </p:nvSpPr>
              <p:spPr>
                <a:xfrm>
                  <a:off x="-864440" y="3871039"/>
                  <a:ext cx="84561" cy="89848"/>
                </a:xfrm>
                <a:custGeom>
                  <a:avLst/>
                  <a:gdLst>
                    <a:gd name="connsiteX0" fmla="*/ 84562 w 84561"/>
                    <a:gd name="connsiteY0" fmla="*/ 26860 h 89848"/>
                    <a:gd name="connsiteX1" fmla="*/ 34611 w 84561"/>
                    <a:gd name="connsiteY1" fmla="*/ 42160 h 89848"/>
                    <a:gd name="connsiteX2" fmla="*/ 11191 w 84561"/>
                    <a:gd name="connsiteY2" fmla="*/ 89849 h 89848"/>
                    <a:gd name="connsiteX3" fmla="*/ 0 w 84561"/>
                    <a:gd name="connsiteY3" fmla="*/ 0 h 89848"/>
                    <a:gd name="connsiteX4" fmla="*/ 84562 w 84561"/>
                    <a:gd name="connsiteY4" fmla="*/ 26860 h 8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61" h="89848">
                      <a:moveTo>
                        <a:pt x="84562" y="26860"/>
                      </a:moveTo>
                      <a:lnTo>
                        <a:pt x="34611" y="42160"/>
                      </a:lnTo>
                      <a:lnTo>
                        <a:pt x="11191" y="89849"/>
                      </a:lnTo>
                      <a:lnTo>
                        <a:pt x="0" y="0"/>
                      </a:lnTo>
                      <a:lnTo>
                        <a:pt x="84562" y="2686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D6A4E527-BEDE-4E56-5D39-F810B47E864C}"/>
                    </a:ext>
                  </a:extLst>
                </p:cNvPr>
                <p:cNvSpPr/>
                <p:nvPr/>
              </p:nvSpPr>
              <p:spPr>
                <a:xfrm>
                  <a:off x="-990600" y="4060062"/>
                  <a:ext cx="81668" cy="96493"/>
                </a:xfrm>
                <a:custGeom>
                  <a:avLst/>
                  <a:gdLst>
                    <a:gd name="connsiteX0" fmla="*/ 81668 w 81668"/>
                    <a:gd name="connsiteY0" fmla="*/ 0 h 96493"/>
                    <a:gd name="connsiteX1" fmla="*/ 53008 w 81668"/>
                    <a:gd name="connsiteY1" fmla="*/ 44561 h 96493"/>
                    <a:gd name="connsiteX2" fmla="*/ 65018 w 81668"/>
                    <a:gd name="connsiteY2" fmla="*/ 96494 h 96493"/>
                    <a:gd name="connsiteX3" fmla="*/ 0 w 81668"/>
                    <a:gd name="connsiteY3" fmla="*/ 35012 h 96493"/>
                    <a:gd name="connsiteX4" fmla="*/ 81668 w 81668"/>
                    <a:gd name="connsiteY4" fmla="*/ 0 h 9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8" h="96493">
                      <a:moveTo>
                        <a:pt x="81668" y="0"/>
                      </a:moveTo>
                      <a:lnTo>
                        <a:pt x="53008" y="44561"/>
                      </a:lnTo>
                      <a:lnTo>
                        <a:pt x="65018" y="96494"/>
                      </a:lnTo>
                      <a:lnTo>
                        <a:pt x="0" y="35012"/>
                      </a:lnTo>
                      <a:lnTo>
                        <a:pt x="81668"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55EDDBA0-FA6F-137A-05CC-7D4045CF8DCB}"/>
                    </a:ext>
                  </a:extLst>
                </p:cNvPr>
                <p:cNvSpPr/>
                <p:nvPr/>
              </p:nvSpPr>
              <p:spPr>
                <a:xfrm>
                  <a:off x="-946708" y="4269746"/>
                  <a:ext cx="88437" cy="84822"/>
                </a:xfrm>
                <a:custGeom>
                  <a:avLst/>
                  <a:gdLst>
                    <a:gd name="connsiteX0" fmla="*/ 40561 w 88437"/>
                    <a:gd name="connsiteY0" fmla="*/ 0 h 84822"/>
                    <a:gd name="connsiteX1" fmla="*/ 46621 w 88437"/>
                    <a:gd name="connsiteY1" fmla="*/ 52993 h 84822"/>
                    <a:gd name="connsiteX2" fmla="*/ 88437 w 88437"/>
                    <a:gd name="connsiteY2" fmla="*/ 84823 h 84822"/>
                    <a:gd name="connsiteX3" fmla="*/ 0 w 88437"/>
                    <a:gd name="connsiteY3" fmla="*/ 80523 h 84822"/>
                    <a:gd name="connsiteX4" fmla="*/ 40561 w 88437"/>
                    <a:gd name="connsiteY4" fmla="*/ 0 h 84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7" h="84822">
                      <a:moveTo>
                        <a:pt x="40561" y="0"/>
                      </a:moveTo>
                      <a:lnTo>
                        <a:pt x="46621" y="52993"/>
                      </a:lnTo>
                      <a:lnTo>
                        <a:pt x="88437" y="84823"/>
                      </a:lnTo>
                      <a:lnTo>
                        <a:pt x="0" y="80523"/>
                      </a:lnTo>
                      <a:lnTo>
                        <a:pt x="40561"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21E70A4E-F56F-C31C-23F0-18C75072C52D}"/>
                    </a:ext>
                  </a:extLst>
                </p:cNvPr>
                <p:cNvSpPr/>
                <p:nvPr/>
              </p:nvSpPr>
              <p:spPr>
                <a:xfrm>
                  <a:off x="-772563" y="4428558"/>
                  <a:ext cx="89966" cy="88340"/>
                </a:xfrm>
                <a:custGeom>
                  <a:avLst/>
                  <a:gdLst>
                    <a:gd name="connsiteX0" fmla="*/ 0 w 89966"/>
                    <a:gd name="connsiteY0" fmla="*/ 0 h 88340"/>
                    <a:gd name="connsiteX1" fmla="*/ 37886 w 89966"/>
                    <a:gd name="connsiteY1" fmla="*/ 36632 h 88340"/>
                    <a:gd name="connsiteX2" fmla="*/ 89966 w 89966"/>
                    <a:gd name="connsiteY2" fmla="*/ 33505 h 88340"/>
                    <a:gd name="connsiteX3" fmla="*/ 19489 w 89966"/>
                    <a:gd name="connsiteY3" fmla="*/ 88341 h 88340"/>
                    <a:gd name="connsiteX4" fmla="*/ 0 w 89966"/>
                    <a:gd name="connsiteY4" fmla="*/ 0 h 8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 h="88340">
                      <a:moveTo>
                        <a:pt x="0" y="0"/>
                      </a:moveTo>
                      <a:lnTo>
                        <a:pt x="37886" y="36632"/>
                      </a:lnTo>
                      <a:lnTo>
                        <a:pt x="89966" y="33505"/>
                      </a:lnTo>
                      <a:lnTo>
                        <a:pt x="19489" y="88341"/>
                      </a:lnTo>
                      <a:lnTo>
                        <a:pt x="0"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232D9522-5AB9-1D1B-5AF4-00AF8FAA1D74}"/>
                    </a:ext>
                  </a:extLst>
                </p:cNvPr>
                <p:cNvSpPr/>
                <p:nvPr/>
              </p:nvSpPr>
              <p:spPr>
                <a:xfrm>
                  <a:off x="-473131" y="3870816"/>
                  <a:ext cx="84561" cy="89848"/>
                </a:xfrm>
                <a:custGeom>
                  <a:avLst/>
                  <a:gdLst>
                    <a:gd name="connsiteX0" fmla="*/ 0 w 84561"/>
                    <a:gd name="connsiteY0" fmla="*/ 26860 h 89848"/>
                    <a:gd name="connsiteX1" fmla="*/ 49951 w 84561"/>
                    <a:gd name="connsiteY1" fmla="*/ 42160 h 89848"/>
                    <a:gd name="connsiteX2" fmla="*/ 73370 w 84561"/>
                    <a:gd name="connsiteY2" fmla="*/ 89849 h 89848"/>
                    <a:gd name="connsiteX3" fmla="*/ 84562 w 84561"/>
                    <a:gd name="connsiteY3" fmla="*/ 0 h 89848"/>
                    <a:gd name="connsiteX4" fmla="*/ 0 w 84561"/>
                    <a:gd name="connsiteY4" fmla="*/ 26860 h 8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61" h="89848">
                      <a:moveTo>
                        <a:pt x="0" y="26860"/>
                      </a:moveTo>
                      <a:lnTo>
                        <a:pt x="49951" y="42160"/>
                      </a:lnTo>
                      <a:lnTo>
                        <a:pt x="73370" y="89849"/>
                      </a:lnTo>
                      <a:lnTo>
                        <a:pt x="84562" y="0"/>
                      </a:lnTo>
                      <a:lnTo>
                        <a:pt x="0" y="2686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A146AB78-8D58-EB9D-0E72-2A73DB7E43F7}"/>
                    </a:ext>
                  </a:extLst>
                </p:cNvPr>
                <p:cNvSpPr/>
                <p:nvPr/>
              </p:nvSpPr>
              <p:spPr>
                <a:xfrm>
                  <a:off x="-343259" y="4060118"/>
                  <a:ext cx="81668" cy="96493"/>
                </a:xfrm>
                <a:custGeom>
                  <a:avLst/>
                  <a:gdLst>
                    <a:gd name="connsiteX0" fmla="*/ 0 w 81668"/>
                    <a:gd name="connsiteY0" fmla="*/ 0 h 96493"/>
                    <a:gd name="connsiteX1" fmla="*/ 28660 w 81668"/>
                    <a:gd name="connsiteY1" fmla="*/ 44617 h 96493"/>
                    <a:gd name="connsiteX2" fmla="*/ 16650 w 81668"/>
                    <a:gd name="connsiteY2" fmla="*/ 96494 h 96493"/>
                    <a:gd name="connsiteX3" fmla="*/ 81668 w 81668"/>
                    <a:gd name="connsiteY3" fmla="*/ 35012 h 96493"/>
                    <a:gd name="connsiteX4" fmla="*/ 0 w 81668"/>
                    <a:gd name="connsiteY4" fmla="*/ 0 h 9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8" h="96493">
                      <a:moveTo>
                        <a:pt x="0" y="0"/>
                      </a:moveTo>
                      <a:lnTo>
                        <a:pt x="28660" y="44617"/>
                      </a:lnTo>
                      <a:lnTo>
                        <a:pt x="16650" y="96494"/>
                      </a:lnTo>
                      <a:lnTo>
                        <a:pt x="81668" y="35012"/>
                      </a:lnTo>
                      <a:lnTo>
                        <a:pt x="0"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8C1022A4-0D3E-2220-A864-24FB9B3BEEAE}"/>
                    </a:ext>
                  </a:extLst>
                </p:cNvPr>
                <p:cNvSpPr/>
                <p:nvPr/>
              </p:nvSpPr>
              <p:spPr>
                <a:xfrm>
                  <a:off x="-394574" y="4270639"/>
                  <a:ext cx="88437" cy="84878"/>
                </a:xfrm>
                <a:custGeom>
                  <a:avLst/>
                  <a:gdLst>
                    <a:gd name="connsiteX0" fmla="*/ 47876 w 88437"/>
                    <a:gd name="connsiteY0" fmla="*/ 0 h 84878"/>
                    <a:gd name="connsiteX1" fmla="*/ 41817 w 88437"/>
                    <a:gd name="connsiteY1" fmla="*/ 52993 h 84878"/>
                    <a:gd name="connsiteX2" fmla="*/ 0 w 88437"/>
                    <a:gd name="connsiteY2" fmla="*/ 84879 h 84878"/>
                    <a:gd name="connsiteX3" fmla="*/ 88437 w 88437"/>
                    <a:gd name="connsiteY3" fmla="*/ 80523 h 84878"/>
                    <a:gd name="connsiteX4" fmla="*/ 47876 w 88437"/>
                    <a:gd name="connsiteY4" fmla="*/ 0 h 84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7" h="84878">
                      <a:moveTo>
                        <a:pt x="47876" y="0"/>
                      </a:moveTo>
                      <a:lnTo>
                        <a:pt x="41817" y="52993"/>
                      </a:lnTo>
                      <a:lnTo>
                        <a:pt x="0" y="84879"/>
                      </a:lnTo>
                      <a:lnTo>
                        <a:pt x="88437" y="80523"/>
                      </a:lnTo>
                      <a:lnTo>
                        <a:pt x="47876"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4BDB0296-5216-982F-F4B0-761180E7BF0F}"/>
                    </a:ext>
                  </a:extLst>
                </p:cNvPr>
                <p:cNvSpPr/>
                <p:nvPr/>
              </p:nvSpPr>
              <p:spPr>
                <a:xfrm>
                  <a:off x="-569375" y="4427944"/>
                  <a:ext cx="89966" cy="88340"/>
                </a:xfrm>
                <a:custGeom>
                  <a:avLst/>
                  <a:gdLst>
                    <a:gd name="connsiteX0" fmla="*/ 89966 w 89966"/>
                    <a:gd name="connsiteY0" fmla="*/ 0 h 88340"/>
                    <a:gd name="connsiteX1" fmla="*/ 52080 w 89966"/>
                    <a:gd name="connsiteY1" fmla="*/ 36576 h 88340"/>
                    <a:gd name="connsiteX2" fmla="*/ 0 w 89966"/>
                    <a:gd name="connsiteY2" fmla="*/ 33505 h 88340"/>
                    <a:gd name="connsiteX3" fmla="*/ 70477 w 89966"/>
                    <a:gd name="connsiteY3" fmla="*/ 88341 h 88340"/>
                    <a:gd name="connsiteX4" fmla="*/ 89966 w 89966"/>
                    <a:gd name="connsiteY4" fmla="*/ 0 h 8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 h="88340">
                      <a:moveTo>
                        <a:pt x="89966" y="0"/>
                      </a:moveTo>
                      <a:lnTo>
                        <a:pt x="52080" y="36576"/>
                      </a:lnTo>
                      <a:lnTo>
                        <a:pt x="0" y="33505"/>
                      </a:lnTo>
                      <a:lnTo>
                        <a:pt x="70477" y="88341"/>
                      </a:lnTo>
                      <a:lnTo>
                        <a:pt x="89966"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573C6F5B-3F2F-7559-CA86-D6FF196AF48A}"/>
                    </a:ext>
                  </a:extLst>
                </p:cNvPr>
                <p:cNvSpPr/>
                <p:nvPr/>
              </p:nvSpPr>
              <p:spPr>
                <a:xfrm>
                  <a:off x="-925855" y="397211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A24702-C299-3616-D5A6-1C5978504407}"/>
                    </a:ext>
                  </a:extLst>
                </p:cNvPr>
                <p:cNvSpPr/>
                <p:nvPr/>
              </p:nvSpPr>
              <p:spPr>
                <a:xfrm>
                  <a:off x="-759570" y="3828544"/>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FBD44F46-0C62-AE6B-A434-8A0E42697E62}"/>
                    </a:ext>
                  </a:extLst>
                </p:cNvPr>
                <p:cNvSpPr/>
                <p:nvPr/>
              </p:nvSpPr>
              <p:spPr>
                <a:xfrm>
                  <a:off x="-963850" y="4191791"/>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9A1CDFAD-3BE2-9E0F-B4DF-1759F28AB0F6}"/>
                    </a:ext>
                  </a:extLst>
                </p:cNvPr>
                <p:cNvSpPr/>
                <p:nvPr/>
              </p:nvSpPr>
              <p:spPr>
                <a:xfrm>
                  <a:off x="-855377" y="438768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4D3EAC1D-B2E4-B4EC-7DD3-C42B1A59E354}"/>
                    </a:ext>
                  </a:extLst>
                </p:cNvPr>
                <p:cNvSpPr/>
                <p:nvPr/>
              </p:nvSpPr>
              <p:spPr>
                <a:xfrm>
                  <a:off x="-649897" y="446479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7D7C9F15-9687-5A51-C966-E43F63A6ADFC}"/>
                    </a:ext>
                  </a:extLst>
                </p:cNvPr>
                <p:cNvSpPr/>
                <p:nvPr/>
              </p:nvSpPr>
              <p:spPr>
                <a:xfrm>
                  <a:off x="-373339" y="397188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478E652B-7A09-CDA7-29E5-60B39531BB9A}"/>
                    </a:ext>
                  </a:extLst>
                </p:cNvPr>
                <p:cNvSpPr/>
                <p:nvPr/>
              </p:nvSpPr>
              <p:spPr>
                <a:xfrm>
                  <a:off x="-540660" y="3828544"/>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76606003-E29E-9E06-9471-E47B44FF7DDA}"/>
                    </a:ext>
                  </a:extLst>
                </p:cNvPr>
                <p:cNvSpPr/>
                <p:nvPr/>
              </p:nvSpPr>
              <p:spPr>
                <a:xfrm>
                  <a:off x="-335343" y="419380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4E184358-CE7B-07C4-8919-9778BA5E540D}"/>
                    </a:ext>
                  </a:extLst>
                </p:cNvPr>
                <p:cNvSpPr/>
                <p:nvPr/>
              </p:nvSpPr>
              <p:spPr>
                <a:xfrm>
                  <a:off x="-443816" y="438812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22" name="Group 21">
              <a:extLst>
                <a:ext uri="{FF2B5EF4-FFF2-40B4-BE49-F238E27FC236}">
                  <a16:creationId xmlns:a16="http://schemas.microsoft.com/office/drawing/2014/main" id="{BC75D6B9-1C1F-22B1-2942-B2175A461FDE}"/>
                </a:ext>
              </a:extLst>
            </p:cNvPr>
            <p:cNvGrpSpPr/>
            <p:nvPr/>
          </p:nvGrpSpPr>
          <p:grpSpPr>
            <a:xfrm>
              <a:off x="1961820" y="4191048"/>
              <a:ext cx="1080669" cy="1217285"/>
              <a:chOff x="2318481" y="3638139"/>
              <a:chExt cx="1097280" cy="1211401"/>
            </a:xfrm>
          </p:grpSpPr>
          <p:sp>
            <p:nvSpPr>
              <p:cNvPr id="302" name="Isosceles Triangle 301">
                <a:extLst>
                  <a:ext uri="{FF2B5EF4-FFF2-40B4-BE49-F238E27FC236}">
                    <a16:creationId xmlns:a16="http://schemas.microsoft.com/office/drawing/2014/main" id="{AD0E349F-CB83-418F-0855-BB407DD22EBF}"/>
                  </a:ext>
                </a:extLst>
              </p:cNvPr>
              <p:cNvSpPr/>
              <p:nvPr/>
            </p:nvSpPr>
            <p:spPr>
              <a:xfrm flipV="1">
                <a:off x="2496496" y="4582329"/>
                <a:ext cx="735802" cy="267211"/>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 name="Oval 302">
                <a:extLst>
                  <a:ext uri="{FF2B5EF4-FFF2-40B4-BE49-F238E27FC236}">
                    <a16:creationId xmlns:a16="http://schemas.microsoft.com/office/drawing/2014/main" id="{AE75ECCB-F843-D8E4-B882-373952D6360C}"/>
                  </a:ext>
                </a:extLst>
              </p:cNvPr>
              <p:cNvSpPr/>
              <p:nvPr/>
            </p:nvSpPr>
            <p:spPr>
              <a:xfrm>
                <a:off x="2318481" y="3638139"/>
                <a:ext cx="1097280" cy="1097280"/>
              </a:xfrm>
              <a:prstGeom prst="ellipse">
                <a:avLst/>
              </a:prstGeom>
              <a:solidFill>
                <a:schemeClr val="accent2"/>
              </a:solidFill>
              <a:ln>
                <a:no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4" name="Graphic 55" descr="Connections with solid fill">
                <a:extLst>
                  <a:ext uri="{FF2B5EF4-FFF2-40B4-BE49-F238E27FC236}">
                    <a16:creationId xmlns:a16="http://schemas.microsoft.com/office/drawing/2014/main" id="{B119842E-BCBD-B5E5-2E32-8AA7B776B39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4109" y="3876407"/>
                <a:ext cx="640080" cy="640080"/>
              </a:xfrm>
              <a:prstGeom prst="rect">
                <a:avLst/>
              </a:prstGeom>
            </p:spPr>
          </p:pic>
          <p:grpSp>
            <p:nvGrpSpPr>
              <p:cNvPr id="305" name="Graphic 10">
                <a:extLst>
                  <a:ext uri="{FF2B5EF4-FFF2-40B4-BE49-F238E27FC236}">
                    <a16:creationId xmlns:a16="http://schemas.microsoft.com/office/drawing/2014/main" id="{D29195ED-6225-734D-F75E-1BDA75664959}"/>
                  </a:ext>
                </a:extLst>
              </p:cNvPr>
              <p:cNvGrpSpPr/>
              <p:nvPr/>
            </p:nvGrpSpPr>
            <p:grpSpPr>
              <a:xfrm>
                <a:off x="2403674" y="3724694"/>
                <a:ext cx="914398" cy="914395"/>
                <a:chOff x="-990600" y="3782699"/>
                <a:chExt cx="729009" cy="734199"/>
              </a:xfrm>
              <a:solidFill>
                <a:schemeClr val="bg1"/>
              </a:solidFill>
            </p:grpSpPr>
            <p:sp>
              <p:nvSpPr>
                <p:cNvPr id="306" name="Freeform: Shape 305">
                  <a:extLst>
                    <a:ext uri="{FF2B5EF4-FFF2-40B4-BE49-F238E27FC236}">
                      <a16:creationId xmlns:a16="http://schemas.microsoft.com/office/drawing/2014/main" id="{00F7D28C-1BF7-27C2-5561-92F464669E96}"/>
                    </a:ext>
                  </a:extLst>
                </p:cNvPr>
                <p:cNvSpPr/>
                <p:nvPr/>
              </p:nvSpPr>
              <p:spPr>
                <a:xfrm>
                  <a:off x="-674299" y="3782699"/>
                  <a:ext cx="95752" cy="76167"/>
                </a:xfrm>
                <a:custGeom>
                  <a:avLst/>
                  <a:gdLst>
                    <a:gd name="connsiteX0" fmla="*/ 95753 w 95752"/>
                    <a:gd name="connsiteY0" fmla="*/ 76167 h 76167"/>
                    <a:gd name="connsiteX1" fmla="*/ 47876 w 95752"/>
                    <a:gd name="connsiteY1" fmla="*/ 55059 h 76167"/>
                    <a:gd name="connsiteX2" fmla="*/ 0 w 95752"/>
                    <a:gd name="connsiteY2" fmla="*/ 76167 h 76167"/>
                    <a:gd name="connsiteX3" fmla="*/ 47876 w 95752"/>
                    <a:gd name="connsiteY3" fmla="*/ 0 h 76167"/>
                    <a:gd name="connsiteX4" fmla="*/ 95753 w 95752"/>
                    <a:gd name="connsiteY4" fmla="*/ 76167 h 76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2" h="76167">
                      <a:moveTo>
                        <a:pt x="95753" y="76167"/>
                      </a:moveTo>
                      <a:lnTo>
                        <a:pt x="47876" y="55059"/>
                      </a:lnTo>
                      <a:lnTo>
                        <a:pt x="0" y="76167"/>
                      </a:lnTo>
                      <a:lnTo>
                        <a:pt x="47876" y="0"/>
                      </a:lnTo>
                      <a:lnTo>
                        <a:pt x="95753" y="76167"/>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43B78D15-AA78-0538-C826-F3DFAAB8F1AD}"/>
                    </a:ext>
                  </a:extLst>
                </p:cNvPr>
                <p:cNvSpPr/>
                <p:nvPr/>
              </p:nvSpPr>
              <p:spPr>
                <a:xfrm>
                  <a:off x="-864440" y="3871039"/>
                  <a:ext cx="84561" cy="89848"/>
                </a:xfrm>
                <a:custGeom>
                  <a:avLst/>
                  <a:gdLst>
                    <a:gd name="connsiteX0" fmla="*/ 84562 w 84561"/>
                    <a:gd name="connsiteY0" fmla="*/ 26860 h 89848"/>
                    <a:gd name="connsiteX1" fmla="*/ 34611 w 84561"/>
                    <a:gd name="connsiteY1" fmla="*/ 42160 h 89848"/>
                    <a:gd name="connsiteX2" fmla="*/ 11191 w 84561"/>
                    <a:gd name="connsiteY2" fmla="*/ 89849 h 89848"/>
                    <a:gd name="connsiteX3" fmla="*/ 0 w 84561"/>
                    <a:gd name="connsiteY3" fmla="*/ 0 h 89848"/>
                    <a:gd name="connsiteX4" fmla="*/ 84562 w 84561"/>
                    <a:gd name="connsiteY4" fmla="*/ 26860 h 8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61" h="89848">
                      <a:moveTo>
                        <a:pt x="84562" y="26860"/>
                      </a:moveTo>
                      <a:lnTo>
                        <a:pt x="34611" y="42160"/>
                      </a:lnTo>
                      <a:lnTo>
                        <a:pt x="11191" y="89849"/>
                      </a:lnTo>
                      <a:lnTo>
                        <a:pt x="0" y="0"/>
                      </a:lnTo>
                      <a:lnTo>
                        <a:pt x="84562" y="2686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A713FE9F-D515-0709-7C8D-2C3226665160}"/>
                    </a:ext>
                  </a:extLst>
                </p:cNvPr>
                <p:cNvSpPr/>
                <p:nvPr/>
              </p:nvSpPr>
              <p:spPr>
                <a:xfrm>
                  <a:off x="-990600" y="4060062"/>
                  <a:ext cx="81668" cy="96493"/>
                </a:xfrm>
                <a:custGeom>
                  <a:avLst/>
                  <a:gdLst>
                    <a:gd name="connsiteX0" fmla="*/ 81668 w 81668"/>
                    <a:gd name="connsiteY0" fmla="*/ 0 h 96493"/>
                    <a:gd name="connsiteX1" fmla="*/ 53008 w 81668"/>
                    <a:gd name="connsiteY1" fmla="*/ 44561 h 96493"/>
                    <a:gd name="connsiteX2" fmla="*/ 65018 w 81668"/>
                    <a:gd name="connsiteY2" fmla="*/ 96494 h 96493"/>
                    <a:gd name="connsiteX3" fmla="*/ 0 w 81668"/>
                    <a:gd name="connsiteY3" fmla="*/ 35012 h 96493"/>
                    <a:gd name="connsiteX4" fmla="*/ 81668 w 81668"/>
                    <a:gd name="connsiteY4" fmla="*/ 0 h 9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8" h="96493">
                      <a:moveTo>
                        <a:pt x="81668" y="0"/>
                      </a:moveTo>
                      <a:lnTo>
                        <a:pt x="53008" y="44561"/>
                      </a:lnTo>
                      <a:lnTo>
                        <a:pt x="65018" y="96494"/>
                      </a:lnTo>
                      <a:lnTo>
                        <a:pt x="0" y="35012"/>
                      </a:lnTo>
                      <a:lnTo>
                        <a:pt x="81668"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13D87495-A991-EEAB-1DFF-36451F507EF7}"/>
                    </a:ext>
                  </a:extLst>
                </p:cNvPr>
                <p:cNvSpPr/>
                <p:nvPr/>
              </p:nvSpPr>
              <p:spPr>
                <a:xfrm>
                  <a:off x="-946708" y="4269746"/>
                  <a:ext cx="88437" cy="84822"/>
                </a:xfrm>
                <a:custGeom>
                  <a:avLst/>
                  <a:gdLst>
                    <a:gd name="connsiteX0" fmla="*/ 40561 w 88437"/>
                    <a:gd name="connsiteY0" fmla="*/ 0 h 84822"/>
                    <a:gd name="connsiteX1" fmla="*/ 46621 w 88437"/>
                    <a:gd name="connsiteY1" fmla="*/ 52993 h 84822"/>
                    <a:gd name="connsiteX2" fmla="*/ 88437 w 88437"/>
                    <a:gd name="connsiteY2" fmla="*/ 84823 h 84822"/>
                    <a:gd name="connsiteX3" fmla="*/ 0 w 88437"/>
                    <a:gd name="connsiteY3" fmla="*/ 80523 h 84822"/>
                    <a:gd name="connsiteX4" fmla="*/ 40561 w 88437"/>
                    <a:gd name="connsiteY4" fmla="*/ 0 h 84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7" h="84822">
                      <a:moveTo>
                        <a:pt x="40561" y="0"/>
                      </a:moveTo>
                      <a:lnTo>
                        <a:pt x="46621" y="52993"/>
                      </a:lnTo>
                      <a:lnTo>
                        <a:pt x="88437" y="84823"/>
                      </a:lnTo>
                      <a:lnTo>
                        <a:pt x="0" y="80523"/>
                      </a:lnTo>
                      <a:lnTo>
                        <a:pt x="40561"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09B1A229-5567-9498-2B2D-00F93D9E5576}"/>
                    </a:ext>
                  </a:extLst>
                </p:cNvPr>
                <p:cNvSpPr/>
                <p:nvPr/>
              </p:nvSpPr>
              <p:spPr>
                <a:xfrm>
                  <a:off x="-772563" y="4428558"/>
                  <a:ext cx="89966" cy="88340"/>
                </a:xfrm>
                <a:custGeom>
                  <a:avLst/>
                  <a:gdLst>
                    <a:gd name="connsiteX0" fmla="*/ 0 w 89966"/>
                    <a:gd name="connsiteY0" fmla="*/ 0 h 88340"/>
                    <a:gd name="connsiteX1" fmla="*/ 37886 w 89966"/>
                    <a:gd name="connsiteY1" fmla="*/ 36632 h 88340"/>
                    <a:gd name="connsiteX2" fmla="*/ 89966 w 89966"/>
                    <a:gd name="connsiteY2" fmla="*/ 33505 h 88340"/>
                    <a:gd name="connsiteX3" fmla="*/ 19489 w 89966"/>
                    <a:gd name="connsiteY3" fmla="*/ 88341 h 88340"/>
                    <a:gd name="connsiteX4" fmla="*/ 0 w 89966"/>
                    <a:gd name="connsiteY4" fmla="*/ 0 h 8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 h="88340">
                      <a:moveTo>
                        <a:pt x="0" y="0"/>
                      </a:moveTo>
                      <a:lnTo>
                        <a:pt x="37886" y="36632"/>
                      </a:lnTo>
                      <a:lnTo>
                        <a:pt x="89966" y="33505"/>
                      </a:lnTo>
                      <a:lnTo>
                        <a:pt x="19489" y="88341"/>
                      </a:lnTo>
                      <a:lnTo>
                        <a:pt x="0"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6B134FCD-74FA-B4A9-B1CD-9E1BB57A40A6}"/>
                    </a:ext>
                  </a:extLst>
                </p:cNvPr>
                <p:cNvSpPr/>
                <p:nvPr/>
              </p:nvSpPr>
              <p:spPr>
                <a:xfrm>
                  <a:off x="-473131" y="3870816"/>
                  <a:ext cx="84561" cy="89848"/>
                </a:xfrm>
                <a:custGeom>
                  <a:avLst/>
                  <a:gdLst>
                    <a:gd name="connsiteX0" fmla="*/ 0 w 84561"/>
                    <a:gd name="connsiteY0" fmla="*/ 26860 h 89848"/>
                    <a:gd name="connsiteX1" fmla="*/ 49951 w 84561"/>
                    <a:gd name="connsiteY1" fmla="*/ 42160 h 89848"/>
                    <a:gd name="connsiteX2" fmla="*/ 73370 w 84561"/>
                    <a:gd name="connsiteY2" fmla="*/ 89849 h 89848"/>
                    <a:gd name="connsiteX3" fmla="*/ 84562 w 84561"/>
                    <a:gd name="connsiteY3" fmla="*/ 0 h 89848"/>
                    <a:gd name="connsiteX4" fmla="*/ 0 w 84561"/>
                    <a:gd name="connsiteY4" fmla="*/ 26860 h 8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61" h="89848">
                      <a:moveTo>
                        <a:pt x="0" y="26860"/>
                      </a:moveTo>
                      <a:lnTo>
                        <a:pt x="49951" y="42160"/>
                      </a:lnTo>
                      <a:lnTo>
                        <a:pt x="73370" y="89849"/>
                      </a:lnTo>
                      <a:lnTo>
                        <a:pt x="84562" y="0"/>
                      </a:lnTo>
                      <a:lnTo>
                        <a:pt x="0" y="2686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A601B3AA-3D1E-873D-5F10-C084008AD712}"/>
                    </a:ext>
                  </a:extLst>
                </p:cNvPr>
                <p:cNvSpPr/>
                <p:nvPr/>
              </p:nvSpPr>
              <p:spPr>
                <a:xfrm>
                  <a:off x="-343259" y="4060118"/>
                  <a:ext cx="81668" cy="96493"/>
                </a:xfrm>
                <a:custGeom>
                  <a:avLst/>
                  <a:gdLst>
                    <a:gd name="connsiteX0" fmla="*/ 0 w 81668"/>
                    <a:gd name="connsiteY0" fmla="*/ 0 h 96493"/>
                    <a:gd name="connsiteX1" fmla="*/ 28660 w 81668"/>
                    <a:gd name="connsiteY1" fmla="*/ 44617 h 96493"/>
                    <a:gd name="connsiteX2" fmla="*/ 16650 w 81668"/>
                    <a:gd name="connsiteY2" fmla="*/ 96494 h 96493"/>
                    <a:gd name="connsiteX3" fmla="*/ 81668 w 81668"/>
                    <a:gd name="connsiteY3" fmla="*/ 35012 h 96493"/>
                    <a:gd name="connsiteX4" fmla="*/ 0 w 81668"/>
                    <a:gd name="connsiteY4" fmla="*/ 0 h 9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8" h="96493">
                      <a:moveTo>
                        <a:pt x="0" y="0"/>
                      </a:moveTo>
                      <a:lnTo>
                        <a:pt x="28660" y="44617"/>
                      </a:lnTo>
                      <a:lnTo>
                        <a:pt x="16650" y="96494"/>
                      </a:lnTo>
                      <a:lnTo>
                        <a:pt x="81668" y="35012"/>
                      </a:lnTo>
                      <a:lnTo>
                        <a:pt x="0"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2056B67-9ACB-EC57-22FB-9769AB358D57}"/>
                    </a:ext>
                  </a:extLst>
                </p:cNvPr>
                <p:cNvSpPr/>
                <p:nvPr/>
              </p:nvSpPr>
              <p:spPr>
                <a:xfrm>
                  <a:off x="-394574" y="4270639"/>
                  <a:ext cx="88437" cy="84878"/>
                </a:xfrm>
                <a:custGeom>
                  <a:avLst/>
                  <a:gdLst>
                    <a:gd name="connsiteX0" fmla="*/ 47876 w 88437"/>
                    <a:gd name="connsiteY0" fmla="*/ 0 h 84878"/>
                    <a:gd name="connsiteX1" fmla="*/ 41817 w 88437"/>
                    <a:gd name="connsiteY1" fmla="*/ 52993 h 84878"/>
                    <a:gd name="connsiteX2" fmla="*/ 0 w 88437"/>
                    <a:gd name="connsiteY2" fmla="*/ 84879 h 84878"/>
                    <a:gd name="connsiteX3" fmla="*/ 88437 w 88437"/>
                    <a:gd name="connsiteY3" fmla="*/ 80523 h 84878"/>
                    <a:gd name="connsiteX4" fmla="*/ 47876 w 88437"/>
                    <a:gd name="connsiteY4" fmla="*/ 0 h 84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7" h="84878">
                      <a:moveTo>
                        <a:pt x="47876" y="0"/>
                      </a:moveTo>
                      <a:lnTo>
                        <a:pt x="41817" y="52993"/>
                      </a:lnTo>
                      <a:lnTo>
                        <a:pt x="0" y="84879"/>
                      </a:lnTo>
                      <a:lnTo>
                        <a:pt x="88437" y="80523"/>
                      </a:lnTo>
                      <a:lnTo>
                        <a:pt x="47876"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0560146F-3F22-2EA3-10C6-442F663CD169}"/>
                    </a:ext>
                  </a:extLst>
                </p:cNvPr>
                <p:cNvSpPr/>
                <p:nvPr/>
              </p:nvSpPr>
              <p:spPr>
                <a:xfrm>
                  <a:off x="-569375" y="4427944"/>
                  <a:ext cx="89966" cy="88340"/>
                </a:xfrm>
                <a:custGeom>
                  <a:avLst/>
                  <a:gdLst>
                    <a:gd name="connsiteX0" fmla="*/ 89966 w 89966"/>
                    <a:gd name="connsiteY0" fmla="*/ 0 h 88340"/>
                    <a:gd name="connsiteX1" fmla="*/ 52080 w 89966"/>
                    <a:gd name="connsiteY1" fmla="*/ 36576 h 88340"/>
                    <a:gd name="connsiteX2" fmla="*/ 0 w 89966"/>
                    <a:gd name="connsiteY2" fmla="*/ 33505 h 88340"/>
                    <a:gd name="connsiteX3" fmla="*/ 70477 w 89966"/>
                    <a:gd name="connsiteY3" fmla="*/ 88341 h 88340"/>
                    <a:gd name="connsiteX4" fmla="*/ 89966 w 89966"/>
                    <a:gd name="connsiteY4" fmla="*/ 0 h 8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 h="88340">
                      <a:moveTo>
                        <a:pt x="89966" y="0"/>
                      </a:moveTo>
                      <a:lnTo>
                        <a:pt x="52080" y="36576"/>
                      </a:lnTo>
                      <a:lnTo>
                        <a:pt x="0" y="33505"/>
                      </a:lnTo>
                      <a:lnTo>
                        <a:pt x="70477" y="88341"/>
                      </a:lnTo>
                      <a:lnTo>
                        <a:pt x="89966"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B50A705B-09AE-AE77-CF8C-55BF9D75CF2F}"/>
                    </a:ext>
                  </a:extLst>
                </p:cNvPr>
                <p:cNvSpPr/>
                <p:nvPr/>
              </p:nvSpPr>
              <p:spPr>
                <a:xfrm>
                  <a:off x="-925855" y="397211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2AD22E71-A446-0892-AA85-586DB4EBCADB}"/>
                    </a:ext>
                  </a:extLst>
                </p:cNvPr>
                <p:cNvSpPr/>
                <p:nvPr/>
              </p:nvSpPr>
              <p:spPr>
                <a:xfrm>
                  <a:off x="-759570" y="3828544"/>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5DDE0D88-D658-B45F-DA83-B9E38DAEE06A}"/>
                    </a:ext>
                  </a:extLst>
                </p:cNvPr>
                <p:cNvSpPr/>
                <p:nvPr/>
              </p:nvSpPr>
              <p:spPr>
                <a:xfrm>
                  <a:off x="-963850" y="4191791"/>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FD88EF77-AF76-5277-74F6-0C89F3BDDB80}"/>
                    </a:ext>
                  </a:extLst>
                </p:cNvPr>
                <p:cNvSpPr/>
                <p:nvPr/>
              </p:nvSpPr>
              <p:spPr>
                <a:xfrm>
                  <a:off x="-855377" y="438768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DB2562DF-0CE6-2B1F-17DD-BF227C3679D9}"/>
                    </a:ext>
                  </a:extLst>
                </p:cNvPr>
                <p:cNvSpPr/>
                <p:nvPr/>
              </p:nvSpPr>
              <p:spPr>
                <a:xfrm>
                  <a:off x="-649897" y="446479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E66325A6-9D0A-F381-E75C-003BEEE184CF}"/>
                    </a:ext>
                  </a:extLst>
                </p:cNvPr>
                <p:cNvSpPr/>
                <p:nvPr/>
              </p:nvSpPr>
              <p:spPr>
                <a:xfrm>
                  <a:off x="-373339" y="397188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0CB8DD03-6B96-6D10-5BC9-095D6AF053DB}"/>
                    </a:ext>
                  </a:extLst>
                </p:cNvPr>
                <p:cNvSpPr/>
                <p:nvPr/>
              </p:nvSpPr>
              <p:spPr>
                <a:xfrm>
                  <a:off x="-540660" y="3828544"/>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0B8DB107-EFC9-B948-7652-E9FB295C3E79}"/>
                    </a:ext>
                  </a:extLst>
                </p:cNvPr>
                <p:cNvSpPr/>
                <p:nvPr/>
              </p:nvSpPr>
              <p:spPr>
                <a:xfrm>
                  <a:off x="-335343" y="419380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D02FC0A2-99A8-4AA1-A096-540039A58728}"/>
                    </a:ext>
                  </a:extLst>
                </p:cNvPr>
                <p:cNvSpPr/>
                <p:nvPr/>
              </p:nvSpPr>
              <p:spPr>
                <a:xfrm>
                  <a:off x="-443816" y="438812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23" name="Group 22">
              <a:extLst>
                <a:ext uri="{FF2B5EF4-FFF2-40B4-BE49-F238E27FC236}">
                  <a16:creationId xmlns:a16="http://schemas.microsoft.com/office/drawing/2014/main" id="{766FBB07-2649-7BD1-7238-1918C91C5C51}"/>
                </a:ext>
              </a:extLst>
            </p:cNvPr>
            <p:cNvGrpSpPr/>
            <p:nvPr/>
          </p:nvGrpSpPr>
          <p:grpSpPr>
            <a:xfrm>
              <a:off x="1847875" y="2781625"/>
              <a:ext cx="900557" cy="994945"/>
              <a:chOff x="1716683" y="2550837"/>
              <a:chExt cx="914400" cy="990135"/>
            </a:xfrm>
          </p:grpSpPr>
          <p:sp>
            <p:nvSpPr>
              <p:cNvPr id="280" name="Oval 279">
                <a:extLst>
                  <a:ext uri="{FF2B5EF4-FFF2-40B4-BE49-F238E27FC236}">
                    <a16:creationId xmlns:a16="http://schemas.microsoft.com/office/drawing/2014/main" id="{B9F83946-BEB8-EA2F-CFE9-04A05AA66131}"/>
                  </a:ext>
                </a:extLst>
              </p:cNvPr>
              <p:cNvSpPr/>
              <p:nvPr/>
            </p:nvSpPr>
            <p:spPr>
              <a:xfrm>
                <a:off x="1716683" y="2550837"/>
                <a:ext cx="914400" cy="914400"/>
              </a:xfrm>
              <a:prstGeom prst="ellipse">
                <a:avLst/>
              </a:prstGeom>
              <a:solidFill>
                <a:schemeClr val="accent4"/>
              </a:solidFill>
              <a:ln>
                <a:no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1" name="Isosceles Triangle 280">
                <a:extLst>
                  <a:ext uri="{FF2B5EF4-FFF2-40B4-BE49-F238E27FC236}">
                    <a16:creationId xmlns:a16="http://schemas.microsoft.com/office/drawing/2014/main" id="{8857999A-04C5-F22A-65EF-A7B27E9FAEE1}"/>
                  </a:ext>
                </a:extLst>
              </p:cNvPr>
              <p:cNvSpPr/>
              <p:nvPr/>
            </p:nvSpPr>
            <p:spPr>
              <a:xfrm flipV="1">
                <a:off x="1876711" y="3354392"/>
                <a:ext cx="594344" cy="186580"/>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2" name="Graphic 53" descr="Cheers with solid fill">
                <a:extLst>
                  <a:ext uri="{FF2B5EF4-FFF2-40B4-BE49-F238E27FC236}">
                    <a16:creationId xmlns:a16="http://schemas.microsoft.com/office/drawing/2014/main" id="{08338BE0-D390-C378-1FD1-E1CBF1F4961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27694" y="2780497"/>
                <a:ext cx="457200" cy="457200"/>
              </a:xfrm>
              <a:prstGeom prst="rect">
                <a:avLst/>
              </a:prstGeom>
            </p:spPr>
          </p:pic>
          <p:grpSp>
            <p:nvGrpSpPr>
              <p:cNvPr id="283" name="Graphic 10">
                <a:extLst>
                  <a:ext uri="{FF2B5EF4-FFF2-40B4-BE49-F238E27FC236}">
                    <a16:creationId xmlns:a16="http://schemas.microsoft.com/office/drawing/2014/main" id="{9DD60E20-3A06-80B7-2125-41EA9CF6C77A}"/>
                  </a:ext>
                </a:extLst>
              </p:cNvPr>
              <p:cNvGrpSpPr/>
              <p:nvPr/>
            </p:nvGrpSpPr>
            <p:grpSpPr>
              <a:xfrm>
                <a:off x="1814484" y="2620279"/>
                <a:ext cx="729009" cy="734199"/>
                <a:chOff x="-990600" y="3782699"/>
                <a:chExt cx="729009" cy="734199"/>
              </a:xfrm>
              <a:solidFill>
                <a:schemeClr val="bg1"/>
              </a:solidFill>
            </p:grpSpPr>
            <p:sp>
              <p:nvSpPr>
                <p:cNvPr id="284" name="Freeform: Shape 283">
                  <a:extLst>
                    <a:ext uri="{FF2B5EF4-FFF2-40B4-BE49-F238E27FC236}">
                      <a16:creationId xmlns:a16="http://schemas.microsoft.com/office/drawing/2014/main" id="{3DC96BE5-E91C-47BB-9F43-E271C0CB73C8}"/>
                    </a:ext>
                  </a:extLst>
                </p:cNvPr>
                <p:cNvSpPr/>
                <p:nvPr/>
              </p:nvSpPr>
              <p:spPr>
                <a:xfrm>
                  <a:off x="-674299" y="3782699"/>
                  <a:ext cx="95752" cy="76167"/>
                </a:xfrm>
                <a:custGeom>
                  <a:avLst/>
                  <a:gdLst>
                    <a:gd name="connsiteX0" fmla="*/ 95753 w 95752"/>
                    <a:gd name="connsiteY0" fmla="*/ 76167 h 76167"/>
                    <a:gd name="connsiteX1" fmla="*/ 47876 w 95752"/>
                    <a:gd name="connsiteY1" fmla="*/ 55059 h 76167"/>
                    <a:gd name="connsiteX2" fmla="*/ 0 w 95752"/>
                    <a:gd name="connsiteY2" fmla="*/ 76167 h 76167"/>
                    <a:gd name="connsiteX3" fmla="*/ 47876 w 95752"/>
                    <a:gd name="connsiteY3" fmla="*/ 0 h 76167"/>
                    <a:gd name="connsiteX4" fmla="*/ 95753 w 95752"/>
                    <a:gd name="connsiteY4" fmla="*/ 76167 h 76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2" h="76167">
                      <a:moveTo>
                        <a:pt x="95753" y="76167"/>
                      </a:moveTo>
                      <a:lnTo>
                        <a:pt x="47876" y="55059"/>
                      </a:lnTo>
                      <a:lnTo>
                        <a:pt x="0" y="76167"/>
                      </a:lnTo>
                      <a:lnTo>
                        <a:pt x="47876" y="0"/>
                      </a:lnTo>
                      <a:lnTo>
                        <a:pt x="95753" y="76167"/>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1D356473-88B3-8659-4FD2-60A88631BAF5}"/>
                    </a:ext>
                  </a:extLst>
                </p:cNvPr>
                <p:cNvSpPr/>
                <p:nvPr/>
              </p:nvSpPr>
              <p:spPr>
                <a:xfrm>
                  <a:off x="-864440" y="3871039"/>
                  <a:ext cx="84561" cy="89848"/>
                </a:xfrm>
                <a:custGeom>
                  <a:avLst/>
                  <a:gdLst>
                    <a:gd name="connsiteX0" fmla="*/ 84562 w 84561"/>
                    <a:gd name="connsiteY0" fmla="*/ 26860 h 89848"/>
                    <a:gd name="connsiteX1" fmla="*/ 34611 w 84561"/>
                    <a:gd name="connsiteY1" fmla="*/ 42160 h 89848"/>
                    <a:gd name="connsiteX2" fmla="*/ 11191 w 84561"/>
                    <a:gd name="connsiteY2" fmla="*/ 89849 h 89848"/>
                    <a:gd name="connsiteX3" fmla="*/ 0 w 84561"/>
                    <a:gd name="connsiteY3" fmla="*/ 0 h 89848"/>
                    <a:gd name="connsiteX4" fmla="*/ 84562 w 84561"/>
                    <a:gd name="connsiteY4" fmla="*/ 26860 h 8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61" h="89848">
                      <a:moveTo>
                        <a:pt x="84562" y="26860"/>
                      </a:moveTo>
                      <a:lnTo>
                        <a:pt x="34611" y="42160"/>
                      </a:lnTo>
                      <a:lnTo>
                        <a:pt x="11191" y="89849"/>
                      </a:lnTo>
                      <a:lnTo>
                        <a:pt x="0" y="0"/>
                      </a:lnTo>
                      <a:lnTo>
                        <a:pt x="84562" y="2686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3E55864F-E057-21D3-E894-79E4216BB5CF}"/>
                    </a:ext>
                  </a:extLst>
                </p:cNvPr>
                <p:cNvSpPr/>
                <p:nvPr/>
              </p:nvSpPr>
              <p:spPr>
                <a:xfrm>
                  <a:off x="-990600" y="4060062"/>
                  <a:ext cx="81668" cy="96493"/>
                </a:xfrm>
                <a:custGeom>
                  <a:avLst/>
                  <a:gdLst>
                    <a:gd name="connsiteX0" fmla="*/ 81668 w 81668"/>
                    <a:gd name="connsiteY0" fmla="*/ 0 h 96493"/>
                    <a:gd name="connsiteX1" fmla="*/ 53008 w 81668"/>
                    <a:gd name="connsiteY1" fmla="*/ 44561 h 96493"/>
                    <a:gd name="connsiteX2" fmla="*/ 65018 w 81668"/>
                    <a:gd name="connsiteY2" fmla="*/ 96494 h 96493"/>
                    <a:gd name="connsiteX3" fmla="*/ 0 w 81668"/>
                    <a:gd name="connsiteY3" fmla="*/ 35012 h 96493"/>
                    <a:gd name="connsiteX4" fmla="*/ 81668 w 81668"/>
                    <a:gd name="connsiteY4" fmla="*/ 0 h 9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8" h="96493">
                      <a:moveTo>
                        <a:pt x="81668" y="0"/>
                      </a:moveTo>
                      <a:lnTo>
                        <a:pt x="53008" y="44561"/>
                      </a:lnTo>
                      <a:lnTo>
                        <a:pt x="65018" y="96494"/>
                      </a:lnTo>
                      <a:lnTo>
                        <a:pt x="0" y="35012"/>
                      </a:lnTo>
                      <a:lnTo>
                        <a:pt x="81668"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94447A95-5CEB-EB03-B7C4-81574D3D3611}"/>
                    </a:ext>
                  </a:extLst>
                </p:cNvPr>
                <p:cNvSpPr/>
                <p:nvPr/>
              </p:nvSpPr>
              <p:spPr>
                <a:xfrm>
                  <a:off x="-946708" y="4269746"/>
                  <a:ext cx="88437" cy="84822"/>
                </a:xfrm>
                <a:custGeom>
                  <a:avLst/>
                  <a:gdLst>
                    <a:gd name="connsiteX0" fmla="*/ 40561 w 88437"/>
                    <a:gd name="connsiteY0" fmla="*/ 0 h 84822"/>
                    <a:gd name="connsiteX1" fmla="*/ 46621 w 88437"/>
                    <a:gd name="connsiteY1" fmla="*/ 52993 h 84822"/>
                    <a:gd name="connsiteX2" fmla="*/ 88437 w 88437"/>
                    <a:gd name="connsiteY2" fmla="*/ 84823 h 84822"/>
                    <a:gd name="connsiteX3" fmla="*/ 0 w 88437"/>
                    <a:gd name="connsiteY3" fmla="*/ 80523 h 84822"/>
                    <a:gd name="connsiteX4" fmla="*/ 40561 w 88437"/>
                    <a:gd name="connsiteY4" fmla="*/ 0 h 84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7" h="84822">
                      <a:moveTo>
                        <a:pt x="40561" y="0"/>
                      </a:moveTo>
                      <a:lnTo>
                        <a:pt x="46621" y="52993"/>
                      </a:lnTo>
                      <a:lnTo>
                        <a:pt x="88437" y="84823"/>
                      </a:lnTo>
                      <a:lnTo>
                        <a:pt x="0" y="80523"/>
                      </a:lnTo>
                      <a:lnTo>
                        <a:pt x="40561"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4C7157A-58E7-03C9-E81B-352A8DDDF546}"/>
                    </a:ext>
                  </a:extLst>
                </p:cNvPr>
                <p:cNvSpPr/>
                <p:nvPr/>
              </p:nvSpPr>
              <p:spPr>
                <a:xfrm>
                  <a:off x="-772563" y="4428558"/>
                  <a:ext cx="89966" cy="88340"/>
                </a:xfrm>
                <a:custGeom>
                  <a:avLst/>
                  <a:gdLst>
                    <a:gd name="connsiteX0" fmla="*/ 0 w 89966"/>
                    <a:gd name="connsiteY0" fmla="*/ 0 h 88340"/>
                    <a:gd name="connsiteX1" fmla="*/ 37886 w 89966"/>
                    <a:gd name="connsiteY1" fmla="*/ 36632 h 88340"/>
                    <a:gd name="connsiteX2" fmla="*/ 89966 w 89966"/>
                    <a:gd name="connsiteY2" fmla="*/ 33505 h 88340"/>
                    <a:gd name="connsiteX3" fmla="*/ 19489 w 89966"/>
                    <a:gd name="connsiteY3" fmla="*/ 88341 h 88340"/>
                    <a:gd name="connsiteX4" fmla="*/ 0 w 89966"/>
                    <a:gd name="connsiteY4" fmla="*/ 0 h 8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 h="88340">
                      <a:moveTo>
                        <a:pt x="0" y="0"/>
                      </a:moveTo>
                      <a:lnTo>
                        <a:pt x="37886" y="36632"/>
                      </a:lnTo>
                      <a:lnTo>
                        <a:pt x="89966" y="33505"/>
                      </a:lnTo>
                      <a:lnTo>
                        <a:pt x="19489" y="88341"/>
                      </a:lnTo>
                      <a:lnTo>
                        <a:pt x="0"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E17C4137-4B80-B47C-EF37-F66D84C0DE86}"/>
                    </a:ext>
                  </a:extLst>
                </p:cNvPr>
                <p:cNvSpPr/>
                <p:nvPr/>
              </p:nvSpPr>
              <p:spPr>
                <a:xfrm>
                  <a:off x="-473131" y="3870816"/>
                  <a:ext cx="84561" cy="89848"/>
                </a:xfrm>
                <a:custGeom>
                  <a:avLst/>
                  <a:gdLst>
                    <a:gd name="connsiteX0" fmla="*/ 0 w 84561"/>
                    <a:gd name="connsiteY0" fmla="*/ 26860 h 89848"/>
                    <a:gd name="connsiteX1" fmla="*/ 49951 w 84561"/>
                    <a:gd name="connsiteY1" fmla="*/ 42160 h 89848"/>
                    <a:gd name="connsiteX2" fmla="*/ 73370 w 84561"/>
                    <a:gd name="connsiteY2" fmla="*/ 89849 h 89848"/>
                    <a:gd name="connsiteX3" fmla="*/ 84562 w 84561"/>
                    <a:gd name="connsiteY3" fmla="*/ 0 h 89848"/>
                    <a:gd name="connsiteX4" fmla="*/ 0 w 84561"/>
                    <a:gd name="connsiteY4" fmla="*/ 26860 h 8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61" h="89848">
                      <a:moveTo>
                        <a:pt x="0" y="26860"/>
                      </a:moveTo>
                      <a:lnTo>
                        <a:pt x="49951" y="42160"/>
                      </a:lnTo>
                      <a:lnTo>
                        <a:pt x="73370" y="89849"/>
                      </a:lnTo>
                      <a:lnTo>
                        <a:pt x="84562" y="0"/>
                      </a:lnTo>
                      <a:lnTo>
                        <a:pt x="0" y="2686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72FC933D-E909-5567-8BB6-EBE6E047786F}"/>
                    </a:ext>
                  </a:extLst>
                </p:cNvPr>
                <p:cNvSpPr/>
                <p:nvPr/>
              </p:nvSpPr>
              <p:spPr>
                <a:xfrm>
                  <a:off x="-343259" y="4060118"/>
                  <a:ext cx="81668" cy="96493"/>
                </a:xfrm>
                <a:custGeom>
                  <a:avLst/>
                  <a:gdLst>
                    <a:gd name="connsiteX0" fmla="*/ 0 w 81668"/>
                    <a:gd name="connsiteY0" fmla="*/ 0 h 96493"/>
                    <a:gd name="connsiteX1" fmla="*/ 28660 w 81668"/>
                    <a:gd name="connsiteY1" fmla="*/ 44617 h 96493"/>
                    <a:gd name="connsiteX2" fmla="*/ 16650 w 81668"/>
                    <a:gd name="connsiteY2" fmla="*/ 96494 h 96493"/>
                    <a:gd name="connsiteX3" fmla="*/ 81668 w 81668"/>
                    <a:gd name="connsiteY3" fmla="*/ 35012 h 96493"/>
                    <a:gd name="connsiteX4" fmla="*/ 0 w 81668"/>
                    <a:gd name="connsiteY4" fmla="*/ 0 h 9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8" h="96493">
                      <a:moveTo>
                        <a:pt x="0" y="0"/>
                      </a:moveTo>
                      <a:lnTo>
                        <a:pt x="28660" y="44617"/>
                      </a:lnTo>
                      <a:lnTo>
                        <a:pt x="16650" y="96494"/>
                      </a:lnTo>
                      <a:lnTo>
                        <a:pt x="81668" y="35012"/>
                      </a:lnTo>
                      <a:lnTo>
                        <a:pt x="0"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CE533326-6687-AC65-9516-E812BE5651D5}"/>
                    </a:ext>
                  </a:extLst>
                </p:cNvPr>
                <p:cNvSpPr/>
                <p:nvPr/>
              </p:nvSpPr>
              <p:spPr>
                <a:xfrm>
                  <a:off x="-394574" y="4270639"/>
                  <a:ext cx="88437" cy="84878"/>
                </a:xfrm>
                <a:custGeom>
                  <a:avLst/>
                  <a:gdLst>
                    <a:gd name="connsiteX0" fmla="*/ 47876 w 88437"/>
                    <a:gd name="connsiteY0" fmla="*/ 0 h 84878"/>
                    <a:gd name="connsiteX1" fmla="*/ 41817 w 88437"/>
                    <a:gd name="connsiteY1" fmla="*/ 52993 h 84878"/>
                    <a:gd name="connsiteX2" fmla="*/ 0 w 88437"/>
                    <a:gd name="connsiteY2" fmla="*/ 84879 h 84878"/>
                    <a:gd name="connsiteX3" fmla="*/ 88437 w 88437"/>
                    <a:gd name="connsiteY3" fmla="*/ 80523 h 84878"/>
                    <a:gd name="connsiteX4" fmla="*/ 47876 w 88437"/>
                    <a:gd name="connsiteY4" fmla="*/ 0 h 84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7" h="84878">
                      <a:moveTo>
                        <a:pt x="47876" y="0"/>
                      </a:moveTo>
                      <a:lnTo>
                        <a:pt x="41817" y="52993"/>
                      </a:lnTo>
                      <a:lnTo>
                        <a:pt x="0" y="84879"/>
                      </a:lnTo>
                      <a:lnTo>
                        <a:pt x="88437" y="80523"/>
                      </a:lnTo>
                      <a:lnTo>
                        <a:pt x="47876"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31901B2-C7A2-A027-287F-23939D25773E}"/>
                    </a:ext>
                  </a:extLst>
                </p:cNvPr>
                <p:cNvSpPr/>
                <p:nvPr/>
              </p:nvSpPr>
              <p:spPr>
                <a:xfrm>
                  <a:off x="-569375" y="4427944"/>
                  <a:ext cx="89966" cy="88340"/>
                </a:xfrm>
                <a:custGeom>
                  <a:avLst/>
                  <a:gdLst>
                    <a:gd name="connsiteX0" fmla="*/ 89966 w 89966"/>
                    <a:gd name="connsiteY0" fmla="*/ 0 h 88340"/>
                    <a:gd name="connsiteX1" fmla="*/ 52080 w 89966"/>
                    <a:gd name="connsiteY1" fmla="*/ 36576 h 88340"/>
                    <a:gd name="connsiteX2" fmla="*/ 0 w 89966"/>
                    <a:gd name="connsiteY2" fmla="*/ 33505 h 88340"/>
                    <a:gd name="connsiteX3" fmla="*/ 70477 w 89966"/>
                    <a:gd name="connsiteY3" fmla="*/ 88341 h 88340"/>
                    <a:gd name="connsiteX4" fmla="*/ 89966 w 89966"/>
                    <a:gd name="connsiteY4" fmla="*/ 0 h 8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 h="88340">
                      <a:moveTo>
                        <a:pt x="89966" y="0"/>
                      </a:moveTo>
                      <a:lnTo>
                        <a:pt x="52080" y="36576"/>
                      </a:lnTo>
                      <a:lnTo>
                        <a:pt x="0" y="33505"/>
                      </a:lnTo>
                      <a:lnTo>
                        <a:pt x="70477" y="88341"/>
                      </a:lnTo>
                      <a:lnTo>
                        <a:pt x="89966"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CB304015-DB9F-663D-9F08-48A10976DAB6}"/>
                    </a:ext>
                  </a:extLst>
                </p:cNvPr>
                <p:cNvSpPr/>
                <p:nvPr/>
              </p:nvSpPr>
              <p:spPr>
                <a:xfrm>
                  <a:off x="-925855" y="397211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8AC70733-577F-9F83-8A3B-BAE4943A6FA8}"/>
                    </a:ext>
                  </a:extLst>
                </p:cNvPr>
                <p:cNvSpPr/>
                <p:nvPr/>
              </p:nvSpPr>
              <p:spPr>
                <a:xfrm>
                  <a:off x="-759570" y="3828544"/>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CB9E53CA-E168-D9DD-A1A6-B014B28616D5}"/>
                    </a:ext>
                  </a:extLst>
                </p:cNvPr>
                <p:cNvSpPr/>
                <p:nvPr/>
              </p:nvSpPr>
              <p:spPr>
                <a:xfrm>
                  <a:off x="-963850" y="4191791"/>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5B9A3A89-CC00-B863-E8B2-AE3D77EC619D}"/>
                    </a:ext>
                  </a:extLst>
                </p:cNvPr>
                <p:cNvSpPr/>
                <p:nvPr/>
              </p:nvSpPr>
              <p:spPr>
                <a:xfrm>
                  <a:off x="-855377" y="438768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0261C25F-D586-30FC-6987-48949FB774E1}"/>
                    </a:ext>
                  </a:extLst>
                </p:cNvPr>
                <p:cNvSpPr/>
                <p:nvPr/>
              </p:nvSpPr>
              <p:spPr>
                <a:xfrm>
                  <a:off x="-649897" y="446479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076AFF5E-DE45-8F7F-06AC-5E6B9317EB6A}"/>
                    </a:ext>
                  </a:extLst>
                </p:cNvPr>
                <p:cNvSpPr/>
                <p:nvPr/>
              </p:nvSpPr>
              <p:spPr>
                <a:xfrm>
                  <a:off x="-373339" y="397188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BBCBB042-B03F-AD13-3256-1147400FAB82}"/>
                    </a:ext>
                  </a:extLst>
                </p:cNvPr>
                <p:cNvSpPr/>
                <p:nvPr/>
              </p:nvSpPr>
              <p:spPr>
                <a:xfrm>
                  <a:off x="-540660" y="3828544"/>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282D836-A8B7-EC9F-BD1C-459C61EADBB5}"/>
                    </a:ext>
                  </a:extLst>
                </p:cNvPr>
                <p:cNvSpPr/>
                <p:nvPr/>
              </p:nvSpPr>
              <p:spPr>
                <a:xfrm>
                  <a:off x="-335343" y="419380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BA87C7FC-CC25-62B5-2E1C-94DD1799A7D0}"/>
                    </a:ext>
                  </a:extLst>
                </p:cNvPr>
                <p:cNvSpPr/>
                <p:nvPr/>
              </p:nvSpPr>
              <p:spPr>
                <a:xfrm>
                  <a:off x="-443816" y="438812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33" name="Group 32">
              <a:extLst>
                <a:ext uri="{FF2B5EF4-FFF2-40B4-BE49-F238E27FC236}">
                  <a16:creationId xmlns:a16="http://schemas.microsoft.com/office/drawing/2014/main" id="{801D19D9-D85F-C973-8F75-7EFA62892480}"/>
                </a:ext>
              </a:extLst>
            </p:cNvPr>
            <p:cNvGrpSpPr/>
            <p:nvPr/>
          </p:nvGrpSpPr>
          <p:grpSpPr>
            <a:xfrm>
              <a:off x="3152253" y="2362147"/>
              <a:ext cx="810501" cy="935816"/>
              <a:chOff x="3041112" y="2133387"/>
              <a:chExt cx="822960" cy="931292"/>
            </a:xfrm>
          </p:grpSpPr>
          <p:sp>
            <p:nvSpPr>
              <p:cNvPr id="256" name="Oval 255">
                <a:extLst>
                  <a:ext uri="{FF2B5EF4-FFF2-40B4-BE49-F238E27FC236}">
                    <a16:creationId xmlns:a16="http://schemas.microsoft.com/office/drawing/2014/main" id="{99D2A83C-4BED-CBC4-6035-DC006BC23595}"/>
                  </a:ext>
                </a:extLst>
              </p:cNvPr>
              <p:cNvSpPr/>
              <p:nvPr/>
            </p:nvSpPr>
            <p:spPr>
              <a:xfrm>
                <a:off x="3041112" y="2133387"/>
                <a:ext cx="822960" cy="822960"/>
              </a:xfrm>
              <a:prstGeom prst="ellipse">
                <a:avLst/>
              </a:prstGeom>
              <a:solidFill>
                <a:schemeClr val="accent5"/>
              </a:solidFill>
              <a:ln>
                <a:no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7" name="Isosceles Triangle 256">
                <a:extLst>
                  <a:ext uri="{FF2B5EF4-FFF2-40B4-BE49-F238E27FC236}">
                    <a16:creationId xmlns:a16="http://schemas.microsoft.com/office/drawing/2014/main" id="{CC465386-50FA-74F8-0E89-964830863DDF}"/>
                  </a:ext>
                </a:extLst>
              </p:cNvPr>
              <p:cNvSpPr/>
              <p:nvPr/>
            </p:nvSpPr>
            <p:spPr>
              <a:xfrm flipV="1">
                <a:off x="3234133" y="2878038"/>
                <a:ext cx="456374" cy="186641"/>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8" name="Graphic 51" descr="Teacher with solid fill">
                <a:extLst>
                  <a:ext uri="{FF2B5EF4-FFF2-40B4-BE49-F238E27FC236}">
                    <a16:creationId xmlns:a16="http://schemas.microsoft.com/office/drawing/2014/main" id="{CDC02565-0855-ABC7-B586-0099CDF5E0E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9648" y="2300811"/>
                <a:ext cx="457200" cy="457200"/>
              </a:xfrm>
              <a:prstGeom prst="rect">
                <a:avLst/>
              </a:prstGeom>
            </p:spPr>
          </p:pic>
          <p:grpSp>
            <p:nvGrpSpPr>
              <p:cNvPr id="259" name="Graphic 10">
                <a:extLst>
                  <a:ext uri="{FF2B5EF4-FFF2-40B4-BE49-F238E27FC236}">
                    <a16:creationId xmlns:a16="http://schemas.microsoft.com/office/drawing/2014/main" id="{936F29C3-7DF0-D9FF-37D2-722184581755}"/>
                  </a:ext>
                </a:extLst>
              </p:cNvPr>
              <p:cNvGrpSpPr/>
              <p:nvPr/>
            </p:nvGrpSpPr>
            <p:grpSpPr>
              <a:xfrm>
                <a:off x="3109657" y="2178609"/>
                <a:ext cx="685803" cy="685801"/>
                <a:chOff x="-990600" y="3782699"/>
                <a:chExt cx="729009" cy="734199"/>
              </a:xfrm>
              <a:solidFill>
                <a:schemeClr val="bg1"/>
              </a:solidFill>
            </p:grpSpPr>
            <p:sp>
              <p:nvSpPr>
                <p:cNvPr id="260" name="Freeform: Shape 259">
                  <a:extLst>
                    <a:ext uri="{FF2B5EF4-FFF2-40B4-BE49-F238E27FC236}">
                      <a16:creationId xmlns:a16="http://schemas.microsoft.com/office/drawing/2014/main" id="{A4BDB967-206C-0CDB-D9DA-9E08A8F6E9D6}"/>
                    </a:ext>
                  </a:extLst>
                </p:cNvPr>
                <p:cNvSpPr/>
                <p:nvPr/>
              </p:nvSpPr>
              <p:spPr>
                <a:xfrm>
                  <a:off x="-674299" y="3782699"/>
                  <a:ext cx="95752" cy="76167"/>
                </a:xfrm>
                <a:custGeom>
                  <a:avLst/>
                  <a:gdLst>
                    <a:gd name="connsiteX0" fmla="*/ 95753 w 95752"/>
                    <a:gd name="connsiteY0" fmla="*/ 76167 h 76167"/>
                    <a:gd name="connsiteX1" fmla="*/ 47876 w 95752"/>
                    <a:gd name="connsiteY1" fmla="*/ 55059 h 76167"/>
                    <a:gd name="connsiteX2" fmla="*/ 0 w 95752"/>
                    <a:gd name="connsiteY2" fmla="*/ 76167 h 76167"/>
                    <a:gd name="connsiteX3" fmla="*/ 47876 w 95752"/>
                    <a:gd name="connsiteY3" fmla="*/ 0 h 76167"/>
                    <a:gd name="connsiteX4" fmla="*/ 95753 w 95752"/>
                    <a:gd name="connsiteY4" fmla="*/ 76167 h 76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2" h="76167">
                      <a:moveTo>
                        <a:pt x="95753" y="76167"/>
                      </a:moveTo>
                      <a:lnTo>
                        <a:pt x="47876" y="55059"/>
                      </a:lnTo>
                      <a:lnTo>
                        <a:pt x="0" y="76167"/>
                      </a:lnTo>
                      <a:lnTo>
                        <a:pt x="47876" y="0"/>
                      </a:lnTo>
                      <a:lnTo>
                        <a:pt x="95753" y="76167"/>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BF76C590-9DF9-7EA5-D2F5-9C03BBA4E017}"/>
                    </a:ext>
                  </a:extLst>
                </p:cNvPr>
                <p:cNvSpPr/>
                <p:nvPr/>
              </p:nvSpPr>
              <p:spPr>
                <a:xfrm>
                  <a:off x="-864440" y="3871039"/>
                  <a:ext cx="84561" cy="89848"/>
                </a:xfrm>
                <a:custGeom>
                  <a:avLst/>
                  <a:gdLst>
                    <a:gd name="connsiteX0" fmla="*/ 84562 w 84561"/>
                    <a:gd name="connsiteY0" fmla="*/ 26860 h 89848"/>
                    <a:gd name="connsiteX1" fmla="*/ 34611 w 84561"/>
                    <a:gd name="connsiteY1" fmla="*/ 42160 h 89848"/>
                    <a:gd name="connsiteX2" fmla="*/ 11191 w 84561"/>
                    <a:gd name="connsiteY2" fmla="*/ 89849 h 89848"/>
                    <a:gd name="connsiteX3" fmla="*/ 0 w 84561"/>
                    <a:gd name="connsiteY3" fmla="*/ 0 h 89848"/>
                    <a:gd name="connsiteX4" fmla="*/ 84562 w 84561"/>
                    <a:gd name="connsiteY4" fmla="*/ 26860 h 8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61" h="89848">
                      <a:moveTo>
                        <a:pt x="84562" y="26860"/>
                      </a:moveTo>
                      <a:lnTo>
                        <a:pt x="34611" y="42160"/>
                      </a:lnTo>
                      <a:lnTo>
                        <a:pt x="11191" y="89849"/>
                      </a:lnTo>
                      <a:lnTo>
                        <a:pt x="0" y="0"/>
                      </a:lnTo>
                      <a:lnTo>
                        <a:pt x="84562" y="2686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AD58FCF2-2EE8-D317-877C-E9CC62A8C00C}"/>
                    </a:ext>
                  </a:extLst>
                </p:cNvPr>
                <p:cNvSpPr/>
                <p:nvPr/>
              </p:nvSpPr>
              <p:spPr>
                <a:xfrm>
                  <a:off x="-990600" y="4060062"/>
                  <a:ext cx="81668" cy="96493"/>
                </a:xfrm>
                <a:custGeom>
                  <a:avLst/>
                  <a:gdLst>
                    <a:gd name="connsiteX0" fmla="*/ 81668 w 81668"/>
                    <a:gd name="connsiteY0" fmla="*/ 0 h 96493"/>
                    <a:gd name="connsiteX1" fmla="*/ 53008 w 81668"/>
                    <a:gd name="connsiteY1" fmla="*/ 44561 h 96493"/>
                    <a:gd name="connsiteX2" fmla="*/ 65018 w 81668"/>
                    <a:gd name="connsiteY2" fmla="*/ 96494 h 96493"/>
                    <a:gd name="connsiteX3" fmla="*/ 0 w 81668"/>
                    <a:gd name="connsiteY3" fmla="*/ 35012 h 96493"/>
                    <a:gd name="connsiteX4" fmla="*/ 81668 w 81668"/>
                    <a:gd name="connsiteY4" fmla="*/ 0 h 9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8" h="96493">
                      <a:moveTo>
                        <a:pt x="81668" y="0"/>
                      </a:moveTo>
                      <a:lnTo>
                        <a:pt x="53008" y="44561"/>
                      </a:lnTo>
                      <a:lnTo>
                        <a:pt x="65018" y="96494"/>
                      </a:lnTo>
                      <a:lnTo>
                        <a:pt x="0" y="35012"/>
                      </a:lnTo>
                      <a:lnTo>
                        <a:pt x="81668"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22F50B3D-F120-B674-ED81-DA8DB466B177}"/>
                    </a:ext>
                  </a:extLst>
                </p:cNvPr>
                <p:cNvSpPr/>
                <p:nvPr/>
              </p:nvSpPr>
              <p:spPr>
                <a:xfrm>
                  <a:off x="-946708" y="4269746"/>
                  <a:ext cx="88437" cy="84822"/>
                </a:xfrm>
                <a:custGeom>
                  <a:avLst/>
                  <a:gdLst>
                    <a:gd name="connsiteX0" fmla="*/ 40561 w 88437"/>
                    <a:gd name="connsiteY0" fmla="*/ 0 h 84822"/>
                    <a:gd name="connsiteX1" fmla="*/ 46621 w 88437"/>
                    <a:gd name="connsiteY1" fmla="*/ 52993 h 84822"/>
                    <a:gd name="connsiteX2" fmla="*/ 88437 w 88437"/>
                    <a:gd name="connsiteY2" fmla="*/ 84823 h 84822"/>
                    <a:gd name="connsiteX3" fmla="*/ 0 w 88437"/>
                    <a:gd name="connsiteY3" fmla="*/ 80523 h 84822"/>
                    <a:gd name="connsiteX4" fmla="*/ 40561 w 88437"/>
                    <a:gd name="connsiteY4" fmla="*/ 0 h 84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7" h="84822">
                      <a:moveTo>
                        <a:pt x="40561" y="0"/>
                      </a:moveTo>
                      <a:lnTo>
                        <a:pt x="46621" y="52993"/>
                      </a:lnTo>
                      <a:lnTo>
                        <a:pt x="88437" y="84823"/>
                      </a:lnTo>
                      <a:lnTo>
                        <a:pt x="0" y="80523"/>
                      </a:lnTo>
                      <a:lnTo>
                        <a:pt x="40561"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E98C0042-0A04-5609-B5ED-C4550EF15DC6}"/>
                    </a:ext>
                  </a:extLst>
                </p:cNvPr>
                <p:cNvSpPr/>
                <p:nvPr/>
              </p:nvSpPr>
              <p:spPr>
                <a:xfrm>
                  <a:off x="-772563" y="4428558"/>
                  <a:ext cx="89966" cy="88340"/>
                </a:xfrm>
                <a:custGeom>
                  <a:avLst/>
                  <a:gdLst>
                    <a:gd name="connsiteX0" fmla="*/ 0 w 89966"/>
                    <a:gd name="connsiteY0" fmla="*/ 0 h 88340"/>
                    <a:gd name="connsiteX1" fmla="*/ 37886 w 89966"/>
                    <a:gd name="connsiteY1" fmla="*/ 36632 h 88340"/>
                    <a:gd name="connsiteX2" fmla="*/ 89966 w 89966"/>
                    <a:gd name="connsiteY2" fmla="*/ 33505 h 88340"/>
                    <a:gd name="connsiteX3" fmla="*/ 19489 w 89966"/>
                    <a:gd name="connsiteY3" fmla="*/ 88341 h 88340"/>
                    <a:gd name="connsiteX4" fmla="*/ 0 w 89966"/>
                    <a:gd name="connsiteY4" fmla="*/ 0 h 8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 h="88340">
                      <a:moveTo>
                        <a:pt x="0" y="0"/>
                      </a:moveTo>
                      <a:lnTo>
                        <a:pt x="37886" y="36632"/>
                      </a:lnTo>
                      <a:lnTo>
                        <a:pt x="89966" y="33505"/>
                      </a:lnTo>
                      <a:lnTo>
                        <a:pt x="19489" y="88341"/>
                      </a:lnTo>
                      <a:lnTo>
                        <a:pt x="0"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36E9DFAF-B567-F372-601C-517EC72E29B7}"/>
                    </a:ext>
                  </a:extLst>
                </p:cNvPr>
                <p:cNvSpPr/>
                <p:nvPr/>
              </p:nvSpPr>
              <p:spPr>
                <a:xfrm>
                  <a:off x="-473131" y="3870816"/>
                  <a:ext cx="84561" cy="89848"/>
                </a:xfrm>
                <a:custGeom>
                  <a:avLst/>
                  <a:gdLst>
                    <a:gd name="connsiteX0" fmla="*/ 0 w 84561"/>
                    <a:gd name="connsiteY0" fmla="*/ 26860 h 89848"/>
                    <a:gd name="connsiteX1" fmla="*/ 49951 w 84561"/>
                    <a:gd name="connsiteY1" fmla="*/ 42160 h 89848"/>
                    <a:gd name="connsiteX2" fmla="*/ 73370 w 84561"/>
                    <a:gd name="connsiteY2" fmla="*/ 89849 h 89848"/>
                    <a:gd name="connsiteX3" fmla="*/ 84562 w 84561"/>
                    <a:gd name="connsiteY3" fmla="*/ 0 h 89848"/>
                    <a:gd name="connsiteX4" fmla="*/ 0 w 84561"/>
                    <a:gd name="connsiteY4" fmla="*/ 26860 h 8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61" h="89848">
                      <a:moveTo>
                        <a:pt x="0" y="26860"/>
                      </a:moveTo>
                      <a:lnTo>
                        <a:pt x="49951" y="42160"/>
                      </a:lnTo>
                      <a:lnTo>
                        <a:pt x="73370" y="89849"/>
                      </a:lnTo>
                      <a:lnTo>
                        <a:pt x="84562" y="0"/>
                      </a:lnTo>
                      <a:lnTo>
                        <a:pt x="0" y="2686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88F58D25-DAAD-905D-EE32-7F1AD62C5CC6}"/>
                    </a:ext>
                  </a:extLst>
                </p:cNvPr>
                <p:cNvSpPr/>
                <p:nvPr/>
              </p:nvSpPr>
              <p:spPr>
                <a:xfrm>
                  <a:off x="-343259" y="4060118"/>
                  <a:ext cx="81668" cy="96493"/>
                </a:xfrm>
                <a:custGeom>
                  <a:avLst/>
                  <a:gdLst>
                    <a:gd name="connsiteX0" fmla="*/ 0 w 81668"/>
                    <a:gd name="connsiteY0" fmla="*/ 0 h 96493"/>
                    <a:gd name="connsiteX1" fmla="*/ 28660 w 81668"/>
                    <a:gd name="connsiteY1" fmla="*/ 44617 h 96493"/>
                    <a:gd name="connsiteX2" fmla="*/ 16650 w 81668"/>
                    <a:gd name="connsiteY2" fmla="*/ 96494 h 96493"/>
                    <a:gd name="connsiteX3" fmla="*/ 81668 w 81668"/>
                    <a:gd name="connsiteY3" fmla="*/ 35012 h 96493"/>
                    <a:gd name="connsiteX4" fmla="*/ 0 w 81668"/>
                    <a:gd name="connsiteY4" fmla="*/ 0 h 9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8" h="96493">
                      <a:moveTo>
                        <a:pt x="0" y="0"/>
                      </a:moveTo>
                      <a:lnTo>
                        <a:pt x="28660" y="44617"/>
                      </a:lnTo>
                      <a:lnTo>
                        <a:pt x="16650" y="96494"/>
                      </a:lnTo>
                      <a:lnTo>
                        <a:pt x="81668" y="35012"/>
                      </a:lnTo>
                      <a:lnTo>
                        <a:pt x="0"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B5C14A78-717C-9569-CC53-220AB1E22EB5}"/>
                    </a:ext>
                  </a:extLst>
                </p:cNvPr>
                <p:cNvSpPr/>
                <p:nvPr/>
              </p:nvSpPr>
              <p:spPr>
                <a:xfrm>
                  <a:off x="-394574" y="4270639"/>
                  <a:ext cx="88437" cy="84878"/>
                </a:xfrm>
                <a:custGeom>
                  <a:avLst/>
                  <a:gdLst>
                    <a:gd name="connsiteX0" fmla="*/ 47876 w 88437"/>
                    <a:gd name="connsiteY0" fmla="*/ 0 h 84878"/>
                    <a:gd name="connsiteX1" fmla="*/ 41817 w 88437"/>
                    <a:gd name="connsiteY1" fmla="*/ 52993 h 84878"/>
                    <a:gd name="connsiteX2" fmla="*/ 0 w 88437"/>
                    <a:gd name="connsiteY2" fmla="*/ 84879 h 84878"/>
                    <a:gd name="connsiteX3" fmla="*/ 88437 w 88437"/>
                    <a:gd name="connsiteY3" fmla="*/ 80523 h 84878"/>
                    <a:gd name="connsiteX4" fmla="*/ 47876 w 88437"/>
                    <a:gd name="connsiteY4" fmla="*/ 0 h 84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7" h="84878">
                      <a:moveTo>
                        <a:pt x="47876" y="0"/>
                      </a:moveTo>
                      <a:lnTo>
                        <a:pt x="41817" y="52993"/>
                      </a:lnTo>
                      <a:lnTo>
                        <a:pt x="0" y="84879"/>
                      </a:lnTo>
                      <a:lnTo>
                        <a:pt x="88437" y="80523"/>
                      </a:lnTo>
                      <a:lnTo>
                        <a:pt x="47876"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B8C4B05A-97A0-9573-21D6-C5EA64A8A0F7}"/>
                    </a:ext>
                  </a:extLst>
                </p:cNvPr>
                <p:cNvSpPr/>
                <p:nvPr/>
              </p:nvSpPr>
              <p:spPr>
                <a:xfrm>
                  <a:off x="-569375" y="4427944"/>
                  <a:ext cx="89966" cy="88340"/>
                </a:xfrm>
                <a:custGeom>
                  <a:avLst/>
                  <a:gdLst>
                    <a:gd name="connsiteX0" fmla="*/ 89966 w 89966"/>
                    <a:gd name="connsiteY0" fmla="*/ 0 h 88340"/>
                    <a:gd name="connsiteX1" fmla="*/ 52080 w 89966"/>
                    <a:gd name="connsiteY1" fmla="*/ 36576 h 88340"/>
                    <a:gd name="connsiteX2" fmla="*/ 0 w 89966"/>
                    <a:gd name="connsiteY2" fmla="*/ 33505 h 88340"/>
                    <a:gd name="connsiteX3" fmla="*/ 70477 w 89966"/>
                    <a:gd name="connsiteY3" fmla="*/ 88341 h 88340"/>
                    <a:gd name="connsiteX4" fmla="*/ 89966 w 89966"/>
                    <a:gd name="connsiteY4" fmla="*/ 0 h 8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 h="88340">
                      <a:moveTo>
                        <a:pt x="89966" y="0"/>
                      </a:moveTo>
                      <a:lnTo>
                        <a:pt x="52080" y="36576"/>
                      </a:lnTo>
                      <a:lnTo>
                        <a:pt x="0" y="33505"/>
                      </a:lnTo>
                      <a:lnTo>
                        <a:pt x="70477" y="88341"/>
                      </a:lnTo>
                      <a:lnTo>
                        <a:pt x="89966"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2AC87E9D-7E40-AE38-0938-00B904D73AD0}"/>
                    </a:ext>
                  </a:extLst>
                </p:cNvPr>
                <p:cNvSpPr/>
                <p:nvPr/>
              </p:nvSpPr>
              <p:spPr>
                <a:xfrm>
                  <a:off x="-925855" y="397211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3706CD9A-B497-C335-0AFE-F397135FEFBE}"/>
                    </a:ext>
                  </a:extLst>
                </p:cNvPr>
                <p:cNvSpPr/>
                <p:nvPr/>
              </p:nvSpPr>
              <p:spPr>
                <a:xfrm>
                  <a:off x="-759570" y="3828544"/>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18A93D8-D49D-CD7A-EAAC-9058CC259856}"/>
                    </a:ext>
                  </a:extLst>
                </p:cNvPr>
                <p:cNvSpPr/>
                <p:nvPr/>
              </p:nvSpPr>
              <p:spPr>
                <a:xfrm>
                  <a:off x="-963850" y="4191791"/>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31D74CB1-774B-B159-30CD-59C99F0F3A9E}"/>
                    </a:ext>
                  </a:extLst>
                </p:cNvPr>
                <p:cNvSpPr/>
                <p:nvPr/>
              </p:nvSpPr>
              <p:spPr>
                <a:xfrm>
                  <a:off x="-855377" y="438768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075406D8-B8DB-7F73-D445-0729582937B8}"/>
                    </a:ext>
                  </a:extLst>
                </p:cNvPr>
                <p:cNvSpPr/>
                <p:nvPr/>
              </p:nvSpPr>
              <p:spPr>
                <a:xfrm>
                  <a:off x="-649897" y="446479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89BB30B6-5C3A-92B0-6779-344C42076B10}"/>
                    </a:ext>
                  </a:extLst>
                </p:cNvPr>
                <p:cNvSpPr/>
                <p:nvPr/>
              </p:nvSpPr>
              <p:spPr>
                <a:xfrm>
                  <a:off x="-373339" y="397188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A38A6EEA-EF77-16CD-746E-163AE16A8D16}"/>
                    </a:ext>
                  </a:extLst>
                </p:cNvPr>
                <p:cNvSpPr/>
                <p:nvPr/>
              </p:nvSpPr>
              <p:spPr>
                <a:xfrm>
                  <a:off x="-540660" y="3828544"/>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478B6F2D-A851-053D-9F9F-5F36141D3F26}"/>
                    </a:ext>
                  </a:extLst>
                </p:cNvPr>
                <p:cNvSpPr/>
                <p:nvPr/>
              </p:nvSpPr>
              <p:spPr>
                <a:xfrm>
                  <a:off x="-335343" y="419380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185312B8-A0E5-1D4B-03A4-28F0FEF8BF83}"/>
                    </a:ext>
                  </a:extLst>
                </p:cNvPr>
                <p:cNvSpPr/>
                <p:nvPr/>
              </p:nvSpPr>
              <p:spPr>
                <a:xfrm>
                  <a:off x="-443816" y="438812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34" name="Group 33">
              <a:extLst>
                <a:ext uri="{FF2B5EF4-FFF2-40B4-BE49-F238E27FC236}">
                  <a16:creationId xmlns:a16="http://schemas.microsoft.com/office/drawing/2014/main" id="{20ECA57B-F8DC-960E-2644-04988171392B}"/>
                </a:ext>
              </a:extLst>
            </p:cNvPr>
            <p:cNvGrpSpPr/>
            <p:nvPr/>
          </p:nvGrpSpPr>
          <p:grpSpPr>
            <a:xfrm>
              <a:off x="4268513" y="1887616"/>
              <a:ext cx="540332" cy="676541"/>
              <a:chOff x="4174524" y="1661152"/>
              <a:chExt cx="548637" cy="673271"/>
            </a:xfrm>
          </p:grpSpPr>
          <p:sp>
            <p:nvSpPr>
              <p:cNvPr id="36" name="Isosceles Triangle 35">
                <a:extLst>
                  <a:ext uri="{FF2B5EF4-FFF2-40B4-BE49-F238E27FC236}">
                    <a16:creationId xmlns:a16="http://schemas.microsoft.com/office/drawing/2014/main" id="{16B0945E-3164-0B74-A2F7-49DFA25FA3EF}"/>
                  </a:ext>
                </a:extLst>
              </p:cNvPr>
              <p:cNvSpPr/>
              <p:nvPr/>
            </p:nvSpPr>
            <p:spPr>
              <a:xfrm flipV="1">
                <a:off x="4270885" y="2201199"/>
                <a:ext cx="365760" cy="133224"/>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Graphic 49" descr="Address Book with solid fill">
                <a:extLst>
                  <a:ext uri="{FF2B5EF4-FFF2-40B4-BE49-F238E27FC236}">
                    <a16:creationId xmlns:a16="http://schemas.microsoft.com/office/drawing/2014/main" id="{89BDF5D6-5BDC-2563-A5DC-3B91E866E67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04065" y="1803978"/>
                <a:ext cx="274320" cy="274320"/>
              </a:xfrm>
              <a:prstGeom prst="rect">
                <a:avLst/>
              </a:prstGeom>
            </p:spPr>
          </p:pic>
          <p:grpSp>
            <p:nvGrpSpPr>
              <p:cNvPr id="45" name="Graphic 10">
                <a:extLst>
                  <a:ext uri="{FF2B5EF4-FFF2-40B4-BE49-F238E27FC236}">
                    <a16:creationId xmlns:a16="http://schemas.microsoft.com/office/drawing/2014/main" id="{74940EBC-A171-C868-1433-A50D5D44A1D0}"/>
                  </a:ext>
                </a:extLst>
              </p:cNvPr>
              <p:cNvGrpSpPr/>
              <p:nvPr/>
            </p:nvGrpSpPr>
            <p:grpSpPr>
              <a:xfrm>
                <a:off x="4174524" y="1661152"/>
                <a:ext cx="548637" cy="548642"/>
                <a:chOff x="-990600" y="3782699"/>
                <a:chExt cx="729009" cy="734199"/>
              </a:xfrm>
              <a:solidFill>
                <a:schemeClr val="bg1"/>
              </a:solidFill>
            </p:grpSpPr>
            <p:sp>
              <p:nvSpPr>
                <p:cNvPr id="46" name="Freeform: Shape 45">
                  <a:extLst>
                    <a:ext uri="{FF2B5EF4-FFF2-40B4-BE49-F238E27FC236}">
                      <a16:creationId xmlns:a16="http://schemas.microsoft.com/office/drawing/2014/main" id="{D1E90D5F-224C-522A-0B2E-C79318246756}"/>
                    </a:ext>
                  </a:extLst>
                </p:cNvPr>
                <p:cNvSpPr/>
                <p:nvPr/>
              </p:nvSpPr>
              <p:spPr>
                <a:xfrm>
                  <a:off x="-674299" y="3782699"/>
                  <a:ext cx="95752" cy="76167"/>
                </a:xfrm>
                <a:custGeom>
                  <a:avLst/>
                  <a:gdLst>
                    <a:gd name="connsiteX0" fmla="*/ 95753 w 95752"/>
                    <a:gd name="connsiteY0" fmla="*/ 76167 h 76167"/>
                    <a:gd name="connsiteX1" fmla="*/ 47876 w 95752"/>
                    <a:gd name="connsiteY1" fmla="*/ 55059 h 76167"/>
                    <a:gd name="connsiteX2" fmla="*/ 0 w 95752"/>
                    <a:gd name="connsiteY2" fmla="*/ 76167 h 76167"/>
                    <a:gd name="connsiteX3" fmla="*/ 47876 w 95752"/>
                    <a:gd name="connsiteY3" fmla="*/ 0 h 76167"/>
                    <a:gd name="connsiteX4" fmla="*/ 95753 w 95752"/>
                    <a:gd name="connsiteY4" fmla="*/ 76167 h 76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2" h="76167">
                      <a:moveTo>
                        <a:pt x="95753" y="76167"/>
                      </a:moveTo>
                      <a:lnTo>
                        <a:pt x="47876" y="55059"/>
                      </a:lnTo>
                      <a:lnTo>
                        <a:pt x="0" y="76167"/>
                      </a:lnTo>
                      <a:lnTo>
                        <a:pt x="47876" y="0"/>
                      </a:lnTo>
                      <a:lnTo>
                        <a:pt x="95753" y="76167"/>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B996100-1B17-9757-A54E-4F75DCBB514C}"/>
                    </a:ext>
                  </a:extLst>
                </p:cNvPr>
                <p:cNvSpPr/>
                <p:nvPr/>
              </p:nvSpPr>
              <p:spPr>
                <a:xfrm>
                  <a:off x="-864440" y="3871039"/>
                  <a:ext cx="84561" cy="89848"/>
                </a:xfrm>
                <a:custGeom>
                  <a:avLst/>
                  <a:gdLst>
                    <a:gd name="connsiteX0" fmla="*/ 84562 w 84561"/>
                    <a:gd name="connsiteY0" fmla="*/ 26860 h 89848"/>
                    <a:gd name="connsiteX1" fmla="*/ 34611 w 84561"/>
                    <a:gd name="connsiteY1" fmla="*/ 42160 h 89848"/>
                    <a:gd name="connsiteX2" fmla="*/ 11191 w 84561"/>
                    <a:gd name="connsiteY2" fmla="*/ 89849 h 89848"/>
                    <a:gd name="connsiteX3" fmla="*/ 0 w 84561"/>
                    <a:gd name="connsiteY3" fmla="*/ 0 h 89848"/>
                    <a:gd name="connsiteX4" fmla="*/ 84562 w 84561"/>
                    <a:gd name="connsiteY4" fmla="*/ 26860 h 8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61" h="89848">
                      <a:moveTo>
                        <a:pt x="84562" y="26860"/>
                      </a:moveTo>
                      <a:lnTo>
                        <a:pt x="34611" y="42160"/>
                      </a:lnTo>
                      <a:lnTo>
                        <a:pt x="11191" y="89849"/>
                      </a:lnTo>
                      <a:lnTo>
                        <a:pt x="0" y="0"/>
                      </a:lnTo>
                      <a:lnTo>
                        <a:pt x="84562" y="2686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581633CE-F29B-73AC-479C-8895122A7EC1}"/>
                    </a:ext>
                  </a:extLst>
                </p:cNvPr>
                <p:cNvSpPr/>
                <p:nvPr/>
              </p:nvSpPr>
              <p:spPr>
                <a:xfrm>
                  <a:off x="-990600" y="4060062"/>
                  <a:ext cx="81668" cy="96493"/>
                </a:xfrm>
                <a:custGeom>
                  <a:avLst/>
                  <a:gdLst>
                    <a:gd name="connsiteX0" fmla="*/ 81668 w 81668"/>
                    <a:gd name="connsiteY0" fmla="*/ 0 h 96493"/>
                    <a:gd name="connsiteX1" fmla="*/ 53008 w 81668"/>
                    <a:gd name="connsiteY1" fmla="*/ 44561 h 96493"/>
                    <a:gd name="connsiteX2" fmla="*/ 65018 w 81668"/>
                    <a:gd name="connsiteY2" fmla="*/ 96494 h 96493"/>
                    <a:gd name="connsiteX3" fmla="*/ 0 w 81668"/>
                    <a:gd name="connsiteY3" fmla="*/ 35012 h 96493"/>
                    <a:gd name="connsiteX4" fmla="*/ 81668 w 81668"/>
                    <a:gd name="connsiteY4" fmla="*/ 0 h 9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8" h="96493">
                      <a:moveTo>
                        <a:pt x="81668" y="0"/>
                      </a:moveTo>
                      <a:lnTo>
                        <a:pt x="53008" y="44561"/>
                      </a:lnTo>
                      <a:lnTo>
                        <a:pt x="65018" y="96494"/>
                      </a:lnTo>
                      <a:lnTo>
                        <a:pt x="0" y="35012"/>
                      </a:lnTo>
                      <a:lnTo>
                        <a:pt x="81668"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1ECDA8F8-64E6-163A-7D75-C3FE78ACB331}"/>
                    </a:ext>
                  </a:extLst>
                </p:cNvPr>
                <p:cNvSpPr/>
                <p:nvPr/>
              </p:nvSpPr>
              <p:spPr>
                <a:xfrm>
                  <a:off x="-946708" y="4269746"/>
                  <a:ext cx="88437" cy="84822"/>
                </a:xfrm>
                <a:custGeom>
                  <a:avLst/>
                  <a:gdLst>
                    <a:gd name="connsiteX0" fmla="*/ 40561 w 88437"/>
                    <a:gd name="connsiteY0" fmla="*/ 0 h 84822"/>
                    <a:gd name="connsiteX1" fmla="*/ 46621 w 88437"/>
                    <a:gd name="connsiteY1" fmla="*/ 52993 h 84822"/>
                    <a:gd name="connsiteX2" fmla="*/ 88437 w 88437"/>
                    <a:gd name="connsiteY2" fmla="*/ 84823 h 84822"/>
                    <a:gd name="connsiteX3" fmla="*/ 0 w 88437"/>
                    <a:gd name="connsiteY3" fmla="*/ 80523 h 84822"/>
                    <a:gd name="connsiteX4" fmla="*/ 40561 w 88437"/>
                    <a:gd name="connsiteY4" fmla="*/ 0 h 84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7" h="84822">
                      <a:moveTo>
                        <a:pt x="40561" y="0"/>
                      </a:moveTo>
                      <a:lnTo>
                        <a:pt x="46621" y="52993"/>
                      </a:lnTo>
                      <a:lnTo>
                        <a:pt x="88437" y="84823"/>
                      </a:lnTo>
                      <a:lnTo>
                        <a:pt x="0" y="80523"/>
                      </a:lnTo>
                      <a:lnTo>
                        <a:pt x="40561"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3100CE2A-973D-85A1-2676-AED34AA9AFA1}"/>
                    </a:ext>
                  </a:extLst>
                </p:cNvPr>
                <p:cNvSpPr/>
                <p:nvPr/>
              </p:nvSpPr>
              <p:spPr>
                <a:xfrm>
                  <a:off x="-772563" y="4428558"/>
                  <a:ext cx="89966" cy="88340"/>
                </a:xfrm>
                <a:custGeom>
                  <a:avLst/>
                  <a:gdLst>
                    <a:gd name="connsiteX0" fmla="*/ 0 w 89966"/>
                    <a:gd name="connsiteY0" fmla="*/ 0 h 88340"/>
                    <a:gd name="connsiteX1" fmla="*/ 37886 w 89966"/>
                    <a:gd name="connsiteY1" fmla="*/ 36632 h 88340"/>
                    <a:gd name="connsiteX2" fmla="*/ 89966 w 89966"/>
                    <a:gd name="connsiteY2" fmla="*/ 33505 h 88340"/>
                    <a:gd name="connsiteX3" fmla="*/ 19489 w 89966"/>
                    <a:gd name="connsiteY3" fmla="*/ 88341 h 88340"/>
                    <a:gd name="connsiteX4" fmla="*/ 0 w 89966"/>
                    <a:gd name="connsiteY4" fmla="*/ 0 h 8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 h="88340">
                      <a:moveTo>
                        <a:pt x="0" y="0"/>
                      </a:moveTo>
                      <a:lnTo>
                        <a:pt x="37886" y="36632"/>
                      </a:lnTo>
                      <a:lnTo>
                        <a:pt x="89966" y="33505"/>
                      </a:lnTo>
                      <a:lnTo>
                        <a:pt x="19489" y="88341"/>
                      </a:lnTo>
                      <a:lnTo>
                        <a:pt x="0"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6FA4F156-8A6B-A071-9327-BAF5FB029BC3}"/>
                    </a:ext>
                  </a:extLst>
                </p:cNvPr>
                <p:cNvSpPr/>
                <p:nvPr/>
              </p:nvSpPr>
              <p:spPr>
                <a:xfrm>
                  <a:off x="-473131" y="3870816"/>
                  <a:ext cx="84561" cy="89848"/>
                </a:xfrm>
                <a:custGeom>
                  <a:avLst/>
                  <a:gdLst>
                    <a:gd name="connsiteX0" fmla="*/ 0 w 84561"/>
                    <a:gd name="connsiteY0" fmla="*/ 26860 h 89848"/>
                    <a:gd name="connsiteX1" fmla="*/ 49951 w 84561"/>
                    <a:gd name="connsiteY1" fmla="*/ 42160 h 89848"/>
                    <a:gd name="connsiteX2" fmla="*/ 73370 w 84561"/>
                    <a:gd name="connsiteY2" fmla="*/ 89849 h 89848"/>
                    <a:gd name="connsiteX3" fmla="*/ 84562 w 84561"/>
                    <a:gd name="connsiteY3" fmla="*/ 0 h 89848"/>
                    <a:gd name="connsiteX4" fmla="*/ 0 w 84561"/>
                    <a:gd name="connsiteY4" fmla="*/ 26860 h 8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61" h="89848">
                      <a:moveTo>
                        <a:pt x="0" y="26860"/>
                      </a:moveTo>
                      <a:lnTo>
                        <a:pt x="49951" y="42160"/>
                      </a:lnTo>
                      <a:lnTo>
                        <a:pt x="73370" y="89849"/>
                      </a:lnTo>
                      <a:lnTo>
                        <a:pt x="84562" y="0"/>
                      </a:lnTo>
                      <a:lnTo>
                        <a:pt x="0" y="2686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98DAAAAC-84E4-589A-2D13-339A69653F23}"/>
                    </a:ext>
                  </a:extLst>
                </p:cNvPr>
                <p:cNvSpPr/>
                <p:nvPr/>
              </p:nvSpPr>
              <p:spPr>
                <a:xfrm>
                  <a:off x="-343259" y="4060118"/>
                  <a:ext cx="81668" cy="96493"/>
                </a:xfrm>
                <a:custGeom>
                  <a:avLst/>
                  <a:gdLst>
                    <a:gd name="connsiteX0" fmla="*/ 0 w 81668"/>
                    <a:gd name="connsiteY0" fmla="*/ 0 h 96493"/>
                    <a:gd name="connsiteX1" fmla="*/ 28660 w 81668"/>
                    <a:gd name="connsiteY1" fmla="*/ 44617 h 96493"/>
                    <a:gd name="connsiteX2" fmla="*/ 16650 w 81668"/>
                    <a:gd name="connsiteY2" fmla="*/ 96494 h 96493"/>
                    <a:gd name="connsiteX3" fmla="*/ 81668 w 81668"/>
                    <a:gd name="connsiteY3" fmla="*/ 35012 h 96493"/>
                    <a:gd name="connsiteX4" fmla="*/ 0 w 81668"/>
                    <a:gd name="connsiteY4" fmla="*/ 0 h 9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8" h="96493">
                      <a:moveTo>
                        <a:pt x="0" y="0"/>
                      </a:moveTo>
                      <a:lnTo>
                        <a:pt x="28660" y="44617"/>
                      </a:lnTo>
                      <a:lnTo>
                        <a:pt x="16650" y="96494"/>
                      </a:lnTo>
                      <a:lnTo>
                        <a:pt x="81668" y="35012"/>
                      </a:lnTo>
                      <a:lnTo>
                        <a:pt x="0"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51758308-F1B8-B48A-FFE9-159325736F35}"/>
                    </a:ext>
                  </a:extLst>
                </p:cNvPr>
                <p:cNvSpPr/>
                <p:nvPr/>
              </p:nvSpPr>
              <p:spPr>
                <a:xfrm>
                  <a:off x="-394574" y="4270639"/>
                  <a:ext cx="88437" cy="84878"/>
                </a:xfrm>
                <a:custGeom>
                  <a:avLst/>
                  <a:gdLst>
                    <a:gd name="connsiteX0" fmla="*/ 47876 w 88437"/>
                    <a:gd name="connsiteY0" fmla="*/ 0 h 84878"/>
                    <a:gd name="connsiteX1" fmla="*/ 41817 w 88437"/>
                    <a:gd name="connsiteY1" fmla="*/ 52993 h 84878"/>
                    <a:gd name="connsiteX2" fmla="*/ 0 w 88437"/>
                    <a:gd name="connsiteY2" fmla="*/ 84879 h 84878"/>
                    <a:gd name="connsiteX3" fmla="*/ 88437 w 88437"/>
                    <a:gd name="connsiteY3" fmla="*/ 80523 h 84878"/>
                    <a:gd name="connsiteX4" fmla="*/ 47876 w 88437"/>
                    <a:gd name="connsiteY4" fmla="*/ 0 h 84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7" h="84878">
                      <a:moveTo>
                        <a:pt x="47876" y="0"/>
                      </a:moveTo>
                      <a:lnTo>
                        <a:pt x="41817" y="52993"/>
                      </a:lnTo>
                      <a:lnTo>
                        <a:pt x="0" y="84879"/>
                      </a:lnTo>
                      <a:lnTo>
                        <a:pt x="88437" y="80523"/>
                      </a:lnTo>
                      <a:lnTo>
                        <a:pt x="47876"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9453090C-01FA-C97B-52CB-E60E07AB295E}"/>
                    </a:ext>
                  </a:extLst>
                </p:cNvPr>
                <p:cNvSpPr/>
                <p:nvPr/>
              </p:nvSpPr>
              <p:spPr>
                <a:xfrm>
                  <a:off x="-569375" y="4427944"/>
                  <a:ext cx="89966" cy="88340"/>
                </a:xfrm>
                <a:custGeom>
                  <a:avLst/>
                  <a:gdLst>
                    <a:gd name="connsiteX0" fmla="*/ 89966 w 89966"/>
                    <a:gd name="connsiteY0" fmla="*/ 0 h 88340"/>
                    <a:gd name="connsiteX1" fmla="*/ 52080 w 89966"/>
                    <a:gd name="connsiteY1" fmla="*/ 36576 h 88340"/>
                    <a:gd name="connsiteX2" fmla="*/ 0 w 89966"/>
                    <a:gd name="connsiteY2" fmla="*/ 33505 h 88340"/>
                    <a:gd name="connsiteX3" fmla="*/ 70477 w 89966"/>
                    <a:gd name="connsiteY3" fmla="*/ 88341 h 88340"/>
                    <a:gd name="connsiteX4" fmla="*/ 89966 w 89966"/>
                    <a:gd name="connsiteY4" fmla="*/ 0 h 8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 h="88340">
                      <a:moveTo>
                        <a:pt x="89966" y="0"/>
                      </a:moveTo>
                      <a:lnTo>
                        <a:pt x="52080" y="36576"/>
                      </a:lnTo>
                      <a:lnTo>
                        <a:pt x="0" y="33505"/>
                      </a:lnTo>
                      <a:lnTo>
                        <a:pt x="70477" y="88341"/>
                      </a:lnTo>
                      <a:lnTo>
                        <a:pt x="89966" y="0"/>
                      </a:ln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4C019573-4C59-25C4-7802-4D4394DECF86}"/>
                    </a:ext>
                  </a:extLst>
                </p:cNvPr>
                <p:cNvSpPr/>
                <p:nvPr/>
              </p:nvSpPr>
              <p:spPr>
                <a:xfrm>
                  <a:off x="-925855" y="397211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BD496AE3-3112-22AD-7594-CCBAB8075CDF}"/>
                    </a:ext>
                  </a:extLst>
                </p:cNvPr>
                <p:cNvSpPr/>
                <p:nvPr/>
              </p:nvSpPr>
              <p:spPr>
                <a:xfrm>
                  <a:off x="-759570" y="3828544"/>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957159B7-FC10-DDBB-34ED-81E0490B2987}"/>
                    </a:ext>
                  </a:extLst>
                </p:cNvPr>
                <p:cNvSpPr/>
                <p:nvPr/>
              </p:nvSpPr>
              <p:spPr>
                <a:xfrm>
                  <a:off x="-963850" y="4191791"/>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AD4EFDD-B786-5C2D-BE90-C8EB6E1CD692}"/>
                    </a:ext>
                  </a:extLst>
                </p:cNvPr>
                <p:cNvSpPr/>
                <p:nvPr/>
              </p:nvSpPr>
              <p:spPr>
                <a:xfrm>
                  <a:off x="-855377" y="438768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80C8211A-6677-B95F-6C2D-6ECB4B8782E2}"/>
                    </a:ext>
                  </a:extLst>
                </p:cNvPr>
                <p:cNvSpPr/>
                <p:nvPr/>
              </p:nvSpPr>
              <p:spPr>
                <a:xfrm>
                  <a:off x="-649897" y="446479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3422080-B46B-EDDA-9BC6-D52634DD0B26}"/>
                    </a:ext>
                  </a:extLst>
                </p:cNvPr>
                <p:cNvSpPr/>
                <p:nvPr/>
              </p:nvSpPr>
              <p:spPr>
                <a:xfrm>
                  <a:off x="-373339" y="397188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442C60A-83BF-6963-5FEC-E90390EC64B0}"/>
                    </a:ext>
                  </a:extLst>
                </p:cNvPr>
                <p:cNvSpPr/>
                <p:nvPr/>
              </p:nvSpPr>
              <p:spPr>
                <a:xfrm>
                  <a:off x="-540660" y="3828544"/>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CCD66288-FDD5-E1A6-4749-CE9E3F6168E9}"/>
                    </a:ext>
                  </a:extLst>
                </p:cNvPr>
                <p:cNvSpPr/>
                <p:nvPr/>
              </p:nvSpPr>
              <p:spPr>
                <a:xfrm>
                  <a:off x="-335343" y="4193802"/>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48771C6-CBBA-CBB2-9F5E-9D2D8FA2B242}"/>
                    </a:ext>
                  </a:extLst>
                </p:cNvPr>
                <p:cNvSpPr/>
                <p:nvPr/>
              </p:nvSpPr>
              <p:spPr>
                <a:xfrm>
                  <a:off x="-443816" y="4388129"/>
                  <a:ext cx="46729" cy="47800"/>
                </a:xfrm>
                <a:custGeom>
                  <a:avLst/>
                  <a:gdLst>
                    <a:gd name="connsiteX0" fmla="*/ 46730 w 46729"/>
                    <a:gd name="connsiteY0" fmla="*/ 23900 h 47800"/>
                    <a:gd name="connsiteX1" fmla="*/ 23365 w 46729"/>
                    <a:gd name="connsiteY1" fmla="*/ 47800 h 47800"/>
                    <a:gd name="connsiteX2" fmla="*/ 0 w 46729"/>
                    <a:gd name="connsiteY2" fmla="*/ 23900 h 47800"/>
                    <a:gd name="connsiteX3" fmla="*/ 23365 w 46729"/>
                    <a:gd name="connsiteY3" fmla="*/ 0 h 47800"/>
                    <a:gd name="connsiteX4" fmla="*/ 46730 w 46729"/>
                    <a:gd name="connsiteY4" fmla="*/ 23900 h 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9" h="47800">
                      <a:moveTo>
                        <a:pt x="46730" y="23900"/>
                      </a:moveTo>
                      <a:cubicBezTo>
                        <a:pt x="46730" y="37100"/>
                        <a:pt x="36269" y="47800"/>
                        <a:pt x="23365" y="47800"/>
                      </a:cubicBezTo>
                      <a:cubicBezTo>
                        <a:pt x="10461" y="47800"/>
                        <a:pt x="0" y="37100"/>
                        <a:pt x="0" y="23900"/>
                      </a:cubicBezTo>
                      <a:cubicBezTo>
                        <a:pt x="0" y="10700"/>
                        <a:pt x="10461" y="0"/>
                        <a:pt x="23365" y="0"/>
                      </a:cubicBezTo>
                      <a:cubicBezTo>
                        <a:pt x="36269" y="0"/>
                        <a:pt x="46730" y="10700"/>
                        <a:pt x="46730" y="23900"/>
                      </a:cubicBezTo>
                      <a:close/>
                    </a:path>
                  </a:pathLst>
                </a:custGeom>
                <a:grpFill/>
                <a:ln w="540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pic>
          <p:nvPicPr>
            <p:cNvPr id="348" name="Picture 347" descr="A person in a suit holding a folder&#10;&#10;Description automatically generated">
              <a:extLst>
                <a:ext uri="{FF2B5EF4-FFF2-40B4-BE49-F238E27FC236}">
                  <a16:creationId xmlns:a16="http://schemas.microsoft.com/office/drawing/2014/main" id="{BE656A34-EFF3-E05E-9626-EC4AA1F27D78}"/>
                </a:ext>
              </a:extLst>
            </p:cNvPr>
            <p:cNvPicPr>
              <a:picLocks noChangeAspect="1"/>
            </p:cNvPicPr>
            <p:nvPr/>
          </p:nvPicPr>
          <p:blipFill>
            <a:blip r:embed="rId10" cstate="print">
              <a:extLst>
                <a:ext uri="{28A0092B-C50C-407E-A947-70E740481C1C}">
                  <a14:useLocalDpi xmlns:a14="http://schemas.microsoft.com/office/drawing/2010/main" val="0"/>
                </a:ext>
              </a:extLst>
            </a:blip>
            <a:srcRect l="9533" t="127" r="729" b="188"/>
            <a:stretch/>
          </p:blipFill>
          <p:spPr>
            <a:xfrm>
              <a:off x="1602" y="1713208"/>
              <a:ext cx="1861883" cy="4922218"/>
            </a:xfrm>
            <a:prstGeom prst="rect">
              <a:avLst/>
            </a:prstGeom>
          </p:spPr>
        </p:pic>
      </p:grpSp>
      <p:sp>
        <p:nvSpPr>
          <p:cNvPr id="41" name="Title 2">
            <a:extLst>
              <a:ext uri="{FF2B5EF4-FFF2-40B4-BE49-F238E27FC236}">
                <a16:creationId xmlns:a16="http://schemas.microsoft.com/office/drawing/2014/main" id="{88EAD9FF-419E-CDF1-6BBF-EC846F1BF09E}"/>
              </a:ext>
            </a:extLst>
          </p:cNvPr>
          <p:cNvSpPr>
            <a:spLocks noGrp="1"/>
          </p:cNvSpPr>
          <p:nvPr>
            <p:ph type="title"/>
          </p:nvPr>
        </p:nvSpPr>
        <p:spPr>
          <a:xfrm>
            <a:off x="667688" y="435829"/>
            <a:ext cx="9657412" cy="711934"/>
          </a:xfrm>
        </p:spPr>
        <p:txBody>
          <a:bodyPr vert="horz" lIns="91440" tIns="45720" rIns="91440" bIns="45720" rtlCol="0" anchor="b">
            <a:normAutofit/>
          </a:bodyPr>
          <a:lstStyle/>
          <a:p>
            <a:r>
              <a:rPr lang="en-US">
                <a:solidFill>
                  <a:srgbClr val="0F4C76"/>
                </a:solidFill>
              </a:rPr>
              <a:t>End User Learning Experience</a:t>
            </a:r>
            <a:endParaRPr lang="en-US">
              <a:ea typeface="+mj-ea"/>
              <a:cs typeface="+mj-cs"/>
            </a:endParaRPr>
          </a:p>
        </p:txBody>
      </p:sp>
    </p:spTree>
    <p:extLst>
      <p:ext uri="{BB962C8B-B14F-4D97-AF65-F5344CB8AC3E}">
        <p14:creationId xmlns:p14="http://schemas.microsoft.com/office/powerpoint/2010/main" val="80480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5C089-9434-B438-4EE0-E5A17EC14638}"/>
            </a:ext>
          </a:extLst>
        </p:cNvPr>
        <p:cNvGrpSpPr/>
        <p:nvPr/>
      </p:nvGrpSpPr>
      <p:grpSpPr>
        <a:xfrm>
          <a:off x="0" y="0"/>
          <a:ext cx="0" cy="0"/>
          <a:chOff x="0" y="0"/>
          <a:chExt cx="0" cy="0"/>
        </a:xfrm>
      </p:grpSpPr>
      <p:sp>
        <p:nvSpPr>
          <p:cNvPr id="45" name="Rectangle: Top Corners Rounded 44">
            <a:extLst>
              <a:ext uri="{FF2B5EF4-FFF2-40B4-BE49-F238E27FC236}">
                <a16:creationId xmlns:a16="http://schemas.microsoft.com/office/drawing/2014/main" id="{FA54743F-2FE6-B938-5C2D-3E5BAB6DCE4F}"/>
              </a:ext>
              <a:ext uri="{C183D7F6-B498-43B3-948B-1728B52AA6E4}">
                <adec:decorative xmlns:adec="http://schemas.microsoft.com/office/drawing/2017/decorative" val="1"/>
              </a:ext>
            </a:extLst>
          </p:cNvPr>
          <p:cNvSpPr/>
          <p:nvPr/>
        </p:nvSpPr>
        <p:spPr>
          <a:xfrm>
            <a:off x="304871" y="1514388"/>
            <a:ext cx="11576699" cy="4819736"/>
          </a:xfrm>
          <a:prstGeom prst="round2SameRect">
            <a:avLst>
              <a:gd name="adj1" fmla="val 4444"/>
              <a:gd name="adj2" fmla="val 0"/>
            </a:avLst>
          </a:prstGeom>
          <a:solidFill>
            <a:srgbClr val="F3F6F8"/>
          </a:solidFill>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Title 1">
            <a:extLst>
              <a:ext uri="{FF2B5EF4-FFF2-40B4-BE49-F238E27FC236}">
                <a16:creationId xmlns:a16="http://schemas.microsoft.com/office/drawing/2014/main" id="{6E6DB6D8-F3D2-B764-210D-E94C1A8E9857}"/>
              </a:ext>
            </a:extLst>
          </p:cNvPr>
          <p:cNvSpPr>
            <a:spLocks noGrp="1"/>
          </p:cNvSpPr>
          <p:nvPr>
            <p:ph type="title"/>
          </p:nvPr>
        </p:nvSpPr>
        <p:spPr/>
        <p:txBody>
          <a:bodyPr>
            <a:normAutofit/>
          </a:bodyPr>
          <a:lstStyle/>
          <a:p>
            <a:r>
              <a:rPr lang="en-US">
                <a:solidFill>
                  <a:srgbClr val="0B3959"/>
                </a:solidFill>
              </a:rPr>
              <a:t>Pilot Site: Continuous Improvements</a:t>
            </a:r>
          </a:p>
        </p:txBody>
      </p:sp>
      <p:sp>
        <p:nvSpPr>
          <p:cNvPr id="4" name="Text Placeholder 1">
            <a:extLst>
              <a:ext uri="{FF2B5EF4-FFF2-40B4-BE49-F238E27FC236}">
                <a16:creationId xmlns:a16="http://schemas.microsoft.com/office/drawing/2014/main" id="{E166DBD5-1074-279F-4770-F6647BD98781}"/>
              </a:ext>
            </a:extLst>
          </p:cNvPr>
          <p:cNvSpPr>
            <a:spLocks noGrp="1"/>
          </p:cNvSpPr>
          <p:nvPr>
            <p:ph type="body" sz="quarter" idx="10"/>
          </p:nvPr>
        </p:nvSpPr>
        <p:spPr>
          <a:xfrm>
            <a:off x="667688" y="1041432"/>
            <a:ext cx="11126206" cy="590931"/>
          </a:xfrm>
        </p:spPr>
        <p:txBody>
          <a:bodyPr/>
          <a:lstStyle/>
          <a:p>
            <a:r>
              <a:rPr lang="en-US">
                <a:cs typeface="Calibri Light"/>
              </a:rPr>
              <a:t>Lawton Service Unit helps to </a:t>
            </a:r>
            <a:r>
              <a:rPr lang="en-US">
                <a:solidFill>
                  <a:srgbClr val="404040"/>
                </a:solidFill>
                <a:cs typeface="Calibri Light"/>
              </a:rPr>
              <a:t>i</a:t>
            </a:r>
            <a:r>
              <a:rPr lang="en-US">
                <a:solidFill>
                  <a:srgbClr val="404040"/>
                </a:solidFill>
              </a:rPr>
              <a:t>dentify challenges, gather feedback, and refine the implementation process for future sites</a:t>
            </a:r>
            <a:endParaRPr lang="en-US">
              <a:solidFill>
                <a:srgbClr val="000000">
                  <a:lumMod val="75000"/>
                  <a:lumOff val="25000"/>
                </a:srgbClr>
              </a:solidFill>
            </a:endParaRPr>
          </a:p>
        </p:txBody>
      </p:sp>
      <p:sp>
        <p:nvSpPr>
          <p:cNvPr id="5" name="Rectangle: Top Corners Rounded 4">
            <a:extLst>
              <a:ext uri="{FF2B5EF4-FFF2-40B4-BE49-F238E27FC236}">
                <a16:creationId xmlns:a16="http://schemas.microsoft.com/office/drawing/2014/main" id="{6ED1819E-05E3-3426-21FC-75F670A5253C}"/>
              </a:ext>
              <a:ext uri="{C183D7F6-B498-43B3-948B-1728B52AA6E4}">
                <adec:decorative xmlns:adec="http://schemas.microsoft.com/office/drawing/2017/decorative" val="1"/>
              </a:ext>
            </a:extLst>
          </p:cNvPr>
          <p:cNvSpPr/>
          <p:nvPr/>
        </p:nvSpPr>
        <p:spPr>
          <a:xfrm>
            <a:off x="503408" y="1828554"/>
            <a:ext cx="7882271" cy="4323584"/>
          </a:xfrm>
          <a:prstGeom prst="round2SameRect">
            <a:avLst>
              <a:gd name="adj1" fmla="val 6966"/>
              <a:gd name="adj2" fmla="val 0"/>
            </a:avLst>
          </a:prstGeom>
          <a:solidFill>
            <a:schemeClr val="bg1"/>
          </a:solidFill>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C0634B-56C0-2E29-3604-BFA9EEEC946D}"/>
              </a:ext>
              <a:ext uri="{C183D7F6-B498-43B3-948B-1728B52AA6E4}">
                <adec:decorative xmlns:adec="http://schemas.microsoft.com/office/drawing/2017/decorative" val="1"/>
              </a:ext>
            </a:extLst>
          </p:cNvPr>
          <p:cNvSpPr txBox="1"/>
          <p:nvPr/>
        </p:nvSpPr>
        <p:spPr>
          <a:xfrm>
            <a:off x="507204" y="1718543"/>
            <a:ext cx="7882270" cy="578882"/>
          </a:xfrm>
          <a:prstGeom prst="round2SameRect">
            <a:avLst>
              <a:gd name="adj1" fmla="val 34996"/>
              <a:gd name="adj2" fmla="val 0"/>
            </a:avLst>
          </a:prstGeom>
          <a:solidFill>
            <a:srgbClr val="0B395A"/>
          </a:solidFill>
        </p:spPr>
        <p:txBody>
          <a:bodyPr wrap="square" lIns="45720" rIns="45720" anchor="t" anchorCtr="0">
            <a:spAutoFit/>
          </a:bodyPr>
          <a:lstStyle>
            <a:defPPr>
              <a:defRPr lang="en-US"/>
            </a:defPPr>
            <a:lvl1pPr algn="ctr">
              <a:defRPr sz="2800" b="1">
                <a:solidFill>
                  <a:schemeClr val="tx2">
                    <a:alpha val="90000"/>
                  </a:schemeClr>
                </a:solidFill>
                <a:effectLst/>
                <a:latin typeface="Calibri"/>
                <a:ea typeface="Yu Mincho"/>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B5529">
                    <a:alpha val="90000"/>
                  </a:srgbClr>
                </a:solidFill>
                <a:effectLst/>
                <a:uLnTx/>
                <a:uFillTx/>
                <a:latin typeface="Calibri"/>
                <a:ea typeface="Yu Mincho"/>
                <a:cs typeface="Arial"/>
              </a:rPr>
              <a:t> </a:t>
            </a:r>
          </a:p>
        </p:txBody>
      </p:sp>
      <p:sp>
        <p:nvSpPr>
          <p:cNvPr id="10" name="TextBox 9">
            <a:extLst>
              <a:ext uri="{FF2B5EF4-FFF2-40B4-BE49-F238E27FC236}">
                <a16:creationId xmlns:a16="http://schemas.microsoft.com/office/drawing/2014/main" id="{3D0B2106-164B-80DA-583E-1A53FAC11DF5}"/>
              </a:ext>
            </a:extLst>
          </p:cNvPr>
          <p:cNvSpPr txBox="1"/>
          <p:nvPr/>
        </p:nvSpPr>
        <p:spPr>
          <a:xfrm>
            <a:off x="1435284" y="1723281"/>
            <a:ext cx="5808520" cy="501729"/>
          </a:xfrm>
          <a:prstGeom prst="round2SameRect">
            <a:avLst>
              <a:gd name="adj1" fmla="val 50000"/>
              <a:gd name="adj2" fmla="val 0"/>
            </a:avLst>
          </a:prstGeom>
          <a:noFill/>
        </p:spPr>
        <p:txBody>
          <a:bodyPr wrap="square" lIns="45720" rIns="45720" anchor="t" anchorCtr="0">
            <a:spAutoFit/>
          </a:bodyPr>
          <a:lstStyle>
            <a:defPPr>
              <a:defRPr lang="en-US"/>
            </a:defPPr>
            <a:lvl1pPr algn="ctr">
              <a:defRPr sz="1400" b="1">
                <a:solidFill>
                  <a:schemeClr val="accent1"/>
                </a:solidFill>
                <a:effectLst/>
                <a:latin typeface="Calibri"/>
                <a:ea typeface="Yu Mincho"/>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alpha val="90000"/>
                  </a:prstClr>
                </a:solidFill>
                <a:effectLst/>
                <a:uLnTx/>
                <a:uFillTx/>
                <a:latin typeface="Calibri"/>
                <a:ea typeface="Yu Mincho"/>
                <a:cs typeface="Arial"/>
              </a:rPr>
              <a:t>What We’re Learning</a:t>
            </a:r>
          </a:p>
        </p:txBody>
      </p:sp>
      <p:sp>
        <p:nvSpPr>
          <p:cNvPr id="39" name="Rectangle: Top Corners Rounded 38">
            <a:extLst>
              <a:ext uri="{FF2B5EF4-FFF2-40B4-BE49-F238E27FC236}">
                <a16:creationId xmlns:a16="http://schemas.microsoft.com/office/drawing/2014/main" id="{FDDB1A1D-B364-5C19-69A6-EB9EF8376987}"/>
              </a:ext>
              <a:ext uri="{C183D7F6-B498-43B3-948B-1728B52AA6E4}">
                <adec:decorative xmlns:adec="http://schemas.microsoft.com/office/drawing/2017/decorative" val="1"/>
              </a:ext>
            </a:extLst>
          </p:cNvPr>
          <p:cNvSpPr/>
          <p:nvPr/>
        </p:nvSpPr>
        <p:spPr>
          <a:xfrm>
            <a:off x="8552902" y="1726225"/>
            <a:ext cx="3109253" cy="4425914"/>
          </a:xfrm>
          <a:prstGeom prst="round2SameRect">
            <a:avLst>
              <a:gd name="adj1" fmla="val 10055"/>
              <a:gd name="adj2" fmla="val 0"/>
            </a:avLst>
          </a:prstGeom>
          <a:solidFill>
            <a:schemeClr val="bg1"/>
          </a:solidFill>
          <a:ln>
            <a:noFill/>
          </a:ln>
          <a:effectLst>
            <a:outerShdw blurRad="50800" dist="38100" dir="2700000" algn="tl" rotWithShape="0">
              <a:schemeClr val="tx2">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C6D2D193-2EEB-E8BB-8A06-1F6B3CCD2616}"/>
              </a:ext>
              <a:ext uri="{C183D7F6-B498-43B3-948B-1728B52AA6E4}">
                <adec:decorative xmlns:adec="http://schemas.microsoft.com/office/drawing/2017/decorative" val="1"/>
              </a:ext>
            </a:extLst>
          </p:cNvPr>
          <p:cNvSpPr txBox="1"/>
          <p:nvPr/>
        </p:nvSpPr>
        <p:spPr>
          <a:xfrm>
            <a:off x="8539053" y="1718543"/>
            <a:ext cx="3140309" cy="576555"/>
          </a:xfrm>
          <a:prstGeom prst="round2SameRect">
            <a:avLst>
              <a:gd name="adj1" fmla="val 45345"/>
              <a:gd name="adj2" fmla="val 0"/>
            </a:avLst>
          </a:prstGeom>
          <a:solidFill>
            <a:srgbClr val="177D89"/>
          </a:solidFill>
        </p:spPr>
        <p:txBody>
          <a:bodyPr wrap="square" lIns="45720" rIns="45720" anchor="t" anchorCtr="0">
            <a:spAutoFit/>
          </a:bodyPr>
          <a:lstStyle>
            <a:defPPr>
              <a:defRPr lang="en-US"/>
            </a:defPPr>
            <a:lvl1pPr algn="ctr">
              <a:defRPr sz="1400" b="1">
                <a:solidFill>
                  <a:schemeClr val="accent1"/>
                </a:solidFill>
                <a:effectLst/>
                <a:latin typeface="Calibri"/>
                <a:ea typeface="Yu Mincho"/>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3B5529">
                  <a:alpha val="90000"/>
                </a:srgbClr>
              </a:solidFill>
              <a:effectLst/>
              <a:uLnTx/>
              <a:uFillTx/>
              <a:latin typeface="Calibri"/>
              <a:ea typeface="Yu Mincho"/>
              <a:cs typeface="Arial"/>
            </a:endParaRPr>
          </a:p>
        </p:txBody>
      </p:sp>
      <p:sp>
        <p:nvSpPr>
          <p:cNvPr id="41" name="TextBox 40">
            <a:extLst>
              <a:ext uri="{FF2B5EF4-FFF2-40B4-BE49-F238E27FC236}">
                <a16:creationId xmlns:a16="http://schemas.microsoft.com/office/drawing/2014/main" id="{5CF30120-1AA9-1CEA-62B7-E576F844C4C2}"/>
              </a:ext>
            </a:extLst>
          </p:cNvPr>
          <p:cNvSpPr txBox="1"/>
          <p:nvPr/>
        </p:nvSpPr>
        <p:spPr>
          <a:xfrm>
            <a:off x="8511124" y="1726224"/>
            <a:ext cx="3142461" cy="501729"/>
          </a:xfrm>
          <a:prstGeom prst="round2SameRect">
            <a:avLst>
              <a:gd name="adj1" fmla="val 50000"/>
              <a:gd name="adj2" fmla="val 0"/>
            </a:avLst>
          </a:prstGeom>
          <a:noFill/>
        </p:spPr>
        <p:txBody>
          <a:bodyPr wrap="square" lIns="45720" tIns="45720" rIns="45720" bIns="45720" anchor="t" anchorCtr="0">
            <a:spAutoFit/>
          </a:bodyPr>
          <a:lstStyle>
            <a:defPPr>
              <a:defRPr lang="en-US"/>
            </a:defPPr>
            <a:lvl1pPr algn="ctr">
              <a:defRPr sz="1400" b="1">
                <a:solidFill>
                  <a:schemeClr val="accent1"/>
                </a:solidFill>
                <a:effectLst/>
                <a:latin typeface="Calibri"/>
                <a:ea typeface="Yu Mincho"/>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alpha val="90000"/>
                  </a:prstClr>
                </a:solidFill>
                <a:effectLst/>
                <a:uLnTx/>
                <a:uFillTx/>
                <a:latin typeface="Calibri"/>
                <a:ea typeface="Yu Mincho"/>
                <a:cs typeface="Arial"/>
              </a:rPr>
              <a:t>Impacts for Future Sites</a:t>
            </a:r>
          </a:p>
        </p:txBody>
      </p:sp>
      <p:sp>
        <p:nvSpPr>
          <p:cNvPr id="42" name="TextBox 41">
            <a:extLst>
              <a:ext uri="{FF2B5EF4-FFF2-40B4-BE49-F238E27FC236}">
                <a16:creationId xmlns:a16="http://schemas.microsoft.com/office/drawing/2014/main" id="{015A6B58-E4CF-B74D-D0AB-06D29BD05460}"/>
              </a:ext>
            </a:extLst>
          </p:cNvPr>
          <p:cNvSpPr txBox="1"/>
          <p:nvPr/>
        </p:nvSpPr>
        <p:spPr>
          <a:xfrm>
            <a:off x="8740644" y="2562708"/>
            <a:ext cx="2773127" cy="3529171"/>
          </a:xfrm>
          <a:prstGeom prst="rect">
            <a:avLst/>
          </a:prstGeom>
          <a:noFill/>
        </p:spPr>
        <p:txBody>
          <a:bodyPr wrap="square" lIns="91440" tIns="45720" rIns="91440" bIns="45720" anchor="t">
            <a:spAutoFit/>
          </a:bodyPr>
          <a:lstStyle/>
          <a:p>
            <a:pPr marL="285750" marR="0" lvl="1"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33333"/>
                </a:solidFill>
                <a:effectLst/>
                <a:uLnTx/>
                <a:uFillTx/>
                <a:latin typeface="Calibri"/>
                <a:ea typeface="Calibri"/>
                <a:cs typeface="Calibri"/>
              </a:rPr>
              <a:t>Tested engagement approach with clearly defined roles</a:t>
            </a:r>
          </a:p>
          <a:p>
            <a:pPr marL="0" marR="0" lvl="1" indent="0" algn="l" defTabSz="914400" rtl="0" eaLnBrk="1" fontAlgn="auto" latinLnBrk="0" hangingPunct="1">
              <a:lnSpc>
                <a:spcPct val="100000"/>
              </a:lnSpc>
              <a:spcBef>
                <a:spcPts val="0"/>
              </a:spcBef>
              <a:spcAft>
                <a:spcPts val="20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Calibri"/>
              <a:cs typeface="Calibri"/>
            </a:endParaRPr>
          </a:p>
          <a:p>
            <a:pPr marL="285750" marR="0" lvl="1"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33333"/>
                </a:solidFill>
                <a:effectLst/>
                <a:uLnTx/>
                <a:uFillTx/>
                <a:latin typeface="Calibri"/>
                <a:ea typeface="Calibri"/>
                <a:cs typeface="Calibri"/>
              </a:rPr>
              <a:t>Pre-validated technical requirements and system configurations</a:t>
            </a:r>
          </a:p>
          <a:p>
            <a:pPr marL="285750" marR="0" lvl="1"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endParaRPr kumimoji="0" lang="en-US" sz="1800" b="0" i="0" u="none" strike="noStrike" kern="1200" cap="none" spc="0" normalizeH="0" baseline="0" noProof="0">
              <a:ln>
                <a:noFill/>
              </a:ln>
              <a:solidFill>
                <a:srgbClr val="333333"/>
              </a:solidFill>
              <a:effectLst/>
              <a:uLnTx/>
              <a:uFillTx/>
              <a:latin typeface="Calibri"/>
              <a:ea typeface="Calibri"/>
              <a:cs typeface="Calibri"/>
            </a:endParaRPr>
          </a:p>
          <a:p>
            <a:pPr marL="285750" marR="0" lvl="1"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33333"/>
                </a:solidFill>
                <a:effectLst/>
                <a:uLnTx/>
                <a:uFillTx/>
                <a:latin typeface="Calibri"/>
                <a:ea typeface="Calibri"/>
                <a:cs typeface="Calibri"/>
              </a:rPr>
              <a:t>Repeatable process for assessing workflows and system customization</a:t>
            </a:r>
            <a:endParaRPr kumimoji="0" lang="en-US" sz="1600" b="0" i="0" u="none" strike="noStrike" kern="1200" cap="none" spc="0" normalizeH="0" baseline="0" noProof="0">
              <a:ln>
                <a:noFill/>
              </a:ln>
              <a:solidFill>
                <a:srgbClr val="333333"/>
              </a:solidFill>
              <a:effectLst/>
              <a:highlight>
                <a:srgbClr val="00FFFF"/>
              </a:highlight>
              <a:uLnTx/>
              <a:uFillTx/>
              <a:latin typeface="Calibri"/>
              <a:ea typeface="Calibri"/>
              <a:cs typeface="Calibri"/>
            </a:endParaRPr>
          </a:p>
          <a:p>
            <a:pPr marL="285750" marR="0" lvl="1"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endParaRPr kumimoji="0" lang="en-US" sz="1700" b="0" i="0" u="none" strike="noStrike" kern="1200" cap="none" spc="0" normalizeH="0" baseline="0" noProof="0">
              <a:ln>
                <a:noFill/>
              </a:ln>
              <a:solidFill>
                <a:srgbClr val="333333"/>
              </a:solidFill>
              <a:effectLst/>
              <a:uLnTx/>
              <a:uFillTx/>
              <a:latin typeface="Calibri"/>
              <a:ea typeface="Calibri"/>
              <a:cs typeface="Calibri"/>
            </a:endParaRPr>
          </a:p>
        </p:txBody>
      </p:sp>
      <p:sp>
        <p:nvSpPr>
          <p:cNvPr id="80" name="TextBox 79">
            <a:extLst>
              <a:ext uri="{FF2B5EF4-FFF2-40B4-BE49-F238E27FC236}">
                <a16:creationId xmlns:a16="http://schemas.microsoft.com/office/drawing/2014/main" id="{53D63F8A-108F-6EEC-8E4E-D4B263E0F45D}"/>
              </a:ext>
            </a:extLst>
          </p:cNvPr>
          <p:cNvSpPr txBox="1"/>
          <p:nvPr/>
        </p:nvSpPr>
        <p:spPr>
          <a:xfrm>
            <a:off x="5137375" y="2396920"/>
            <a:ext cx="325468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lumMod val="85000"/>
                    <a:lumOff val="15000"/>
                  </a:srgbClr>
                </a:solidFill>
                <a:effectLst/>
                <a:uLnTx/>
                <a:uFillTx/>
                <a:latin typeface="Calibri"/>
                <a:ea typeface="Calibri"/>
                <a:cs typeface="Calibri"/>
              </a:rPr>
              <a:t>Engage early and often to identify roles, provide access to resources, and set expectations to build readiness and confidence </a:t>
            </a:r>
          </a:p>
        </p:txBody>
      </p:sp>
      <p:sp>
        <p:nvSpPr>
          <p:cNvPr id="81" name="TextBox 80">
            <a:extLst>
              <a:ext uri="{FF2B5EF4-FFF2-40B4-BE49-F238E27FC236}">
                <a16:creationId xmlns:a16="http://schemas.microsoft.com/office/drawing/2014/main" id="{8C8D16B7-04BE-C9AB-0DA0-BF42D6885F05}"/>
              </a:ext>
            </a:extLst>
          </p:cNvPr>
          <p:cNvSpPr txBox="1"/>
          <p:nvPr/>
        </p:nvSpPr>
        <p:spPr>
          <a:xfrm>
            <a:off x="5838106" y="4608073"/>
            <a:ext cx="251217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lumMod val="85000"/>
                    <a:lumOff val="15000"/>
                  </a:srgbClr>
                </a:solidFill>
                <a:effectLst/>
                <a:uLnTx/>
                <a:uFillTx/>
                <a:latin typeface="Calibri"/>
                <a:ea typeface="Calibri"/>
                <a:cs typeface="Calibri"/>
              </a:rPr>
              <a:t>Evaluate hardware, equipment, and interfaces early to better support implementation</a:t>
            </a:r>
          </a:p>
        </p:txBody>
      </p:sp>
      <p:sp>
        <p:nvSpPr>
          <p:cNvPr id="82" name="TextBox 81">
            <a:extLst>
              <a:ext uri="{FF2B5EF4-FFF2-40B4-BE49-F238E27FC236}">
                <a16:creationId xmlns:a16="http://schemas.microsoft.com/office/drawing/2014/main" id="{65F38697-FF64-CDC1-AD09-F3ED55CC689D}"/>
              </a:ext>
            </a:extLst>
          </p:cNvPr>
          <p:cNvSpPr txBox="1"/>
          <p:nvPr/>
        </p:nvSpPr>
        <p:spPr>
          <a:xfrm>
            <a:off x="587799" y="3421850"/>
            <a:ext cx="208374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lumMod val="85000"/>
                    <a:lumOff val="15000"/>
                  </a:srgbClr>
                </a:solidFill>
                <a:effectLst/>
                <a:uLnTx/>
                <a:uFillTx/>
                <a:latin typeface="Calibri"/>
                <a:ea typeface="Calibri"/>
                <a:cs typeface="Calibri"/>
              </a:rPr>
              <a:t>Validate clinical </a:t>
            </a:r>
            <a:endParaRPr kumimoji="0" lang="en-US" sz="1800" b="0" i="0" u="none" strike="noStrike" kern="1200" cap="none" spc="0" normalizeH="0" baseline="0" noProof="0">
              <a:ln>
                <a:noFill/>
              </a:ln>
              <a:solidFill>
                <a:srgbClr val="000000">
                  <a:lumMod val="85000"/>
                  <a:lumOff val="1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lumMod val="85000"/>
                    <a:lumOff val="15000"/>
                  </a:srgbClr>
                </a:solidFill>
                <a:effectLst/>
                <a:uLnTx/>
                <a:uFillTx/>
                <a:latin typeface="Calibri"/>
                <a:ea typeface="Calibri"/>
                <a:cs typeface="Calibri"/>
              </a:rPr>
              <a:t>and operational workflows early to streamline system configuration and </a:t>
            </a:r>
            <a:endParaRPr kumimoji="0" lang="en-US" sz="1800" b="0" i="0" u="none" strike="noStrike" kern="1200" cap="none" spc="0" normalizeH="0" baseline="0" noProof="0">
              <a:ln>
                <a:noFill/>
              </a:ln>
              <a:solidFill>
                <a:srgbClr val="000000">
                  <a:lumMod val="85000"/>
                  <a:lumOff val="1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lumMod val="85000"/>
                    <a:lumOff val="15000"/>
                  </a:srgbClr>
                </a:solidFill>
                <a:effectLst/>
                <a:uLnTx/>
                <a:uFillTx/>
                <a:latin typeface="Calibri"/>
                <a:ea typeface="Calibri"/>
                <a:cs typeface="Calibri"/>
              </a:rPr>
              <a:t>support usability</a:t>
            </a:r>
            <a:endParaRPr kumimoji="0" lang="en-US" sz="1800" b="0" i="0" u="none" strike="noStrike" kern="1200" cap="none" spc="0" normalizeH="0" baseline="0" noProof="0">
              <a:ln>
                <a:noFill/>
              </a:ln>
              <a:solidFill>
                <a:srgbClr val="000000">
                  <a:lumMod val="85000"/>
                  <a:lumOff val="1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Flowchart: Connector 6">
            <a:extLst>
              <a:ext uri="{FF2B5EF4-FFF2-40B4-BE49-F238E27FC236}">
                <a16:creationId xmlns:a16="http://schemas.microsoft.com/office/drawing/2014/main" id="{0B1EBFE0-5159-ED0A-D85A-2B18F72D4F05}"/>
              </a:ext>
            </a:extLst>
          </p:cNvPr>
          <p:cNvSpPr/>
          <p:nvPr/>
        </p:nvSpPr>
        <p:spPr>
          <a:xfrm rot="1689339">
            <a:off x="2876223" y="2675382"/>
            <a:ext cx="1213491" cy="2776646"/>
          </a:xfrm>
          <a:prstGeom prst="flowChartConnector">
            <a:avLst/>
          </a:prstGeom>
          <a:solidFill>
            <a:srgbClr val="A93C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lowchart: Connector 7">
            <a:extLst>
              <a:ext uri="{FF2B5EF4-FFF2-40B4-BE49-F238E27FC236}">
                <a16:creationId xmlns:a16="http://schemas.microsoft.com/office/drawing/2014/main" id="{0D4526A8-BC8D-9CA8-4235-AC53C2A983AF}"/>
              </a:ext>
            </a:extLst>
          </p:cNvPr>
          <p:cNvSpPr/>
          <p:nvPr/>
        </p:nvSpPr>
        <p:spPr>
          <a:xfrm rot="8982130">
            <a:off x="4375869" y="2610549"/>
            <a:ext cx="1213491" cy="2776646"/>
          </a:xfrm>
          <a:prstGeom prst="flowChartConnector">
            <a:avLst/>
          </a:prstGeom>
          <a:solidFill>
            <a:srgbClr val="1573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lowchart: Connector 8">
            <a:extLst>
              <a:ext uri="{FF2B5EF4-FFF2-40B4-BE49-F238E27FC236}">
                <a16:creationId xmlns:a16="http://schemas.microsoft.com/office/drawing/2014/main" id="{2D0C57A7-F554-0BC9-A589-297AA7E8BB12}"/>
              </a:ext>
            </a:extLst>
          </p:cNvPr>
          <p:cNvSpPr/>
          <p:nvPr/>
        </p:nvSpPr>
        <p:spPr>
          <a:xfrm rot="5567436">
            <a:off x="3546390" y="3730643"/>
            <a:ext cx="1257654" cy="2954322"/>
          </a:xfrm>
          <a:prstGeom prst="flowChartConnector">
            <a:avLst/>
          </a:prstGeom>
          <a:solidFill>
            <a:srgbClr val="0B39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38AAAB0-5F0F-0DE6-0BDC-355DA04D1B86}"/>
              </a:ext>
            </a:extLst>
          </p:cNvPr>
          <p:cNvSpPr/>
          <p:nvPr/>
        </p:nvSpPr>
        <p:spPr>
          <a:xfrm rot="1880501">
            <a:off x="3417103" y="2720816"/>
            <a:ext cx="1741369" cy="1737360"/>
          </a:xfrm>
          <a:prstGeom prst="ellipse">
            <a:avLst/>
          </a:prstGeom>
          <a:gradFill flip="none" rotWithShape="1">
            <a:gsLst>
              <a:gs pos="0">
                <a:srgbClr val="15737D">
                  <a:shade val="30000"/>
                  <a:satMod val="115000"/>
                </a:srgbClr>
              </a:gs>
              <a:gs pos="50000">
                <a:srgbClr val="15737D">
                  <a:shade val="67500"/>
                  <a:satMod val="115000"/>
                </a:srgbClr>
              </a:gs>
              <a:gs pos="100000">
                <a:srgbClr val="15737D">
                  <a:shade val="100000"/>
                  <a:satMod val="115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C9B04E14-7AFB-F807-8C16-BCA38F25FC23}"/>
              </a:ext>
            </a:extLst>
          </p:cNvPr>
          <p:cNvSpPr/>
          <p:nvPr/>
        </p:nvSpPr>
        <p:spPr>
          <a:xfrm>
            <a:off x="3784867" y="3086576"/>
            <a:ext cx="1005840" cy="100584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F945256E-BE38-114B-6BA1-4B73BDFDDEF0}"/>
              </a:ext>
            </a:extLst>
          </p:cNvPr>
          <p:cNvSpPr txBox="1"/>
          <p:nvPr/>
        </p:nvSpPr>
        <p:spPr>
          <a:xfrm>
            <a:off x="3660622" y="2960761"/>
            <a:ext cx="1312271" cy="1342871"/>
          </a:xfrm>
          <a:prstGeom prst="rect">
            <a:avLst/>
          </a:prstGeom>
          <a:noFill/>
        </p:spPr>
        <p:txBody>
          <a:bodyPr spcFirstLastPara="1" wrap="square" lIns="91440" tIns="45720" rIns="91440" bIns="45720" numCol="1" rtlCol="0" anchor="t">
            <a:prstTxWarp prst="textArchUp">
              <a:avLst>
                <a:gd name="adj" fmla="val 12552263"/>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People</a:t>
            </a:r>
          </a:p>
        </p:txBody>
      </p:sp>
      <p:grpSp>
        <p:nvGrpSpPr>
          <p:cNvPr id="70" name="Group 69">
            <a:extLst>
              <a:ext uri="{FF2B5EF4-FFF2-40B4-BE49-F238E27FC236}">
                <a16:creationId xmlns:a16="http://schemas.microsoft.com/office/drawing/2014/main" id="{3386466D-3AD3-1F25-C980-0B034AADADB0}"/>
              </a:ext>
            </a:extLst>
          </p:cNvPr>
          <p:cNvGrpSpPr/>
          <p:nvPr/>
        </p:nvGrpSpPr>
        <p:grpSpPr>
          <a:xfrm>
            <a:off x="2622972" y="3998873"/>
            <a:ext cx="1741369" cy="1737360"/>
            <a:chOff x="3391197" y="4252718"/>
            <a:chExt cx="1741369" cy="1737360"/>
          </a:xfrm>
        </p:grpSpPr>
        <p:sp>
          <p:nvSpPr>
            <p:cNvPr id="13" name="Oval 12">
              <a:extLst>
                <a:ext uri="{FF2B5EF4-FFF2-40B4-BE49-F238E27FC236}">
                  <a16:creationId xmlns:a16="http://schemas.microsoft.com/office/drawing/2014/main" id="{E52D324D-2E82-4425-56C4-30A276AC5502}"/>
                </a:ext>
              </a:extLst>
            </p:cNvPr>
            <p:cNvSpPr/>
            <p:nvPr/>
          </p:nvSpPr>
          <p:spPr>
            <a:xfrm>
              <a:off x="3391197" y="4252718"/>
              <a:ext cx="1741369" cy="1737360"/>
            </a:xfrm>
            <a:prstGeom prst="ellipse">
              <a:avLst/>
            </a:prstGeom>
            <a:gradFill flip="none" rotWithShape="1">
              <a:gsLst>
                <a:gs pos="0">
                  <a:srgbClr val="A93C36">
                    <a:shade val="30000"/>
                    <a:satMod val="115000"/>
                  </a:srgbClr>
                </a:gs>
                <a:gs pos="50000">
                  <a:srgbClr val="A93C36">
                    <a:shade val="67500"/>
                    <a:satMod val="115000"/>
                  </a:srgbClr>
                </a:gs>
                <a:gs pos="100000">
                  <a:srgbClr val="A93C36">
                    <a:shade val="100000"/>
                    <a:satMod val="115000"/>
                  </a:srgbClr>
                </a:gs>
              </a:gsLst>
              <a:path path="circle">
                <a:fillToRect l="100000" b="100000"/>
              </a:path>
              <a:tileRect t="-100000" r="-10000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60DE4300-BBBD-60CB-07D5-556914F561C9}"/>
                </a:ext>
              </a:extLst>
            </p:cNvPr>
            <p:cNvSpPr txBox="1"/>
            <p:nvPr/>
          </p:nvSpPr>
          <p:spPr>
            <a:xfrm>
              <a:off x="3618887" y="4476656"/>
              <a:ext cx="1312271" cy="1342871"/>
            </a:xfrm>
            <a:prstGeom prst="rect">
              <a:avLst/>
            </a:prstGeom>
            <a:noFill/>
          </p:spPr>
          <p:txBody>
            <a:bodyPr spcFirstLastPara="1" wrap="square" lIns="91440" tIns="45720" rIns="91440" bIns="45720" numCol="1" rtlCol="0" anchor="t">
              <a:prstTxWarp prst="textArchUp">
                <a:avLst>
                  <a:gd name="adj" fmla="val 12552263"/>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Process</a:t>
              </a:r>
            </a:p>
          </p:txBody>
        </p:sp>
        <p:sp>
          <p:nvSpPr>
            <p:cNvPr id="29" name="Oval 28">
              <a:extLst>
                <a:ext uri="{FF2B5EF4-FFF2-40B4-BE49-F238E27FC236}">
                  <a16:creationId xmlns:a16="http://schemas.microsoft.com/office/drawing/2014/main" id="{A25C15C6-6A4B-DCFA-9B67-60AA4F7E01EC}"/>
                </a:ext>
              </a:extLst>
            </p:cNvPr>
            <p:cNvSpPr/>
            <p:nvPr/>
          </p:nvSpPr>
          <p:spPr>
            <a:xfrm>
              <a:off x="3758961" y="4618478"/>
              <a:ext cx="1005840" cy="100584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5" name="Graphic 74" descr="Circles with arrows with solid fill">
            <a:extLst>
              <a:ext uri="{FF2B5EF4-FFF2-40B4-BE49-F238E27FC236}">
                <a16:creationId xmlns:a16="http://schemas.microsoft.com/office/drawing/2014/main" id="{883131F9-0511-C901-374E-CEA95221AD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44342" y="4521577"/>
            <a:ext cx="685313" cy="685313"/>
          </a:xfrm>
          <a:prstGeom prst="rect">
            <a:avLst/>
          </a:prstGeom>
        </p:spPr>
      </p:pic>
      <p:grpSp>
        <p:nvGrpSpPr>
          <p:cNvPr id="2" name="Group 1">
            <a:extLst>
              <a:ext uri="{FF2B5EF4-FFF2-40B4-BE49-F238E27FC236}">
                <a16:creationId xmlns:a16="http://schemas.microsoft.com/office/drawing/2014/main" id="{E1E7579A-F404-63FB-66BF-3E92174AC30C}"/>
              </a:ext>
            </a:extLst>
          </p:cNvPr>
          <p:cNvGrpSpPr/>
          <p:nvPr/>
        </p:nvGrpSpPr>
        <p:grpSpPr>
          <a:xfrm>
            <a:off x="4142957" y="3998873"/>
            <a:ext cx="1741369" cy="1737360"/>
            <a:chOff x="4650818" y="2501580"/>
            <a:chExt cx="1741369" cy="1737360"/>
          </a:xfrm>
        </p:grpSpPr>
        <p:grpSp>
          <p:nvGrpSpPr>
            <p:cNvPr id="71" name="Group 70">
              <a:extLst>
                <a:ext uri="{FF2B5EF4-FFF2-40B4-BE49-F238E27FC236}">
                  <a16:creationId xmlns:a16="http://schemas.microsoft.com/office/drawing/2014/main" id="{1AA38B4F-BB14-00EC-6A1E-2FB94D1C4C32}"/>
                </a:ext>
              </a:extLst>
            </p:cNvPr>
            <p:cNvGrpSpPr/>
            <p:nvPr/>
          </p:nvGrpSpPr>
          <p:grpSpPr>
            <a:xfrm>
              <a:off x="4650818" y="2501580"/>
              <a:ext cx="1741369" cy="1737360"/>
              <a:chOff x="4284828" y="2749794"/>
              <a:chExt cx="1741369" cy="1737360"/>
            </a:xfrm>
          </p:grpSpPr>
          <p:sp>
            <p:nvSpPr>
              <p:cNvPr id="15" name="Oval 14">
                <a:extLst>
                  <a:ext uri="{FF2B5EF4-FFF2-40B4-BE49-F238E27FC236}">
                    <a16:creationId xmlns:a16="http://schemas.microsoft.com/office/drawing/2014/main" id="{F887B0E2-3BD2-C892-EF89-85E86DAF2D54}"/>
                  </a:ext>
                </a:extLst>
              </p:cNvPr>
              <p:cNvSpPr/>
              <p:nvPr/>
            </p:nvSpPr>
            <p:spPr>
              <a:xfrm>
                <a:off x="4284828" y="2749794"/>
                <a:ext cx="1741369" cy="1737360"/>
              </a:xfrm>
              <a:prstGeom prst="ellipse">
                <a:avLst/>
              </a:prstGeom>
              <a:gradFill>
                <a:gsLst>
                  <a:gs pos="100000">
                    <a:schemeClr val="tx1">
                      <a:lumMod val="85000"/>
                      <a:lumOff val="15000"/>
                    </a:schemeClr>
                  </a:gs>
                  <a:gs pos="87000">
                    <a:srgbClr val="0B395A"/>
                  </a:gs>
                </a:gsLst>
                <a:lin ang="540000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0689FD4-3B1F-EC45-9071-CE155C5E936D}"/>
                  </a:ext>
                </a:extLst>
              </p:cNvPr>
              <p:cNvSpPr/>
              <p:nvPr/>
            </p:nvSpPr>
            <p:spPr>
              <a:xfrm>
                <a:off x="4652593" y="3115554"/>
                <a:ext cx="1005840" cy="100584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A76B6F0E-FB45-163A-4029-5D03C8D88DC8}"/>
                  </a:ext>
                </a:extLst>
              </p:cNvPr>
              <p:cNvSpPr txBox="1"/>
              <p:nvPr/>
            </p:nvSpPr>
            <p:spPr>
              <a:xfrm>
                <a:off x="4474612" y="2960794"/>
                <a:ext cx="1381826" cy="1342871"/>
              </a:xfrm>
              <a:prstGeom prst="rect">
                <a:avLst/>
              </a:prstGeom>
              <a:noFill/>
            </p:spPr>
            <p:txBody>
              <a:bodyPr wrap="square" rtlCol="0">
                <a:prstTxWarp prst="textArchUp">
                  <a:avLst>
                    <a:gd name="adj" fmla="val 12552263"/>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Technology</a:t>
                </a:r>
              </a:p>
            </p:txBody>
          </p:sp>
        </p:grpSp>
        <p:pic>
          <p:nvPicPr>
            <p:cNvPr id="79" name="Graphic 78" descr="Internet Of Things with solid fill">
              <a:extLst>
                <a:ext uri="{FF2B5EF4-FFF2-40B4-BE49-F238E27FC236}">
                  <a16:creationId xmlns:a16="http://schemas.microsoft.com/office/drawing/2014/main" id="{77D79844-792D-82A2-094F-22E5463C05F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39632" y="3088667"/>
              <a:ext cx="583766" cy="583766"/>
            </a:xfrm>
            <a:prstGeom prst="rect">
              <a:avLst/>
            </a:prstGeom>
          </p:spPr>
        </p:pic>
      </p:grpSp>
      <p:pic>
        <p:nvPicPr>
          <p:cNvPr id="54" name="Graphic 53" descr="Doctor male with solid fill">
            <a:extLst>
              <a:ext uri="{FF2B5EF4-FFF2-40B4-BE49-F238E27FC236}">
                <a16:creationId xmlns:a16="http://schemas.microsoft.com/office/drawing/2014/main" id="{B8C58CE7-7E65-24CB-AE47-1E888674697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28572" y="3323832"/>
            <a:ext cx="517685" cy="556267"/>
          </a:xfrm>
          <a:prstGeom prst="rect">
            <a:avLst/>
          </a:prstGeom>
        </p:spPr>
      </p:pic>
    </p:spTree>
    <p:extLst>
      <p:ext uri="{BB962C8B-B14F-4D97-AF65-F5344CB8AC3E}">
        <p14:creationId xmlns:p14="http://schemas.microsoft.com/office/powerpoint/2010/main" val="125514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D0753F-1846-40E8-864A-61D883539480}"/>
              </a:ext>
            </a:extLst>
          </p:cNvPr>
          <p:cNvSpPr>
            <a:spLocks noGrp="1"/>
          </p:cNvSpPr>
          <p:nvPr>
            <p:ph type="title" idx="4294967295"/>
          </p:nvPr>
        </p:nvSpPr>
        <p:spPr>
          <a:xfrm>
            <a:off x="3805238" y="1811338"/>
            <a:ext cx="7213600" cy="1997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a:spcBef>
                <a:spcPts val="1000"/>
              </a:spcBef>
              <a:defRPr/>
            </a:pPr>
            <a:r>
              <a:rPr lang="en-US" sz="5400" b="1">
                <a:solidFill>
                  <a:schemeClr val="bg1"/>
                </a:solidFill>
                <a:ea typeface="+mn-ea"/>
                <a:cs typeface="+mn-cs"/>
              </a:rPr>
              <a:t>Funding</a:t>
            </a:r>
            <a:endParaRPr lang="en-US" sz="5400" b="1">
              <a:solidFill>
                <a:schemeClr val="bg1"/>
              </a:solidFill>
              <a:ea typeface="Calibri Light"/>
              <a:cs typeface="Calibri Light"/>
            </a:endParaRPr>
          </a:p>
        </p:txBody>
      </p:sp>
      <p:sp>
        <p:nvSpPr>
          <p:cNvPr id="4" name="Text Placeholder 3">
            <a:extLst>
              <a:ext uri="{FF2B5EF4-FFF2-40B4-BE49-F238E27FC236}">
                <a16:creationId xmlns:a16="http://schemas.microsoft.com/office/drawing/2014/main" id="{AFDCF882-4A21-4A58-BD23-7DF75D98F12E}"/>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159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BC2E4-C25A-E9D6-B7DD-952D39DE73CB}"/>
            </a:ext>
          </a:extLst>
        </p:cNvPr>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F2CBE51A-4FDA-B03C-38ED-546824E338F2}"/>
              </a:ext>
              <a:ext uri="{C183D7F6-B498-43B3-948B-1728B52AA6E4}">
                <adec:decorative xmlns:adec="http://schemas.microsoft.com/office/drawing/2017/decorative" val="1"/>
              </a:ext>
            </a:extLst>
          </p:cNvPr>
          <p:cNvSpPr/>
          <p:nvPr/>
        </p:nvSpPr>
        <p:spPr>
          <a:xfrm>
            <a:off x="196517" y="1558216"/>
            <a:ext cx="11798966" cy="4773757"/>
          </a:xfrm>
          <a:prstGeom prst="round2SameRect">
            <a:avLst>
              <a:gd name="adj1" fmla="val 4444"/>
              <a:gd name="adj2" fmla="val 0"/>
            </a:avLst>
          </a:prstGeom>
          <a:solidFill>
            <a:schemeClr val="bg2">
              <a:alpha val="10196"/>
            </a:schemeClr>
          </a:solidFill>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42AD738A-25F9-2ACF-AC06-9FCC70942AE1}"/>
              </a:ext>
              <a:ext uri="{C183D7F6-B498-43B3-948B-1728B52AA6E4}">
                <adec:decorative xmlns:adec="http://schemas.microsoft.com/office/drawing/2017/decorative" val="1"/>
              </a:ext>
            </a:extLst>
          </p:cNvPr>
          <p:cNvSpPr/>
          <p:nvPr/>
        </p:nvSpPr>
        <p:spPr>
          <a:xfrm>
            <a:off x="375129" y="1746911"/>
            <a:ext cx="6306313" cy="4389193"/>
          </a:xfrm>
          <a:prstGeom prst="roundRect">
            <a:avLst>
              <a:gd name="adj" fmla="val 3920"/>
            </a:avLst>
          </a:prstGeom>
          <a:solidFill>
            <a:schemeClr val="bg1"/>
          </a:solidFill>
          <a:ln w="38100">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64770" rIns="64771" bIns="6477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EF469768-F5EB-751B-73EA-EB1991B0DF5D}"/>
              </a:ext>
              <a:ext uri="{C183D7F6-B498-43B3-948B-1728B52AA6E4}">
                <adec:decorative xmlns:adec="http://schemas.microsoft.com/office/drawing/2017/decorative" val="1"/>
              </a:ext>
            </a:extLst>
          </p:cNvPr>
          <p:cNvSpPr/>
          <p:nvPr/>
        </p:nvSpPr>
        <p:spPr>
          <a:xfrm>
            <a:off x="6954253" y="5341539"/>
            <a:ext cx="4862619" cy="800685"/>
          </a:xfrm>
          <a:prstGeom prst="roundRect">
            <a:avLst>
              <a:gd name="adj" fmla="val 16528"/>
            </a:avLst>
          </a:prstGeom>
          <a:solidFill>
            <a:srgbClr val="CDDEEE"/>
          </a:solidFill>
          <a:effectLst>
            <a:outerShdw blurRad="50800" dist="38100" dir="2700000" algn="tl" rotWithShape="0">
              <a:prstClr val="black">
                <a:alpha val="40000"/>
              </a:prstClr>
            </a:outerShdw>
          </a:effectLst>
        </p:spPr>
        <p:txBody>
          <a:bodyPr vert="horz" wrap="square" lIns="91440" tIns="0" rIns="91440" bIns="182880" rtlCol="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7252B37-50B6-A459-6B4A-B99DA4D739B6}"/>
              </a:ext>
            </a:extLst>
          </p:cNvPr>
          <p:cNvSpPr>
            <a:spLocks noGrp="1"/>
          </p:cNvSpPr>
          <p:nvPr>
            <p:ph type="title"/>
          </p:nvPr>
        </p:nvSpPr>
        <p:spPr/>
        <p:txBody>
          <a:bodyPr/>
          <a:lstStyle/>
          <a:p>
            <a:r>
              <a:rPr lang="en-US"/>
              <a:t>Funding to Date &amp; Future </a:t>
            </a:r>
          </a:p>
        </p:txBody>
      </p:sp>
      <p:sp>
        <p:nvSpPr>
          <p:cNvPr id="2" name="Text Placeholder 1">
            <a:extLst>
              <a:ext uri="{FF2B5EF4-FFF2-40B4-BE49-F238E27FC236}">
                <a16:creationId xmlns:a16="http://schemas.microsoft.com/office/drawing/2014/main" id="{D8AC08AB-DFEA-EE60-B178-14A42590A584}"/>
              </a:ext>
            </a:extLst>
          </p:cNvPr>
          <p:cNvSpPr>
            <a:spLocks noGrp="1"/>
          </p:cNvSpPr>
          <p:nvPr>
            <p:ph type="body" sz="quarter" idx="10"/>
          </p:nvPr>
        </p:nvSpPr>
        <p:spPr/>
        <p:txBody>
          <a:bodyPr>
            <a:normAutofit/>
          </a:bodyPr>
          <a:lstStyle/>
          <a:p>
            <a:r>
              <a:rPr lang="en-US"/>
              <a:t>IHS uses one-time and recurring funding to support Health IT Modernization. </a:t>
            </a:r>
            <a:endParaRPr lang="en-US">
              <a:ea typeface="Calibri Light"/>
              <a:cs typeface="Calibri Light"/>
            </a:endParaRPr>
          </a:p>
        </p:txBody>
      </p:sp>
      <p:graphicFrame>
        <p:nvGraphicFramePr>
          <p:cNvPr id="5" name="Chart 4" descr="Bar chart showing recurring funding over five fiscal years, starting with FY21 at $34,500,000 and increasing each year, reaching $435,000,000 by FY25. The chart illustrates significant growth in funding, with the largest jump between FY24's $190,564.000 and FY25.">
            <a:extLst>
              <a:ext uri="{FF2B5EF4-FFF2-40B4-BE49-F238E27FC236}">
                <a16:creationId xmlns:a16="http://schemas.microsoft.com/office/drawing/2014/main" id="{5259A721-F1B6-19DF-E2FB-EEAC9650594D}"/>
              </a:ext>
            </a:extLst>
          </p:cNvPr>
          <p:cNvGraphicFramePr/>
          <p:nvPr/>
        </p:nvGraphicFramePr>
        <p:xfrm>
          <a:off x="375128" y="1558217"/>
          <a:ext cx="6306313" cy="4279241"/>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Rounded Corners 14">
            <a:extLst>
              <a:ext uri="{FF2B5EF4-FFF2-40B4-BE49-F238E27FC236}">
                <a16:creationId xmlns:a16="http://schemas.microsoft.com/office/drawing/2014/main" id="{67EA893D-3C0B-EA89-EE83-01CDDB1623EB}"/>
              </a:ext>
              <a:ext uri="{C183D7F6-B498-43B3-948B-1728B52AA6E4}">
                <adec:decorative xmlns:adec="http://schemas.microsoft.com/office/drawing/2017/decorative" val="1"/>
              </a:ext>
            </a:extLst>
          </p:cNvPr>
          <p:cNvSpPr/>
          <p:nvPr/>
        </p:nvSpPr>
        <p:spPr>
          <a:xfrm>
            <a:off x="6954253" y="1746911"/>
            <a:ext cx="4859740" cy="3455943"/>
          </a:xfrm>
          <a:prstGeom prst="roundRect">
            <a:avLst>
              <a:gd name="adj" fmla="val 3920"/>
            </a:avLst>
          </a:prstGeom>
          <a:solidFill>
            <a:schemeClr val="accent1"/>
          </a:solidFill>
          <a:ln w="38100">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64770" rIns="64771" bIns="6477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5FBADAE-65B3-9932-EACC-BA3E1F1FCBC4}"/>
              </a:ext>
            </a:extLst>
          </p:cNvPr>
          <p:cNvSpPr txBox="1"/>
          <p:nvPr/>
        </p:nvSpPr>
        <p:spPr>
          <a:xfrm>
            <a:off x="7215455" y="1959561"/>
            <a:ext cx="4337335" cy="178510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
                <a:srgbClr val="0F4C76"/>
              </a:buClr>
              <a:buSzTx/>
              <a:buFontTx/>
              <a:buNone/>
              <a:tabLst/>
              <a:defRPr/>
            </a:pPr>
            <a:r>
              <a:rPr kumimoji="0" lang="en-US" sz="2200" b="1" i="0" u="none" strike="noStrike" kern="1200" cap="none" spc="0" normalizeH="0" baseline="0" noProof="0">
                <a:ln>
                  <a:noFill/>
                </a:ln>
                <a:solidFill>
                  <a:prstClr val="white"/>
                </a:solidFill>
                <a:effectLst/>
                <a:uLnTx/>
                <a:uFillTx/>
                <a:latin typeface="Calibri"/>
                <a:ea typeface="Times New Roman" panose="02020603050405020304" pitchFamily="18" charset="0"/>
                <a:cs typeface="Times New Roman"/>
              </a:rPr>
              <a:t>The Lifecycle Cost Estimate (LCCE) for all tribal, urban, and federal sites is $4.5 - $6.2 billion over 10 years for implementation, operation, and maintenance.</a:t>
            </a:r>
          </a:p>
        </p:txBody>
      </p:sp>
      <p:sp>
        <p:nvSpPr>
          <p:cNvPr id="8" name="TextBox 7">
            <a:extLst>
              <a:ext uri="{FF2B5EF4-FFF2-40B4-BE49-F238E27FC236}">
                <a16:creationId xmlns:a16="http://schemas.microsoft.com/office/drawing/2014/main" id="{4683FE48-A156-929B-50AB-CAFFF496B9BD}"/>
              </a:ext>
            </a:extLst>
          </p:cNvPr>
          <p:cNvSpPr txBox="1"/>
          <p:nvPr/>
        </p:nvSpPr>
        <p:spPr>
          <a:xfrm>
            <a:off x="7215455" y="4033404"/>
            <a:ext cx="4337335" cy="1015663"/>
          </a:xfrm>
          <a:prstGeom prst="rect">
            <a:avLst/>
          </a:prstGeom>
          <a:noFill/>
        </p:spPr>
        <p:txBody>
          <a:bodyPr wrap="square" lIns="45720" tIns="45720" rIns="45720" bIns="45720" anchor="t">
            <a:spAutoFit/>
          </a:bodyPr>
          <a:lstStyle/>
          <a:p>
            <a:pPr marL="0" marR="0" lvl="0" indent="0" algn="ctr" defTabSz="914400" rtl="0" eaLnBrk="1" fontAlgn="auto" latinLnBrk="0" hangingPunct="1">
              <a:lnSpc>
                <a:spcPct val="100000"/>
              </a:lnSpc>
              <a:spcBef>
                <a:spcPts val="0"/>
              </a:spcBef>
              <a:spcAft>
                <a:spcPts val="0"/>
              </a:spcAft>
              <a:buClr>
                <a:srgbClr val="0F4C76"/>
              </a:buClr>
              <a:buSzTx/>
              <a:buFontTx/>
              <a:buNone/>
              <a:tabLst/>
              <a:defRPr/>
            </a:pPr>
            <a:r>
              <a:rPr kumimoji="0" lang="en-US" sz="2000" b="0" i="0" u="none" strike="noStrike" kern="1200" cap="none" spc="0" normalizeH="0" baseline="0" noProof="0">
                <a:ln>
                  <a:noFill/>
                </a:ln>
                <a:solidFill>
                  <a:prstClr val="white"/>
                </a:solidFill>
                <a:effectLst/>
                <a:uLnTx/>
                <a:uFillTx/>
                <a:latin typeface="Calibri"/>
                <a:ea typeface="Times New Roman" panose="02020603050405020304" pitchFamily="18" charset="0"/>
                <a:cs typeface="Times New Roman"/>
              </a:rPr>
              <a:t>The LCCE accounts for facility physical and IT infrastructure needs necessary to operate an enterprise EHR solution. </a:t>
            </a:r>
            <a:endParaRPr kumimoji="0" lang="en-US" sz="2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Content Placeholder 15">
            <a:extLst>
              <a:ext uri="{FF2B5EF4-FFF2-40B4-BE49-F238E27FC236}">
                <a16:creationId xmlns:a16="http://schemas.microsoft.com/office/drawing/2014/main" id="{9A440220-E6C0-BEDF-0962-E24F00E30491}"/>
              </a:ext>
            </a:extLst>
          </p:cNvPr>
          <p:cNvSpPr txBox="1">
            <a:spLocks/>
          </p:cNvSpPr>
          <p:nvPr/>
        </p:nvSpPr>
        <p:spPr>
          <a:xfrm>
            <a:off x="6775642" y="5491594"/>
            <a:ext cx="4944979" cy="551640"/>
          </a:xfrm>
          <a:prstGeom prst="roundRect">
            <a:avLst/>
          </a:prstGeom>
          <a:noFill/>
          <a:ln w="19050">
            <a:noFill/>
            <a:prstDash val="sysDot"/>
          </a:ln>
        </p:spPr>
        <p:style>
          <a:lnRef idx="2">
            <a:schemeClr val="dk1"/>
          </a:lnRef>
          <a:fillRef idx="1">
            <a:schemeClr val="lt1"/>
          </a:fillRef>
          <a:effectRef idx="0">
            <a:schemeClr val="dk1"/>
          </a:effectRef>
          <a:fontRef idx="minor">
            <a:schemeClr val="dk1"/>
          </a:fontRef>
        </p:style>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F4C76"/>
                </a:solidFill>
                <a:effectLst/>
                <a:uLnTx/>
                <a:uFillTx/>
                <a:latin typeface="Calibri" panose="020F0502020204030204"/>
                <a:ea typeface="+mn-ea"/>
                <a:cs typeface="+mn-cs"/>
              </a:rPr>
              <a:t>Follows the GAO 12-step cost estimation process and incorporates labor and non-labor categories</a:t>
            </a:r>
            <a:endParaRPr kumimoji="0" lang="en-US" sz="2000" b="0" i="0" u="none" strike="noStrike" kern="1200" cap="none" spc="0" normalizeH="0" baseline="0" noProof="0">
              <a:ln>
                <a:noFill/>
              </a:ln>
              <a:solidFill>
                <a:srgbClr val="0F4C76"/>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A76A727-73F8-0225-17B5-31A29B6A7F49}"/>
              </a:ext>
            </a:extLst>
          </p:cNvPr>
          <p:cNvSpPr txBox="1"/>
          <p:nvPr/>
        </p:nvSpPr>
        <p:spPr>
          <a:xfrm>
            <a:off x="1423303" y="5679004"/>
            <a:ext cx="4209962" cy="30777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
                <a:srgbClr val="0F4C76"/>
              </a:buClr>
              <a:buSzTx/>
              <a:buFontTx/>
              <a:buNone/>
              <a:tabLst/>
              <a:defRPr/>
            </a:pPr>
            <a:r>
              <a:rPr kumimoji="0" lang="en-US" sz="1400" b="0" i="0" u="none" strike="noStrike" kern="1200" cap="none" spc="150" normalizeH="0" baseline="0" noProof="0">
                <a:ln>
                  <a:noFill/>
                </a:ln>
                <a:solidFill>
                  <a:prstClr val="black">
                    <a:lumMod val="50000"/>
                    <a:lumOff val="50000"/>
                  </a:prstClr>
                </a:solidFill>
                <a:effectLst/>
                <a:uLnTx/>
                <a:uFillTx/>
                <a:latin typeface="Calibri" panose="020F0502020204030204"/>
                <a:ea typeface="+mn-ea"/>
                <a:cs typeface="+mn-cs"/>
              </a:rPr>
              <a:t>Funding for FY2026 and FY2027 is requested</a:t>
            </a:r>
            <a:endParaRPr kumimoji="0" lang="en-US" sz="1400" b="0" i="0" u="none" strike="noStrike" kern="1200" cap="none" spc="150" normalizeH="0" baseline="0" noProof="0">
              <a:ln>
                <a:noFill/>
              </a:ln>
              <a:solidFill>
                <a:prstClr val="black">
                  <a:lumMod val="50000"/>
                  <a:lumOff val="50000"/>
                </a:prstClr>
              </a:solidFill>
              <a:effectLst/>
              <a:uLnTx/>
              <a:uFillTx/>
              <a:latin typeface="Calibri" panose="020F0502020204030204"/>
              <a:ea typeface="Calibri" panose="020F0502020204030204"/>
              <a:cs typeface="Calibri" panose="020F0502020204030204"/>
            </a:endParaRPr>
          </a:p>
        </p:txBody>
      </p:sp>
      <p:sp>
        <p:nvSpPr>
          <p:cNvPr id="11" name="TextBox 10">
            <a:extLst>
              <a:ext uri="{FF2B5EF4-FFF2-40B4-BE49-F238E27FC236}">
                <a16:creationId xmlns:a16="http://schemas.microsoft.com/office/drawing/2014/main" id="{6DBB0325-8B93-3B81-0CE2-633E8420EDEE}"/>
              </a:ext>
            </a:extLst>
          </p:cNvPr>
          <p:cNvSpPr txBox="1"/>
          <p:nvPr/>
        </p:nvSpPr>
        <p:spPr>
          <a:xfrm>
            <a:off x="4674870" y="3483055"/>
            <a:ext cx="9010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65000"/>
                    <a:lumOff val="35000"/>
                  </a:srgbClr>
                </a:solidFill>
                <a:effectLst/>
                <a:uLnTx/>
                <a:uFillTx/>
                <a:latin typeface="Calibri" panose="020F0502020204030204"/>
                <a:ea typeface="+mn-ea"/>
                <a:cs typeface="+mn-cs"/>
              </a:rPr>
              <a:t>(requested)</a:t>
            </a:r>
            <a:endParaRPr kumimoji="0" lang="en-US" sz="1000" b="0" i="0" u="none" strike="noStrike" kern="1200" cap="none" spc="0" normalizeH="0" baseline="0" noProof="0">
              <a:ln>
                <a:noFill/>
              </a:ln>
              <a:solidFill>
                <a:srgbClr val="000000">
                  <a:lumMod val="65000"/>
                  <a:lumOff val="3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38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B51663-C762-C4E5-453E-2E4920EB94BC}"/>
              </a:ext>
            </a:extLst>
          </p:cNvPr>
          <p:cNvSpPr>
            <a:spLocks noGrp="1"/>
          </p:cNvSpPr>
          <p:nvPr>
            <p:ph type="title"/>
          </p:nvPr>
        </p:nvSpPr>
        <p:spPr>
          <a:xfrm>
            <a:off x="667688" y="435829"/>
            <a:ext cx="9657412" cy="701731"/>
          </a:xfrm>
        </p:spPr>
        <p:txBody>
          <a:bodyPr/>
          <a:lstStyle/>
          <a:p>
            <a:r>
              <a:rPr lang="en-US"/>
              <a:t>Estimated Cost and Additional Funding </a:t>
            </a:r>
          </a:p>
        </p:txBody>
      </p:sp>
      <p:sp>
        <p:nvSpPr>
          <p:cNvPr id="26" name="Rectangle: Rounded Corners 25">
            <a:extLst>
              <a:ext uri="{FF2B5EF4-FFF2-40B4-BE49-F238E27FC236}">
                <a16:creationId xmlns:a16="http://schemas.microsoft.com/office/drawing/2014/main" id="{EE432CFD-0647-4AC7-A998-EEA8E266EC7D}"/>
              </a:ext>
              <a:ext uri="{C183D7F6-B498-43B3-948B-1728B52AA6E4}">
                <adec:decorative xmlns:adec="http://schemas.microsoft.com/office/drawing/2017/decorative" val="1"/>
              </a:ext>
            </a:extLst>
          </p:cNvPr>
          <p:cNvSpPr/>
          <p:nvPr/>
        </p:nvSpPr>
        <p:spPr>
          <a:xfrm>
            <a:off x="708744" y="1287263"/>
            <a:ext cx="3360212" cy="4752370"/>
          </a:xfrm>
          <a:prstGeom prst="roundRect">
            <a:avLst>
              <a:gd name="adj" fmla="val 3334"/>
            </a:avLst>
          </a:prstGeom>
          <a:solidFill>
            <a:schemeClr val="bg1"/>
          </a:solidFill>
          <a:ln w="19050">
            <a:solidFill>
              <a:srgbClr val="713E2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a:solidFill>
                <a:schemeClr val="accent1"/>
              </a:solidFill>
            </a:endParaRPr>
          </a:p>
        </p:txBody>
      </p:sp>
      <p:sp>
        <p:nvSpPr>
          <p:cNvPr id="30" name="Rectangle 29">
            <a:extLst>
              <a:ext uri="{FF2B5EF4-FFF2-40B4-BE49-F238E27FC236}">
                <a16:creationId xmlns:a16="http://schemas.microsoft.com/office/drawing/2014/main" id="{FFE33662-3126-4BF7-9150-513C371CB330}"/>
              </a:ext>
            </a:extLst>
          </p:cNvPr>
          <p:cNvSpPr/>
          <p:nvPr/>
        </p:nvSpPr>
        <p:spPr>
          <a:xfrm>
            <a:off x="734755" y="1346327"/>
            <a:ext cx="3342872" cy="571572"/>
          </a:xfrm>
          <a:prstGeom prst="rect">
            <a:avLst/>
          </a:prstGeom>
          <a:noFill/>
          <a:ln w="12700" cap="flat" cmpd="sng" algn="ctr">
            <a:noFill/>
            <a:prstDash val="solid"/>
            <a:miter lim="800000"/>
          </a:ln>
          <a:effectLst/>
        </p:spPr>
        <p:txBody>
          <a:bodyPr rtlCol="0" anchor="t"/>
          <a:lstStyle/>
          <a:p>
            <a:pPr algn="ctr">
              <a:defRPr/>
            </a:pPr>
            <a:r>
              <a:rPr lang="en-US" sz="2800" b="1" kern="0">
                <a:solidFill>
                  <a:srgbClr val="713E28"/>
                </a:solidFill>
              </a:rPr>
              <a:t>Limitations</a:t>
            </a:r>
          </a:p>
        </p:txBody>
      </p:sp>
      <p:sp>
        <p:nvSpPr>
          <p:cNvPr id="4" name="Content Placeholder 2">
            <a:extLst>
              <a:ext uri="{FF2B5EF4-FFF2-40B4-BE49-F238E27FC236}">
                <a16:creationId xmlns:a16="http://schemas.microsoft.com/office/drawing/2014/main" id="{C496063E-1ED5-4CA8-8CE3-F1250D76824E}"/>
              </a:ext>
            </a:extLst>
          </p:cNvPr>
          <p:cNvSpPr txBox="1">
            <a:spLocks/>
          </p:cNvSpPr>
          <p:nvPr/>
        </p:nvSpPr>
        <p:spPr>
          <a:xfrm>
            <a:off x="811809" y="3429000"/>
            <a:ext cx="3188761" cy="1938992"/>
          </a:xfrm>
          <a:prstGeom prst="rect">
            <a:avLst/>
          </a:prstGeom>
        </p:spPr>
        <p:txBody>
          <a:bodyPr vert="horz" wrap="square" lIns="0" tIns="45720" rIns="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00"/>
              </a:spcBef>
              <a:buNone/>
              <a:defRPr/>
            </a:pPr>
            <a:r>
              <a:rPr lang="en-US" sz="2000">
                <a:solidFill>
                  <a:srgbClr val="404040"/>
                </a:solidFill>
                <a:cs typeface="Calibri" panose="020F0502020204030204"/>
              </a:rPr>
              <a:t>IHS does not have the authority or mechanisms to retroactively reimburse Tribes for monies with which they elected to supplement shares received in prior years.</a:t>
            </a:r>
          </a:p>
        </p:txBody>
      </p:sp>
      <p:sp>
        <p:nvSpPr>
          <p:cNvPr id="7" name="Oval 6">
            <a:extLst>
              <a:ext uri="{FF2B5EF4-FFF2-40B4-BE49-F238E27FC236}">
                <a16:creationId xmlns:a16="http://schemas.microsoft.com/office/drawing/2014/main" id="{CBA61924-B480-4325-B5C9-54309E013031}"/>
              </a:ext>
              <a:ext uri="{C183D7F6-B498-43B3-948B-1728B52AA6E4}">
                <adec:decorative xmlns:adec="http://schemas.microsoft.com/office/drawing/2017/decorative" val="1"/>
              </a:ext>
            </a:extLst>
          </p:cNvPr>
          <p:cNvSpPr>
            <a:spLocks noChangeAspect="1"/>
          </p:cNvSpPr>
          <p:nvPr/>
        </p:nvSpPr>
        <p:spPr>
          <a:xfrm>
            <a:off x="1602246" y="1927996"/>
            <a:ext cx="1440766" cy="1440766"/>
          </a:xfrm>
          <a:prstGeom prst="ellipse">
            <a:avLst/>
          </a:prstGeom>
          <a:solidFill>
            <a:schemeClr val="accent3">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B8C6FD31-9546-4AF3-B71A-454148B8DEB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82094" y="2025005"/>
            <a:ext cx="1304847" cy="1275635"/>
          </a:xfrm>
          <a:prstGeom prst="rect">
            <a:avLst/>
          </a:prstGeom>
        </p:spPr>
      </p:pic>
      <p:sp>
        <p:nvSpPr>
          <p:cNvPr id="29" name="Rectangle: Rounded Corners 28">
            <a:extLst>
              <a:ext uri="{FF2B5EF4-FFF2-40B4-BE49-F238E27FC236}">
                <a16:creationId xmlns:a16="http://schemas.microsoft.com/office/drawing/2014/main" id="{8E041A60-423C-42D3-91BE-4E5AA861D1B6}"/>
              </a:ext>
              <a:ext uri="{C183D7F6-B498-43B3-948B-1728B52AA6E4}">
                <adec:decorative xmlns:adec="http://schemas.microsoft.com/office/drawing/2017/decorative" val="1"/>
              </a:ext>
            </a:extLst>
          </p:cNvPr>
          <p:cNvSpPr/>
          <p:nvPr/>
        </p:nvSpPr>
        <p:spPr>
          <a:xfrm>
            <a:off x="8114374" y="1287263"/>
            <a:ext cx="3360212" cy="4752370"/>
          </a:xfrm>
          <a:prstGeom prst="roundRect">
            <a:avLst>
              <a:gd name="adj" fmla="val 3334"/>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a:solidFill>
                <a:schemeClr val="accent1"/>
              </a:solidFill>
            </a:endParaRPr>
          </a:p>
        </p:txBody>
      </p:sp>
      <p:sp>
        <p:nvSpPr>
          <p:cNvPr id="27" name="Rectangle: Rounded Corners 26">
            <a:extLst>
              <a:ext uri="{FF2B5EF4-FFF2-40B4-BE49-F238E27FC236}">
                <a16:creationId xmlns:a16="http://schemas.microsoft.com/office/drawing/2014/main" id="{1ED97013-DF41-4767-B87C-3DF105B46BE1}"/>
              </a:ext>
              <a:ext uri="{C183D7F6-B498-43B3-948B-1728B52AA6E4}">
                <adec:decorative xmlns:adec="http://schemas.microsoft.com/office/drawing/2017/decorative" val="1"/>
              </a:ext>
            </a:extLst>
          </p:cNvPr>
          <p:cNvSpPr/>
          <p:nvPr/>
        </p:nvSpPr>
        <p:spPr>
          <a:xfrm>
            <a:off x="4415894" y="1287263"/>
            <a:ext cx="3360212" cy="4752370"/>
          </a:xfrm>
          <a:prstGeom prst="roundRect">
            <a:avLst>
              <a:gd name="adj" fmla="val 3334"/>
            </a:avLst>
          </a:prstGeom>
          <a:solidFill>
            <a:schemeClr val="bg1"/>
          </a:solidFill>
          <a:ln w="19050">
            <a:solidFill>
              <a:srgbClr val="3B552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a:solidFill>
                <a:schemeClr val="accent1"/>
              </a:solidFill>
            </a:endParaRPr>
          </a:p>
        </p:txBody>
      </p:sp>
      <p:sp>
        <p:nvSpPr>
          <p:cNvPr id="31" name="Rectangle 30">
            <a:extLst>
              <a:ext uri="{FF2B5EF4-FFF2-40B4-BE49-F238E27FC236}">
                <a16:creationId xmlns:a16="http://schemas.microsoft.com/office/drawing/2014/main" id="{AEA5C083-6788-48FF-969F-8EDC4D8DE870}"/>
              </a:ext>
            </a:extLst>
          </p:cNvPr>
          <p:cNvSpPr/>
          <p:nvPr/>
        </p:nvSpPr>
        <p:spPr>
          <a:xfrm>
            <a:off x="4441905" y="1346327"/>
            <a:ext cx="3342872" cy="571572"/>
          </a:xfrm>
          <a:prstGeom prst="rect">
            <a:avLst/>
          </a:prstGeom>
          <a:noFill/>
          <a:ln w="12700" cap="flat" cmpd="sng" algn="ctr">
            <a:noFill/>
            <a:prstDash val="solid"/>
            <a:miter lim="800000"/>
          </a:ln>
          <a:effectLst/>
        </p:spPr>
        <p:txBody>
          <a:bodyPr rtlCol="0" anchor="t"/>
          <a:lstStyle/>
          <a:p>
            <a:pPr algn="ctr">
              <a:defRPr/>
            </a:pPr>
            <a:r>
              <a:rPr lang="en-US" sz="2800" b="1" kern="0">
                <a:solidFill>
                  <a:srgbClr val="3B5529"/>
                </a:solidFill>
              </a:rPr>
              <a:t>Opportunities</a:t>
            </a:r>
          </a:p>
        </p:txBody>
      </p:sp>
      <p:sp>
        <p:nvSpPr>
          <p:cNvPr id="2" name="Rectangle 1">
            <a:extLst>
              <a:ext uri="{FF2B5EF4-FFF2-40B4-BE49-F238E27FC236}">
                <a16:creationId xmlns:a16="http://schemas.microsoft.com/office/drawing/2014/main" id="{1CFE7B97-4009-4CB8-89B9-348E5FA94F43}"/>
              </a:ext>
            </a:extLst>
          </p:cNvPr>
          <p:cNvSpPr/>
          <p:nvPr/>
        </p:nvSpPr>
        <p:spPr>
          <a:xfrm>
            <a:off x="4433234" y="3429000"/>
            <a:ext cx="3342872" cy="2246769"/>
          </a:xfrm>
          <a:prstGeom prst="rect">
            <a:avLst/>
          </a:prstGeom>
        </p:spPr>
        <p:txBody>
          <a:bodyPr wrap="square" lIns="91440" tIns="45720" rIns="91440" bIns="45720" anchor="t">
            <a:spAutoFit/>
          </a:bodyPr>
          <a:lstStyle/>
          <a:p>
            <a:pPr algn="ctr">
              <a:spcBef>
                <a:spcPts val="200"/>
              </a:spcBef>
              <a:defRPr/>
            </a:pPr>
            <a:r>
              <a:rPr lang="en-US" sz="2000">
                <a:solidFill>
                  <a:srgbClr val="404040"/>
                </a:solidFill>
                <a:cs typeface="Calibri" panose="020F0502020204030204"/>
              </a:rPr>
              <a:t>IHS may designate a proportion of congressionally allocated funding for shares in accordance with existing processes for Programs, Functions, Services, and Activities (PFSA).</a:t>
            </a:r>
          </a:p>
        </p:txBody>
      </p:sp>
      <p:sp>
        <p:nvSpPr>
          <p:cNvPr id="33" name="Rectangle 32">
            <a:extLst>
              <a:ext uri="{FF2B5EF4-FFF2-40B4-BE49-F238E27FC236}">
                <a16:creationId xmlns:a16="http://schemas.microsoft.com/office/drawing/2014/main" id="{A6A2CB39-A6B7-4333-9BF9-407852F3881E}"/>
              </a:ext>
            </a:extLst>
          </p:cNvPr>
          <p:cNvSpPr/>
          <p:nvPr/>
        </p:nvSpPr>
        <p:spPr>
          <a:xfrm>
            <a:off x="8140385" y="1346327"/>
            <a:ext cx="3342872" cy="571572"/>
          </a:xfrm>
          <a:prstGeom prst="rect">
            <a:avLst/>
          </a:prstGeom>
          <a:noFill/>
          <a:ln w="12700" cap="flat" cmpd="sng" algn="ctr">
            <a:noFill/>
            <a:prstDash val="solid"/>
            <a:miter lim="800000"/>
          </a:ln>
          <a:effectLst/>
        </p:spPr>
        <p:txBody>
          <a:bodyPr rtlCol="0" anchor="t"/>
          <a:lstStyle/>
          <a:p>
            <a:pPr algn="ctr">
              <a:defRPr/>
            </a:pPr>
            <a:r>
              <a:rPr lang="en-US" sz="2800" b="1" kern="0">
                <a:solidFill>
                  <a:schemeClr val="accent1"/>
                </a:solidFill>
              </a:rPr>
              <a:t>Looking Forward</a:t>
            </a:r>
          </a:p>
        </p:txBody>
      </p:sp>
      <p:sp>
        <p:nvSpPr>
          <p:cNvPr id="3" name="Rectangle 2">
            <a:extLst>
              <a:ext uri="{FF2B5EF4-FFF2-40B4-BE49-F238E27FC236}">
                <a16:creationId xmlns:a16="http://schemas.microsoft.com/office/drawing/2014/main" id="{CB0FAD97-1ED4-4FBB-B2D1-A3C0E1EDA672}"/>
              </a:ext>
            </a:extLst>
          </p:cNvPr>
          <p:cNvSpPr/>
          <p:nvPr/>
        </p:nvSpPr>
        <p:spPr>
          <a:xfrm>
            <a:off x="8131714" y="3429000"/>
            <a:ext cx="3305181" cy="2554545"/>
          </a:xfrm>
          <a:prstGeom prst="rect">
            <a:avLst/>
          </a:prstGeom>
        </p:spPr>
        <p:txBody>
          <a:bodyPr wrap="square" lIns="91440" tIns="45720" rIns="91440" bIns="45720" anchor="t">
            <a:spAutoFit/>
          </a:bodyPr>
          <a:lstStyle/>
          <a:p>
            <a:pPr algn="ctr">
              <a:spcBef>
                <a:spcPts val="200"/>
              </a:spcBef>
              <a:defRPr/>
            </a:pPr>
            <a:r>
              <a:rPr lang="en-US" sz="2000">
                <a:solidFill>
                  <a:srgbClr val="404040"/>
                </a:solidFill>
              </a:rPr>
              <a:t>IHS is continually updating and refining the cost analysis, incorporating insights and data drawn from our ongoing experience with the vendor to enhance accuracy and relevance in financial planning and assessment.</a:t>
            </a:r>
            <a:endParaRPr lang="en-US" sz="2000">
              <a:solidFill>
                <a:srgbClr val="404040"/>
              </a:solidFill>
              <a:cs typeface="Calibri"/>
            </a:endParaRPr>
          </a:p>
        </p:txBody>
      </p:sp>
      <p:sp>
        <p:nvSpPr>
          <p:cNvPr id="36" name="Oval 35">
            <a:extLst>
              <a:ext uri="{FF2B5EF4-FFF2-40B4-BE49-F238E27FC236}">
                <a16:creationId xmlns:a16="http://schemas.microsoft.com/office/drawing/2014/main" id="{F1153BB0-2AE6-4F2E-A22C-37FE0FFEB84E}"/>
              </a:ext>
              <a:ext uri="{C183D7F6-B498-43B3-948B-1728B52AA6E4}">
                <adec:decorative xmlns:adec="http://schemas.microsoft.com/office/drawing/2017/decorative" val="1"/>
              </a:ext>
            </a:extLst>
          </p:cNvPr>
          <p:cNvSpPr>
            <a:spLocks noChangeAspect="1"/>
          </p:cNvSpPr>
          <p:nvPr/>
        </p:nvSpPr>
        <p:spPr>
          <a:xfrm>
            <a:off x="9069140" y="1923180"/>
            <a:ext cx="1440766" cy="1440766"/>
          </a:xfrm>
          <a:prstGeom prst="ellipse">
            <a:avLst/>
          </a:prstGeom>
          <a:solidFill>
            <a:schemeClr val="bg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Graphic 37">
            <a:extLst>
              <a:ext uri="{FF2B5EF4-FFF2-40B4-BE49-F238E27FC236}">
                <a16:creationId xmlns:a16="http://schemas.microsoft.com/office/drawing/2014/main" id="{2BCF7709-DF75-4218-8BA6-915CB517D89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136956" y="2008142"/>
            <a:ext cx="1303711" cy="1274524"/>
          </a:xfrm>
          <a:prstGeom prst="rect">
            <a:avLst/>
          </a:prstGeom>
        </p:spPr>
      </p:pic>
      <p:sp>
        <p:nvSpPr>
          <p:cNvPr id="34" name="Oval 33">
            <a:extLst>
              <a:ext uri="{FF2B5EF4-FFF2-40B4-BE49-F238E27FC236}">
                <a16:creationId xmlns:a16="http://schemas.microsoft.com/office/drawing/2014/main" id="{E4AC8854-57CF-4218-9A6A-94DCF3686763}"/>
              </a:ext>
              <a:ext uri="{C183D7F6-B498-43B3-948B-1728B52AA6E4}">
                <adec:decorative xmlns:adec="http://schemas.microsoft.com/office/drawing/2017/decorative" val="1"/>
              </a:ext>
            </a:extLst>
          </p:cNvPr>
          <p:cNvSpPr>
            <a:spLocks noChangeAspect="1"/>
          </p:cNvSpPr>
          <p:nvPr/>
        </p:nvSpPr>
        <p:spPr>
          <a:xfrm>
            <a:off x="5363499" y="1927343"/>
            <a:ext cx="1440766" cy="1440766"/>
          </a:xfrm>
          <a:prstGeom prst="ellipse">
            <a:avLst/>
          </a:prstGeom>
          <a:solidFill>
            <a:schemeClr val="accent2">
              <a:lumMod val="40000"/>
              <a:lumOff val="6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Graphic 38">
            <a:extLst>
              <a:ext uri="{FF2B5EF4-FFF2-40B4-BE49-F238E27FC236}">
                <a16:creationId xmlns:a16="http://schemas.microsoft.com/office/drawing/2014/main" id="{91F144E7-9586-4C68-A7E0-22EFAED1022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432184" y="2012305"/>
            <a:ext cx="1302231" cy="1274524"/>
          </a:xfrm>
          <a:prstGeom prst="rect">
            <a:avLst/>
          </a:prstGeom>
        </p:spPr>
      </p:pic>
    </p:spTree>
    <p:extLst>
      <p:ext uri="{BB962C8B-B14F-4D97-AF65-F5344CB8AC3E}">
        <p14:creationId xmlns:p14="http://schemas.microsoft.com/office/powerpoint/2010/main" val="355933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15288-3394-748C-72AE-93AF939105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B0C3234-78BE-60E3-E543-319D4B17B97B}"/>
              </a:ext>
            </a:extLst>
          </p:cNvPr>
          <p:cNvSpPr>
            <a:spLocks noGrp="1"/>
          </p:cNvSpPr>
          <p:nvPr>
            <p:ph type="title" idx="4294967295"/>
          </p:nvPr>
        </p:nvSpPr>
        <p:spPr>
          <a:xfrm>
            <a:off x="3805238" y="1811338"/>
            <a:ext cx="7213600" cy="1997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a:spcBef>
                <a:spcPts val="1000"/>
              </a:spcBef>
              <a:defRPr/>
            </a:pPr>
            <a:r>
              <a:rPr lang="en-US" sz="5400" b="1">
                <a:solidFill>
                  <a:schemeClr val="bg1"/>
                </a:solidFill>
                <a:ea typeface="+mn-ea"/>
                <a:cs typeface="+mn-cs"/>
              </a:rPr>
              <a:t>Stay Connected</a:t>
            </a:r>
            <a:r>
              <a:rPr kumimoji="0" lang="en-US" sz="5400" b="1" i="0" u="none" strike="noStrike" kern="1200" cap="none" spc="0" normalizeH="0" baseline="0" noProof="0">
                <a:ln>
                  <a:noFill/>
                </a:ln>
                <a:solidFill>
                  <a:schemeClr val="bg1"/>
                </a:solidFill>
                <a:effectLst/>
                <a:uLnTx/>
                <a:uFillTx/>
                <a:latin typeface="+mj-lt"/>
                <a:ea typeface="+mn-ea"/>
                <a:cs typeface="+mn-cs"/>
              </a:rPr>
              <a:t> </a:t>
            </a:r>
          </a:p>
        </p:txBody>
      </p:sp>
      <p:sp>
        <p:nvSpPr>
          <p:cNvPr id="4" name="Text Placeholder 3">
            <a:extLst>
              <a:ext uri="{FF2B5EF4-FFF2-40B4-BE49-F238E27FC236}">
                <a16:creationId xmlns:a16="http://schemas.microsoft.com/office/drawing/2014/main" id="{75ED25D0-A71C-2773-22CA-8143E20F99B2}"/>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1078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2B3FA-B065-EF90-01C7-3935BDB01B70}"/>
              </a:ext>
            </a:extLst>
          </p:cNvPr>
          <p:cNvSpPr>
            <a:spLocks noGrp="1"/>
          </p:cNvSpPr>
          <p:nvPr>
            <p:ph type="title"/>
          </p:nvPr>
        </p:nvSpPr>
        <p:spPr/>
        <p:txBody>
          <a:bodyPr/>
          <a:lstStyle/>
          <a:p>
            <a:r>
              <a:rPr lang="en-US"/>
              <a:t>Today’s Presenter</a:t>
            </a:r>
          </a:p>
        </p:txBody>
      </p:sp>
      <p:sp>
        <p:nvSpPr>
          <p:cNvPr id="4" name="Oval 3" descr="Mitchell Thornbrugh Headshot Photograph&#10;&#10;Chief Information Officer and Director of the Office of Information">
            <a:extLst>
              <a:ext uri="{FF2B5EF4-FFF2-40B4-BE49-F238E27FC236}">
                <a16:creationId xmlns:a16="http://schemas.microsoft.com/office/drawing/2014/main" id="{080C218F-0945-5AD5-A23A-0E9D043352F6}"/>
              </a:ext>
            </a:extLst>
          </p:cNvPr>
          <p:cNvSpPr/>
          <p:nvPr/>
        </p:nvSpPr>
        <p:spPr>
          <a:xfrm>
            <a:off x="1643955" y="1746819"/>
            <a:ext cx="3474720" cy="3474720"/>
          </a:xfrm>
          <a:prstGeom prst="ellipse">
            <a:avLst/>
          </a:prstGeom>
          <a:blipFill>
            <a:blip r:embed="rId3">
              <a:extLst>
                <a:ext uri="{28A0092B-C50C-407E-A947-70E740481C1C}">
                  <a14:useLocalDpi xmlns:a14="http://schemas.microsoft.com/office/drawing/2010/main" val="0"/>
                </a:ext>
              </a:extLst>
            </a:blip>
            <a:srcRect/>
            <a:stretch>
              <a:fillRect/>
            </a:stretch>
          </a:blipFill>
          <a:ln w="76200">
            <a:solidFill>
              <a:schemeClr val="accent1"/>
            </a:solidFill>
          </a:ln>
          <a:effectLst>
            <a:outerShdw blurRad="50800" dist="38100" dir="2700000" algn="tl" rotWithShape="0">
              <a:schemeClr val="accent1">
                <a:alpha val="40000"/>
              </a:schemeClr>
            </a:outerShdw>
          </a:effectLst>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TextBox 10">
            <a:extLst>
              <a:ext uri="{FF2B5EF4-FFF2-40B4-BE49-F238E27FC236}">
                <a16:creationId xmlns:a16="http://schemas.microsoft.com/office/drawing/2014/main" id="{BADB9D65-5667-859B-E348-10C7E8D836E1}"/>
              </a:ext>
            </a:extLst>
          </p:cNvPr>
          <p:cNvSpPr txBox="1"/>
          <p:nvPr/>
        </p:nvSpPr>
        <p:spPr>
          <a:xfrm>
            <a:off x="5361601" y="2699904"/>
            <a:ext cx="4869471" cy="997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3600" b="1" kern="1200">
                <a:solidFill>
                  <a:schemeClr val="accent1"/>
                </a:solidFill>
                <a:latin typeface="Calibri" panose="020F0502020204030204" pitchFamily="34" charset="0"/>
                <a:cs typeface="Calibri" panose="020F0502020204030204" pitchFamily="34" charset="0"/>
              </a:rPr>
              <a:t>Mitchell Thornbrugh</a:t>
            </a:r>
          </a:p>
        </p:txBody>
      </p:sp>
      <p:sp>
        <p:nvSpPr>
          <p:cNvPr id="12" name="TextBox 11">
            <a:extLst>
              <a:ext uri="{FF2B5EF4-FFF2-40B4-BE49-F238E27FC236}">
                <a16:creationId xmlns:a16="http://schemas.microsoft.com/office/drawing/2014/main" id="{57576F71-495D-A3A9-5D57-C5A797B94A28}"/>
              </a:ext>
            </a:extLst>
          </p:cNvPr>
          <p:cNvSpPr txBox="1"/>
          <p:nvPr/>
        </p:nvSpPr>
        <p:spPr>
          <a:xfrm>
            <a:off x="5828920" y="3430276"/>
            <a:ext cx="4743706" cy="990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04040"/>
                </a:solidFill>
                <a:effectLst/>
                <a:uLnTx/>
                <a:uFillTx/>
                <a:ea typeface="+mn-ea"/>
                <a:cs typeface="+mn-cs"/>
              </a:rPr>
              <a:t>Chief Information Officer (CIO), Indian Health Service </a:t>
            </a:r>
          </a:p>
        </p:txBody>
      </p:sp>
    </p:spTree>
    <p:extLst>
      <p:ext uri="{BB962C8B-B14F-4D97-AF65-F5344CB8AC3E}">
        <p14:creationId xmlns:p14="http://schemas.microsoft.com/office/powerpoint/2010/main" val="86749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Register now for the August 6 TC/UC session focused on Roadmap to Cohorts">
            <a:extLst>
              <a:ext uri="{FF2B5EF4-FFF2-40B4-BE49-F238E27FC236}">
                <a16:creationId xmlns:a16="http://schemas.microsoft.com/office/drawing/2014/main" id="{C633E272-998F-D8BE-0F32-F6F429C89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Tree>
    <p:extLst>
      <p:ext uri="{BB962C8B-B14F-4D97-AF65-F5344CB8AC3E}">
        <p14:creationId xmlns:p14="http://schemas.microsoft.com/office/powerpoint/2010/main" val="1543611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CC242F-3D64-5BF7-15B6-766868DF1997}"/>
              </a:ext>
              <a:ext uri="{C183D7F6-B498-43B3-948B-1728B52AA6E4}">
                <adec:decorative xmlns:adec="http://schemas.microsoft.com/office/drawing/2017/decorative" val="1"/>
              </a:ext>
            </a:extLst>
          </p:cNvPr>
          <p:cNvGrpSpPr/>
          <p:nvPr/>
        </p:nvGrpSpPr>
        <p:grpSpPr>
          <a:xfrm>
            <a:off x="2795348" y="3724"/>
            <a:ext cx="9389216" cy="6854276"/>
            <a:chOff x="2795348" y="3724"/>
            <a:chExt cx="9389216" cy="6854276"/>
          </a:xfrm>
        </p:grpSpPr>
        <p:sp>
          <p:nvSpPr>
            <p:cNvPr id="4" name="Rectangle 3">
              <a:extLst>
                <a:ext uri="{FF2B5EF4-FFF2-40B4-BE49-F238E27FC236}">
                  <a16:creationId xmlns:a16="http://schemas.microsoft.com/office/drawing/2014/main" id="{7FD8FD22-39CD-DE10-9C1D-ECA01BB0196E}"/>
                </a:ext>
                <a:ext uri="{C183D7F6-B498-43B3-948B-1728B52AA6E4}">
                  <adec:decorative xmlns:adec="http://schemas.microsoft.com/office/drawing/2017/decorative" val="1"/>
                </a:ext>
              </a:extLst>
            </p:cNvPr>
            <p:cNvSpPr/>
            <p:nvPr/>
          </p:nvSpPr>
          <p:spPr>
            <a:xfrm>
              <a:off x="2795348" y="3724"/>
              <a:ext cx="9389216" cy="6854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F66F339B-9D6E-E6C6-7863-3D49722F95F5}"/>
                </a:ext>
                <a:ext uri="{C183D7F6-B498-43B3-948B-1728B52AA6E4}">
                  <adec:decorative xmlns:adec="http://schemas.microsoft.com/office/drawing/2017/decorative" val="1"/>
                </a:ext>
              </a:extLst>
            </p:cNvPr>
            <p:cNvSpPr/>
            <p:nvPr/>
          </p:nvSpPr>
          <p:spPr>
            <a:xfrm>
              <a:off x="3192277" y="274689"/>
              <a:ext cx="8595360" cy="1592708"/>
            </a:xfrm>
            <a:prstGeom prst="roundRect">
              <a:avLst>
                <a:gd name="adj" fmla="val 8977"/>
              </a:avLst>
            </a:prstGeom>
            <a:solidFill>
              <a:schemeClr val="bg2">
                <a:alpha val="45000"/>
              </a:schemeClr>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64770" rIns="64771" bIns="6477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11E1FA8-9E71-F6D3-DAF8-5C054681323D}"/>
                </a:ext>
                <a:ext uri="{C183D7F6-B498-43B3-948B-1728B52AA6E4}">
                  <adec:decorative xmlns:adec="http://schemas.microsoft.com/office/drawing/2017/decorative" val="1"/>
                </a:ext>
              </a:extLst>
            </p:cNvPr>
            <p:cNvSpPr txBox="1"/>
            <p:nvPr/>
          </p:nvSpPr>
          <p:spPr>
            <a:xfrm>
              <a:off x="3364249" y="413769"/>
              <a:ext cx="8251414" cy="1314549"/>
            </a:xfrm>
            <a:prstGeom prst="roundRect">
              <a:avLst>
                <a:gd name="adj" fmla="val 8660"/>
              </a:avLst>
            </a:prstGeom>
            <a:solidFill>
              <a:schemeClr val="bg1"/>
            </a:solidFill>
          </p:spPr>
          <p:txBody>
            <a:bodyPr wrap="square" anchor="ctr" anchorCtr="0">
              <a:noAutofit/>
            </a:body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4000" b="1" i="0" u="none" strike="noStrike" kern="1200" cap="none" spc="-50" normalizeH="0" baseline="0" noProof="0">
                <a:ln>
                  <a:noFill/>
                </a:ln>
                <a:solidFill>
                  <a:srgbClr val="000000">
                    <a:lumMod val="75000"/>
                    <a:lumOff val="25000"/>
                  </a:srgbClr>
                </a:solidFill>
                <a:effectLst/>
                <a:uLnTx/>
                <a:uFillTx/>
                <a:latin typeface="Calibri Light" panose="020F0302020204030204"/>
                <a:ea typeface="+mn-ea"/>
                <a:cs typeface="+mn-cs"/>
              </a:endParaRPr>
            </a:p>
          </p:txBody>
        </p:sp>
      </p:grpSp>
      <p:sp>
        <p:nvSpPr>
          <p:cNvPr id="10" name="Content Placeholder 2">
            <a:extLst>
              <a:ext uri="{FF2B5EF4-FFF2-40B4-BE49-F238E27FC236}">
                <a16:creationId xmlns:a16="http://schemas.microsoft.com/office/drawing/2014/main" id="{DA45D344-F767-2DA5-4ACF-75EC728F1602}"/>
              </a:ext>
            </a:extLst>
          </p:cNvPr>
          <p:cNvSpPr txBox="1">
            <a:spLocks/>
          </p:cNvSpPr>
          <p:nvPr/>
        </p:nvSpPr>
        <p:spPr>
          <a:xfrm>
            <a:off x="61091" y="1562706"/>
            <a:ext cx="2673167" cy="1569660"/>
          </a:xfrm>
          <a:prstGeom prst="rect">
            <a:avLst/>
          </a:prstGeom>
          <a:ln>
            <a:noFill/>
          </a:ln>
        </p:spPr>
        <p:txBody>
          <a:bodyPr lIns="91440" tIns="45720" rIns="91440" bIns="45720" anchor="t">
            <a:spAutoFit/>
          </a:bodyPr>
          <a:lstStyle>
            <a:lvl1pPr marL="171450" indent="-171450"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41313" indent="-141288" algn="l" defTabSz="914400" rtl="0" eaLnBrk="1" latinLnBrk="0" hangingPunct="1">
              <a:lnSpc>
                <a:spcPct val="100000"/>
              </a:lnSpc>
              <a:spcBef>
                <a:spcPts val="200"/>
              </a:spcBef>
              <a:spcAft>
                <a:spcPts val="200"/>
              </a:spcAft>
              <a:buClr>
                <a:schemeClr val="accent1"/>
              </a:buClr>
              <a:buFont typeface="Calibri" panose="020F0502020204030204" pitchFamily="34" charset="0"/>
              <a:buChar char="‒"/>
              <a:defRPr sz="2000" kern="1200">
                <a:solidFill>
                  <a:schemeClr val="tx1">
                    <a:lumMod val="75000"/>
                    <a:lumOff val="25000"/>
                  </a:schemeClr>
                </a:solidFill>
                <a:latin typeface="+mn-lt"/>
                <a:ea typeface="+mn-ea"/>
                <a:cs typeface="+mn-cs"/>
              </a:defRPr>
            </a:lvl2pPr>
            <a:lvl3pPr marL="512763" indent="-128588" algn="l" defTabSz="914400" rtl="0" eaLnBrk="1" latinLnBrk="0" hangingPunct="1">
              <a:lnSpc>
                <a:spcPct val="100000"/>
              </a:lnSpc>
              <a:spcBef>
                <a:spcPts val="200"/>
              </a:spcBef>
              <a:spcAft>
                <a:spcPts val="200"/>
              </a:spcAft>
              <a:buClr>
                <a:schemeClr val="accent1"/>
              </a:buClr>
              <a:buFont typeface="Calibri" panose="020F0502020204030204" pitchFamily="34" charset="0"/>
              <a:buChar char="‒"/>
              <a:defRPr sz="2000" kern="1200">
                <a:solidFill>
                  <a:schemeClr val="tx1">
                    <a:lumMod val="75000"/>
                    <a:lumOff val="25000"/>
                  </a:schemeClr>
                </a:solidFill>
                <a:latin typeface="+mn-lt"/>
                <a:ea typeface="+mn-ea"/>
                <a:cs typeface="+mn-cs"/>
              </a:defRPr>
            </a:lvl3pPr>
            <a:lvl4pPr marL="684213" indent="-117475" algn="l" defTabSz="914400" rtl="0" eaLnBrk="1" latinLnBrk="0" hangingPunct="1">
              <a:lnSpc>
                <a:spcPct val="100000"/>
              </a:lnSpc>
              <a:spcBef>
                <a:spcPts val="200"/>
              </a:spcBef>
              <a:spcAft>
                <a:spcPts val="200"/>
              </a:spcAft>
              <a:buClr>
                <a:schemeClr val="accent1"/>
              </a:buClr>
              <a:buFont typeface="Calibri" panose="020F0502020204030204" pitchFamily="34" charset="0"/>
              <a:buChar char="‒"/>
              <a:defRPr sz="2000" kern="1200">
                <a:solidFill>
                  <a:schemeClr val="tx1">
                    <a:lumMod val="75000"/>
                    <a:lumOff val="25000"/>
                  </a:schemeClr>
                </a:solidFill>
                <a:latin typeface="+mn-lt"/>
                <a:ea typeface="+mn-ea"/>
                <a:cs typeface="+mn-cs"/>
              </a:defRPr>
            </a:lvl4pPr>
            <a:lvl5pPr marL="914400" indent="-165100" algn="l" defTabSz="914400" rtl="0" eaLnBrk="1" latinLnBrk="0" hangingPunct="1">
              <a:lnSpc>
                <a:spcPct val="100000"/>
              </a:lnSpc>
              <a:spcBef>
                <a:spcPts val="200"/>
              </a:spcBef>
              <a:spcAft>
                <a:spcPts val="200"/>
              </a:spcAft>
              <a:buClr>
                <a:schemeClr val="accent1"/>
              </a:buClr>
              <a:buFont typeface="Calibri" panose="020F0502020204030204"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E48312"/>
              </a:buClr>
              <a:buSzPct val="100000"/>
              <a:buFont typeface="Wingdings" panose="05000000000000000000" pitchFamily="2" charset="2"/>
              <a:buNone/>
              <a:tabLst/>
              <a:defRPr/>
            </a:pPr>
            <a:r>
              <a:rPr kumimoji="0" lang="en-US" sz="1600" b="1" i="0" u="none" strike="noStrike" kern="1200" cap="none" spc="0" normalizeH="0" baseline="0" noProof="0">
                <a:ln>
                  <a:noFill/>
                </a:ln>
                <a:solidFill>
                  <a:srgbClr val="0F4C76"/>
                </a:solidFill>
                <a:effectLst/>
                <a:uLnTx/>
                <a:uFillTx/>
                <a:latin typeface="Calibri" panose="020F0502020204030204"/>
                <a:ea typeface="+mn-ea"/>
                <a:cs typeface="+mn-cs"/>
              </a:rPr>
              <a:t>IHS Mission</a:t>
            </a:r>
            <a:br>
              <a:rPr kumimoji="0" lang="en-US" sz="1600" b="1" i="0" u="none" strike="noStrike" kern="1200" cap="none" spc="0" normalizeH="0" baseline="0" noProof="0">
                <a:ln>
                  <a:noFill/>
                </a:ln>
                <a:solidFill>
                  <a:srgbClr val="0F4C76"/>
                </a:solidFill>
                <a:effectLst/>
                <a:uLnTx/>
                <a:uFillTx/>
                <a:latin typeface="Calibri" panose="020F0502020204030204"/>
                <a:ea typeface="+mn-ea"/>
                <a:cs typeface="+mn-cs"/>
              </a:rPr>
            </a:br>
            <a:endPar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E48312"/>
              </a:buClr>
              <a:buSzPct val="100000"/>
              <a:buFont typeface="Wingdings" panose="05000000000000000000" pitchFamily="2" charset="2"/>
              <a:buNone/>
              <a:tabLst/>
              <a:defRPr/>
            </a:pPr>
            <a:r>
              <a:rPr kumimoji="0" lang="en-US" sz="1600" b="0" i="0" u="none" strike="noStrike" kern="1200" cap="none" spc="0" normalizeH="0" baseline="0" noProof="0">
                <a:ln>
                  <a:noFill/>
                </a:ln>
                <a:solidFill>
                  <a:srgbClr val="0F4C76"/>
                </a:solidFill>
                <a:effectLst/>
                <a:uLnTx/>
                <a:uFillTx/>
                <a:latin typeface="Calibri" panose="020F0502020204030204"/>
                <a:ea typeface="+mn-ea"/>
                <a:cs typeface="+mn-cs"/>
              </a:rPr>
              <a:t>To raise the physical, mental, social, and spiritual health of American Indians and Alaska Natives to the highest level</a:t>
            </a:r>
          </a:p>
        </p:txBody>
      </p:sp>
      <p:sp>
        <p:nvSpPr>
          <p:cNvPr id="7" name="Content Placeholder 3">
            <a:extLst>
              <a:ext uri="{FF2B5EF4-FFF2-40B4-BE49-F238E27FC236}">
                <a16:creationId xmlns:a16="http://schemas.microsoft.com/office/drawing/2014/main" id="{5A36A825-C5A6-248A-9760-1745EA2CCC71}"/>
              </a:ext>
            </a:extLst>
          </p:cNvPr>
          <p:cNvSpPr txBox="1">
            <a:spLocks/>
          </p:cNvSpPr>
          <p:nvPr/>
        </p:nvSpPr>
        <p:spPr>
          <a:xfrm>
            <a:off x="52944" y="4492608"/>
            <a:ext cx="2689461" cy="1815882"/>
          </a:xfrm>
          <a:prstGeom prst="rect">
            <a:avLst/>
          </a:prstGeom>
          <a:ln>
            <a:noFill/>
          </a:ln>
        </p:spPr>
        <p:txBody>
          <a:bodyPr wrap="square" lIns="91440" tIns="45720" rIns="91440" bIns="45720" anchor="t">
            <a:spAutoFit/>
          </a:bodyPr>
          <a:lstStyle>
            <a:lvl1pPr marL="171450" indent="-171450"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41313" indent="-141288" algn="l" defTabSz="914400" rtl="0" eaLnBrk="1" latinLnBrk="0" hangingPunct="1">
              <a:lnSpc>
                <a:spcPct val="100000"/>
              </a:lnSpc>
              <a:spcBef>
                <a:spcPts val="200"/>
              </a:spcBef>
              <a:spcAft>
                <a:spcPts val="200"/>
              </a:spcAft>
              <a:buClr>
                <a:schemeClr val="accent1"/>
              </a:buClr>
              <a:buFont typeface="Calibri" panose="020F0502020204030204" pitchFamily="34" charset="0"/>
              <a:buChar char="‒"/>
              <a:defRPr sz="2000" kern="1200">
                <a:solidFill>
                  <a:schemeClr val="tx1">
                    <a:lumMod val="75000"/>
                    <a:lumOff val="25000"/>
                  </a:schemeClr>
                </a:solidFill>
                <a:latin typeface="+mn-lt"/>
                <a:ea typeface="+mn-ea"/>
                <a:cs typeface="+mn-cs"/>
              </a:defRPr>
            </a:lvl2pPr>
            <a:lvl3pPr marL="512763" indent="-128588" algn="l" defTabSz="914400" rtl="0" eaLnBrk="1" latinLnBrk="0" hangingPunct="1">
              <a:lnSpc>
                <a:spcPct val="100000"/>
              </a:lnSpc>
              <a:spcBef>
                <a:spcPts val="200"/>
              </a:spcBef>
              <a:spcAft>
                <a:spcPts val="200"/>
              </a:spcAft>
              <a:buClr>
                <a:schemeClr val="accent1"/>
              </a:buClr>
              <a:buFont typeface="Calibri" panose="020F0502020204030204" pitchFamily="34" charset="0"/>
              <a:buChar char="‒"/>
              <a:defRPr sz="2000" kern="1200">
                <a:solidFill>
                  <a:schemeClr val="tx1">
                    <a:lumMod val="75000"/>
                    <a:lumOff val="25000"/>
                  </a:schemeClr>
                </a:solidFill>
                <a:latin typeface="+mn-lt"/>
                <a:ea typeface="+mn-ea"/>
                <a:cs typeface="+mn-cs"/>
              </a:defRPr>
            </a:lvl3pPr>
            <a:lvl4pPr marL="684213" indent="-117475" algn="l" defTabSz="914400" rtl="0" eaLnBrk="1" latinLnBrk="0" hangingPunct="1">
              <a:lnSpc>
                <a:spcPct val="100000"/>
              </a:lnSpc>
              <a:spcBef>
                <a:spcPts val="200"/>
              </a:spcBef>
              <a:spcAft>
                <a:spcPts val="200"/>
              </a:spcAft>
              <a:buClr>
                <a:schemeClr val="accent1"/>
              </a:buClr>
              <a:buFont typeface="Calibri" panose="020F0502020204030204" pitchFamily="34" charset="0"/>
              <a:buChar char="‒"/>
              <a:defRPr sz="2000" kern="1200">
                <a:solidFill>
                  <a:schemeClr val="tx1">
                    <a:lumMod val="75000"/>
                    <a:lumOff val="25000"/>
                  </a:schemeClr>
                </a:solidFill>
                <a:latin typeface="+mn-lt"/>
                <a:ea typeface="+mn-ea"/>
                <a:cs typeface="+mn-cs"/>
              </a:defRPr>
            </a:lvl4pPr>
            <a:lvl5pPr marL="914400" indent="-165100" algn="l" defTabSz="914400" rtl="0" eaLnBrk="1" latinLnBrk="0" hangingPunct="1">
              <a:lnSpc>
                <a:spcPct val="100000"/>
              </a:lnSpc>
              <a:spcBef>
                <a:spcPts val="200"/>
              </a:spcBef>
              <a:spcAft>
                <a:spcPts val="200"/>
              </a:spcAft>
              <a:buClr>
                <a:schemeClr val="accent1"/>
              </a:buClr>
              <a:buFont typeface="Calibri" panose="020F0502020204030204"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E48312"/>
              </a:buClr>
              <a:buSzPct val="100000"/>
              <a:buFont typeface="Wingdings" panose="05000000000000000000" pitchFamily="2" charset="2"/>
              <a:buNone/>
              <a:tabLst/>
              <a:defRPr/>
            </a:pPr>
            <a:r>
              <a:rPr kumimoji="0" lang="en-US" sz="1600" b="1" i="0" u="none" strike="noStrike" kern="1200" cap="none" spc="0" normalizeH="0" baseline="0" noProof="0">
                <a:ln>
                  <a:noFill/>
                </a:ln>
                <a:solidFill>
                  <a:srgbClr val="0F4C76"/>
                </a:solidFill>
                <a:effectLst/>
                <a:uLnTx/>
                <a:uFillTx/>
                <a:latin typeface="Calibri" panose="020F0502020204030204"/>
                <a:ea typeface="+mn-ea"/>
                <a:cs typeface="+mn-cs"/>
              </a:rPr>
              <a:t>IHS Vision</a:t>
            </a:r>
          </a:p>
          <a:p>
            <a:pPr marL="0" marR="0" lvl="0" indent="0" algn="ctr" defTabSz="914400" rtl="0" eaLnBrk="1" fontAlgn="auto" latinLnBrk="0" hangingPunct="1">
              <a:lnSpc>
                <a:spcPct val="100000"/>
              </a:lnSpc>
              <a:spcBef>
                <a:spcPts val="0"/>
              </a:spcBef>
              <a:spcAft>
                <a:spcPts val="0"/>
              </a:spcAft>
              <a:buClr>
                <a:srgbClr val="0F4C76"/>
              </a:buClr>
              <a:buSzPct val="100000"/>
              <a:buFont typeface="Wingdings" panose="05000000000000000000" pitchFamily="2" charset="2"/>
              <a:buNone/>
              <a:tabLst/>
              <a:defRPr/>
            </a:pPr>
            <a:endPar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E48312"/>
              </a:buClr>
              <a:buSzPct val="100000"/>
              <a:buFont typeface="Wingdings" panose="05000000000000000000" pitchFamily="2" charset="2"/>
              <a:buNone/>
              <a:tabLst/>
              <a:defRPr/>
            </a:pPr>
            <a:r>
              <a:rPr kumimoji="0" lang="en-US" sz="1600" b="0" i="0" u="none" strike="noStrike" kern="1200" cap="none" spc="0" normalizeH="0" baseline="0" noProof="0">
                <a:ln>
                  <a:noFill/>
                </a:ln>
                <a:solidFill>
                  <a:srgbClr val="0F4C76"/>
                </a:solidFill>
                <a:effectLst/>
                <a:uLnTx/>
                <a:uFillTx/>
                <a:latin typeface="Calibri" panose="020F0502020204030204"/>
                <a:ea typeface="+mn-ea"/>
                <a:cs typeface="+mn-cs"/>
              </a:rPr>
              <a:t>Build healthy communities and quality health care systems through strong partnerships and culturally responsive practices</a:t>
            </a:r>
          </a:p>
        </p:txBody>
      </p:sp>
      <p:sp>
        <p:nvSpPr>
          <p:cNvPr id="14" name="Title 1">
            <a:extLst>
              <a:ext uri="{FF2B5EF4-FFF2-40B4-BE49-F238E27FC236}">
                <a16:creationId xmlns:a16="http://schemas.microsoft.com/office/drawing/2014/main" id="{71F85D12-35F2-371D-205D-E04F0710701D}"/>
              </a:ext>
            </a:extLst>
          </p:cNvPr>
          <p:cNvSpPr txBox="1">
            <a:spLocks/>
          </p:cNvSpPr>
          <p:nvPr/>
        </p:nvSpPr>
        <p:spPr>
          <a:xfrm>
            <a:off x="5889756" y="640015"/>
            <a:ext cx="3200400" cy="461793"/>
          </a:xfrm>
          <a:prstGeom prst="rect">
            <a:avLst/>
          </a:prstGeom>
        </p:spPr>
        <p:txBody>
          <a:bodyPr vert="horz" lIns="91440" tIns="45720" rIns="91440" bIns="45720" rtlCol="0" anchor="b">
            <a:sp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800" b="0" i="0" u="none" strike="noStrike" kern="1200" cap="none" spc="-50" normalizeH="0" baseline="0" noProof="0">
                <a:ln>
                  <a:noFill/>
                </a:ln>
                <a:solidFill>
                  <a:srgbClr val="0F4C76"/>
                </a:solidFill>
                <a:effectLst/>
                <a:uLnTx/>
                <a:uFillTx/>
                <a:latin typeface="Calibri" panose="020F0502020204030204"/>
                <a:ea typeface="+mj-ea"/>
                <a:cs typeface="+mj-cs"/>
              </a:rPr>
              <a:t>Questions?</a:t>
            </a:r>
          </a:p>
        </p:txBody>
      </p:sp>
      <p:sp>
        <p:nvSpPr>
          <p:cNvPr id="16" name="Subtitle 2">
            <a:extLst>
              <a:ext uri="{FF2B5EF4-FFF2-40B4-BE49-F238E27FC236}">
                <a16:creationId xmlns:a16="http://schemas.microsoft.com/office/drawing/2014/main" id="{8E23ABFD-0088-6507-2905-1279604D118F}"/>
              </a:ext>
            </a:extLst>
          </p:cNvPr>
          <p:cNvSpPr txBox="1">
            <a:spLocks/>
          </p:cNvSpPr>
          <p:nvPr/>
        </p:nvSpPr>
        <p:spPr>
          <a:xfrm>
            <a:off x="3687378" y="1065029"/>
            <a:ext cx="7605156" cy="402546"/>
          </a:xfrm>
          <a:prstGeom prst="rect">
            <a:avLst/>
          </a:prstGeom>
        </p:spPr>
        <p:txBody>
          <a:bodyPr vert="horz" wrap="square" lIns="91440" tIns="45720" rIns="91440" bIns="45720" rtlCol="0" anchor="t">
            <a:spAutoFit/>
          </a:bodyPr>
          <a:lstStyle>
            <a:lvl1pPr marL="171450" indent="-171450" algn="l" defTabSz="914400" rtl="0" eaLnBrk="1" latinLnBrk="0" hangingPunct="1">
              <a:lnSpc>
                <a:spcPct val="100000"/>
              </a:lnSpc>
              <a:spcBef>
                <a:spcPts val="200"/>
              </a:spcBef>
              <a:spcAft>
                <a:spcPts val="200"/>
              </a:spcAft>
              <a:buClr>
                <a:schemeClr val="accent2"/>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96875" indent="-196850" algn="l" defTabSz="914400" rtl="0" eaLnBrk="1" latinLnBrk="0" hangingPunct="1">
              <a:lnSpc>
                <a:spcPct val="100000"/>
              </a:lnSpc>
              <a:spcBef>
                <a:spcPts val="200"/>
              </a:spcBef>
              <a:spcAft>
                <a:spcPts val="200"/>
              </a:spcAft>
              <a:buClr>
                <a:schemeClr val="accent2"/>
              </a:buClr>
              <a:buFont typeface="Calibri" panose="020F0502020204030204" pitchFamily="34" charset="0"/>
              <a:buChar char="‒"/>
              <a:defRPr sz="2000" kern="1200">
                <a:solidFill>
                  <a:schemeClr val="tx1">
                    <a:lumMod val="75000"/>
                    <a:lumOff val="25000"/>
                  </a:schemeClr>
                </a:solidFill>
                <a:latin typeface="+mn-lt"/>
                <a:ea typeface="+mn-ea"/>
                <a:cs typeface="+mn-cs"/>
              </a:defRPr>
            </a:lvl2pPr>
            <a:lvl3pPr marL="576263" indent="-192088" algn="l" defTabSz="914400" rtl="0" eaLnBrk="1" latinLnBrk="0" hangingPunct="1">
              <a:lnSpc>
                <a:spcPct val="100000"/>
              </a:lnSpc>
              <a:spcBef>
                <a:spcPts val="200"/>
              </a:spcBef>
              <a:spcAft>
                <a:spcPts val="200"/>
              </a:spcAft>
              <a:buClr>
                <a:schemeClr val="accent2"/>
              </a:buClr>
              <a:buFont typeface="Calibri" panose="020F0502020204030204" pitchFamily="34" charset="0"/>
              <a:buChar char="‒"/>
              <a:defRPr sz="2000" kern="1200">
                <a:solidFill>
                  <a:schemeClr val="tx1">
                    <a:lumMod val="75000"/>
                    <a:lumOff val="25000"/>
                  </a:schemeClr>
                </a:solidFill>
                <a:latin typeface="+mn-lt"/>
                <a:ea typeface="+mn-ea"/>
                <a:cs typeface="+mn-cs"/>
              </a:defRPr>
            </a:lvl3pPr>
            <a:lvl4pPr marL="746125" indent="-179388" algn="l" defTabSz="914400" rtl="0" eaLnBrk="1" latinLnBrk="0" hangingPunct="1">
              <a:lnSpc>
                <a:spcPct val="100000"/>
              </a:lnSpc>
              <a:spcBef>
                <a:spcPts val="200"/>
              </a:spcBef>
              <a:spcAft>
                <a:spcPts val="200"/>
              </a:spcAft>
              <a:buClr>
                <a:schemeClr val="accent2"/>
              </a:buClr>
              <a:buFont typeface="Calibri" panose="020F0502020204030204" pitchFamily="34" charset="0"/>
              <a:buChar char="‒"/>
              <a:defRPr sz="2000" kern="1200">
                <a:solidFill>
                  <a:schemeClr val="tx1">
                    <a:lumMod val="75000"/>
                    <a:lumOff val="25000"/>
                  </a:schemeClr>
                </a:solidFill>
                <a:latin typeface="+mn-lt"/>
                <a:ea typeface="+mn-ea"/>
                <a:cs typeface="+mn-cs"/>
              </a:defRPr>
            </a:lvl4pPr>
            <a:lvl5pPr marL="914400" indent="-165100" algn="l" defTabSz="914400" rtl="0" eaLnBrk="1" latinLnBrk="0" hangingPunct="1">
              <a:lnSpc>
                <a:spcPct val="100000"/>
              </a:lnSpc>
              <a:spcBef>
                <a:spcPts val="200"/>
              </a:spcBef>
              <a:spcAft>
                <a:spcPts val="200"/>
              </a:spcAft>
              <a:buClr>
                <a:schemeClr val="accent2"/>
              </a:buClr>
              <a:buFont typeface="Calibri" panose="020F0502020204030204"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20000"/>
              </a:lnSpc>
              <a:spcBef>
                <a:spcPts val="200"/>
              </a:spcBef>
              <a:spcAft>
                <a:spcPts val="200"/>
              </a:spcAft>
              <a:buClr>
                <a:srgbClr val="A1AE72"/>
              </a:buClr>
              <a:buSzPct val="100000"/>
              <a:buFont typeface="Wingdings" panose="05000000000000000000" pitchFamily="2" charset="2"/>
              <a:buNone/>
              <a:tabLst/>
              <a:defRPr/>
            </a:pPr>
            <a:r>
              <a:rPr kumimoji="0" lang="en-US" sz="1800" b="0" i="0" u="none" strike="noStrike" kern="1200" cap="none" spc="0" normalizeH="0" baseline="0" noProof="0">
                <a:ln>
                  <a:noFill/>
                </a:ln>
                <a:solidFill>
                  <a:srgbClr val="0F4C76"/>
                </a:solidFill>
                <a:effectLst/>
                <a:uLnTx/>
                <a:uFillTx/>
                <a:latin typeface="Calibri" panose="020F0502020204030204"/>
                <a:ea typeface="+mn-ea"/>
                <a:cs typeface="Calibri" panose="020F0502020204030204"/>
              </a:rPr>
              <a:t>Please email the Modernization Program at </a:t>
            </a:r>
            <a:r>
              <a:rPr kumimoji="0" lang="en-US" sz="1800" b="0" i="0" u="none" strike="noStrike" kern="1200" cap="none" spc="0" normalizeH="0" baseline="0" noProof="0">
                <a:ln>
                  <a:noFill/>
                </a:ln>
                <a:solidFill>
                  <a:srgbClr val="A1AE72">
                    <a:lumMod val="75000"/>
                  </a:srgb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modernization@ihs.gov</a:t>
            </a:r>
            <a:endParaRPr kumimoji="0" lang="en-US" sz="1800" b="0" i="0" u="none" strike="noStrike" kern="1200" cap="none" spc="0" normalizeH="0" baseline="0" noProof="0">
              <a:ln>
                <a:noFill/>
              </a:ln>
              <a:solidFill>
                <a:srgbClr val="A1AE72">
                  <a:lumMod val="75000"/>
                </a:srgbClr>
              </a:solidFill>
              <a:effectLst/>
              <a:uLnTx/>
              <a:uFillTx/>
              <a:latin typeface="Calibri" panose="020F0502020204030204"/>
              <a:ea typeface="+mn-ea"/>
              <a:cs typeface="Calibri" panose="020F0502020204030204"/>
            </a:endParaRPr>
          </a:p>
        </p:txBody>
      </p:sp>
      <p:sp>
        <p:nvSpPr>
          <p:cNvPr id="2" name="Title 1">
            <a:extLst>
              <a:ext uri="{FF2B5EF4-FFF2-40B4-BE49-F238E27FC236}">
                <a16:creationId xmlns:a16="http://schemas.microsoft.com/office/drawing/2014/main" id="{7E492DD7-0982-F1EA-5412-0FE8D5766711}"/>
              </a:ext>
            </a:extLst>
          </p:cNvPr>
          <p:cNvSpPr>
            <a:spLocks noGrp="1"/>
          </p:cNvSpPr>
          <p:nvPr>
            <p:ph type="title"/>
          </p:nvPr>
        </p:nvSpPr>
        <p:spPr>
          <a:xfrm>
            <a:off x="3060559" y="2019682"/>
            <a:ext cx="8858795" cy="850682"/>
          </a:xfrm>
        </p:spPr>
        <p:txBody>
          <a:bodyPr/>
          <a:lstStyle/>
          <a:p>
            <a:pPr marL="0" marR="0" lvl="0" indent="0" algn="ctr" defTabSz="914400" rtl="0" eaLnBrk="1" fontAlgn="auto" latinLnBrk="0" hangingPunct="1">
              <a:lnSpc>
                <a:spcPct val="120000"/>
              </a:lnSpc>
              <a:spcBef>
                <a:spcPct val="0"/>
              </a:spcBef>
              <a:spcAft>
                <a:spcPts val="0"/>
              </a:spcAft>
              <a:tabLst/>
              <a:defRPr/>
            </a:pPr>
            <a:r>
              <a:rPr lang="en-US" sz="4400" spc="-50">
                <a:solidFill>
                  <a:schemeClr val="bg1"/>
                </a:solidFill>
                <a:latin typeface="+mn-lt"/>
              </a:rPr>
              <a:t>Stay Connected with IHS</a:t>
            </a:r>
            <a:endParaRPr kumimoji="0" lang="en-US" sz="4400" i="0" u="none" strike="noStrike" kern="1200" cap="none" spc="-50" normalizeH="0" baseline="0" noProof="0">
              <a:ln>
                <a:noFill/>
              </a:ln>
              <a:solidFill>
                <a:schemeClr val="bg1"/>
              </a:solidFill>
              <a:effectLst/>
              <a:uLnTx/>
              <a:uFillTx/>
              <a:latin typeface="+mn-lt"/>
              <a:ea typeface="+mn-ea"/>
              <a:cs typeface="+mn-cs"/>
            </a:endParaRPr>
          </a:p>
        </p:txBody>
      </p:sp>
      <p:sp>
        <p:nvSpPr>
          <p:cNvPr id="15" name="Text Placeholder 3">
            <a:extLst>
              <a:ext uri="{FF2B5EF4-FFF2-40B4-BE49-F238E27FC236}">
                <a16:creationId xmlns:a16="http://schemas.microsoft.com/office/drawing/2014/main" id="{2AA499E0-CAA5-0200-4442-FB430E3F67BD}"/>
              </a:ext>
            </a:extLst>
          </p:cNvPr>
          <p:cNvSpPr txBox="1">
            <a:spLocks/>
          </p:cNvSpPr>
          <p:nvPr/>
        </p:nvSpPr>
        <p:spPr>
          <a:xfrm>
            <a:off x="3379675" y="2810321"/>
            <a:ext cx="8220563" cy="646331"/>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None/>
              <a:defRPr sz="20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200"/>
              </a:spcAft>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200"/>
              </a:spcAft>
              <a:buClr>
                <a:schemeClr val="accent1"/>
              </a:buClr>
              <a:buFont typeface="Wingdings" panose="05000000000000000000" pitchFamily="2" charset="2"/>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panose="05000000000000000000" pitchFamily="2" charset="2"/>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panose="05000000000000000000" pitchFamily="2" charset="2"/>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Stay informed on the Health IT Modernization Program at</a:t>
            </a:r>
            <a:r>
              <a:rPr kumimoji="0" lang="en-US" sz="1800" b="0" i="0" u="none" strike="noStrike" kern="1200" cap="none" spc="0" normalizeH="0" baseline="0" noProof="0">
                <a:ln>
                  <a:noFill/>
                </a:ln>
                <a:solidFill>
                  <a:srgbClr val="A1AE72">
                    <a:lumMod val="40000"/>
                    <a:lumOff val="60000"/>
                  </a:srgbClr>
                </a:solidFill>
                <a:effectLst/>
                <a:uLnTx/>
                <a:uFillTx/>
                <a:latin typeface="Calibri" panose="020F0502020204030204"/>
                <a:ea typeface="+mn-ea"/>
                <a:cs typeface="+mn-cs"/>
              </a:rPr>
              <a:t> www.IHS.gov/HIT </a:t>
            </a:r>
            <a:b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b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or by following us on social media</a:t>
            </a:r>
            <a:endParaRPr kumimoji="0" lang="en-US" sz="1800" b="1" i="0" u="sng"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descr="QR code linking to the IHS Facebook page for more information and updates. Scan with a smart phone or QR code reader.">
            <a:extLst>
              <a:ext uri="{FF2B5EF4-FFF2-40B4-BE49-F238E27FC236}">
                <a16:creationId xmlns:a16="http://schemas.microsoft.com/office/drawing/2014/main" id="{092F763B-DAFD-E70D-4B97-B441046EC997}"/>
              </a:ext>
              <a:ext uri="{C183D7F6-B498-43B3-948B-1728B52AA6E4}">
                <adec:decorative xmlns:adec="http://schemas.microsoft.com/office/drawing/2017/decorative" val="0"/>
              </a:ext>
            </a:extLst>
          </p:cNvPr>
          <p:cNvGrpSpPr/>
          <p:nvPr/>
        </p:nvGrpSpPr>
        <p:grpSpPr>
          <a:xfrm>
            <a:off x="3506017" y="3791466"/>
            <a:ext cx="2395728" cy="2751522"/>
            <a:chOff x="3007613" y="3575553"/>
            <a:chExt cx="2395728" cy="2751522"/>
          </a:xfrm>
        </p:grpSpPr>
        <p:grpSp>
          <p:nvGrpSpPr>
            <p:cNvPr id="58" name="Group 57">
              <a:extLst>
                <a:ext uri="{FF2B5EF4-FFF2-40B4-BE49-F238E27FC236}">
                  <a16:creationId xmlns:a16="http://schemas.microsoft.com/office/drawing/2014/main" id="{12B9C633-431C-C47F-90E7-8C56A27D9863}"/>
                </a:ext>
              </a:extLst>
            </p:cNvPr>
            <p:cNvGrpSpPr/>
            <p:nvPr/>
          </p:nvGrpSpPr>
          <p:grpSpPr>
            <a:xfrm>
              <a:off x="3007613" y="3935260"/>
              <a:ext cx="2395728" cy="2391815"/>
              <a:chOff x="3007613" y="4008830"/>
              <a:chExt cx="2395728" cy="2391815"/>
            </a:xfrm>
          </p:grpSpPr>
          <p:sp>
            <p:nvSpPr>
              <p:cNvPr id="12" name="Rectangle: Rounded Corners 11">
                <a:extLst>
                  <a:ext uri="{FF2B5EF4-FFF2-40B4-BE49-F238E27FC236}">
                    <a16:creationId xmlns:a16="http://schemas.microsoft.com/office/drawing/2014/main" id="{370AE92E-62F8-8461-F54A-2AA5625F1B31}"/>
                  </a:ext>
                </a:extLst>
              </p:cNvPr>
              <p:cNvSpPr/>
              <p:nvPr/>
            </p:nvSpPr>
            <p:spPr>
              <a:xfrm>
                <a:off x="3007613" y="4008830"/>
                <a:ext cx="2395728" cy="2391815"/>
              </a:xfrm>
              <a:prstGeom prst="roundRect">
                <a:avLst>
                  <a:gd name="adj" fmla="val 8977"/>
                </a:avLst>
              </a:prstGeom>
              <a:solidFill>
                <a:schemeClr val="bg2">
                  <a:alpha val="45000"/>
                </a:schemeClr>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64770" rIns="64771" bIns="6477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F4C76"/>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id="{DF02BADD-9F6F-E4A3-654B-3A1B9B25D903}"/>
                  </a:ext>
                </a:extLst>
              </p:cNvPr>
              <p:cNvGrpSpPr>
                <a:grpSpLocks noChangeAspect="1"/>
              </p:cNvGrpSpPr>
              <p:nvPr/>
            </p:nvGrpSpPr>
            <p:grpSpPr>
              <a:xfrm>
                <a:off x="3382517" y="4381777"/>
                <a:ext cx="1645920" cy="1645920"/>
                <a:chOff x="2343218" y="4699134"/>
                <a:chExt cx="1737360" cy="1737360"/>
              </a:xfrm>
            </p:grpSpPr>
            <p:sp>
              <p:nvSpPr>
                <p:cNvPr id="13" name="TextBox 12">
                  <a:extLst>
                    <a:ext uri="{FF2B5EF4-FFF2-40B4-BE49-F238E27FC236}">
                      <a16:creationId xmlns:a16="http://schemas.microsoft.com/office/drawing/2014/main" id="{CDFAA7B4-5AF6-52DE-D003-696477730462}"/>
                    </a:ext>
                  </a:extLst>
                </p:cNvPr>
                <p:cNvSpPr txBox="1">
                  <a:spLocks noChangeAspect="1"/>
                </p:cNvSpPr>
                <p:nvPr/>
              </p:nvSpPr>
              <p:spPr>
                <a:xfrm>
                  <a:off x="2343218" y="4699134"/>
                  <a:ext cx="1737360" cy="1737360"/>
                </a:xfrm>
                <a:prstGeom prst="roundRect">
                  <a:avLst>
                    <a:gd name="adj" fmla="val 8660"/>
                  </a:avLst>
                </a:prstGeom>
                <a:solidFill>
                  <a:schemeClr val="bg1"/>
                </a:solidFill>
              </p:spPr>
              <p:txBody>
                <a:bodyPr wrap="square" anchor="ctr" anchorCtr="0">
                  <a:noAutofit/>
                </a:body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4000" b="1" i="0" u="none" strike="noStrike" kern="1200" cap="none" spc="-50" normalizeH="0" baseline="0" noProof="0">
                    <a:ln>
                      <a:noFill/>
                    </a:ln>
                    <a:solidFill>
                      <a:srgbClr val="0F4C76"/>
                    </a:solidFill>
                    <a:effectLst/>
                    <a:uLnTx/>
                    <a:uFillTx/>
                    <a:latin typeface="Calibri Light" panose="020F0302020204030204"/>
                    <a:ea typeface="+mn-ea"/>
                    <a:cs typeface="+mn-cs"/>
                  </a:endParaRPr>
                </a:p>
              </p:txBody>
            </p:sp>
            <p:pic>
              <p:nvPicPr>
                <p:cNvPr id="18" name="Picture 17" descr="Qr code&#10;&#10;Description automatically generated">
                  <a:extLst>
                    <a:ext uri="{FF2B5EF4-FFF2-40B4-BE49-F238E27FC236}">
                      <a16:creationId xmlns:a16="http://schemas.microsoft.com/office/drawing/2014/main" id="{53786184-5C38-D021-C568-27D9E253D4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5177" y="4761093"/>
                  <a:ext cx="1613442" cy="1613442"/>
                </a:xfrm>
                <a:prstGeom prst="rect">
                  <a:avLst/>
                </a:prstGeom>
              </p:spPr>
            </p:pic>
          </p:grpSp>
        </p:grpSp>
        <p:sp>
          <p:nvSpPr>
            <p:cNvPr id="22" name="TextBox 21">
              <a:extLst>
                <a:ext uri="{FF2B5EF4-FFF2-40B4-BE49-F238E27FC236}">
                  <a16:creationId xmlns:a16="http://schemas.microsoft.com/office/drawing/2014/main" id="{00876B2E-B86F-88A6-E45C-9709B6F8F095}"/>
                </a:ext>
              </a:extLst>
            </p:cNvPr>
            <p:cNvSpPr txBox="1"/>
            <p:nvPr/>
          </p:nvSpPr>
          <p:spPr>
            <a:xfrm>
              <a:off x="3120528" y="5989384"/>
              <a:ext cx="2169899" cy="30777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Facebook</a:t>
              </a:r>
              <a:endParaRPr kumimoji="0" lang="en-US" sz="1400" b="0" i="0" u="none" strike="noStrike" kern="1200" cap="none" spc="0" normalizeH="0" baseline="0" noProof="0">
                <a:ln>
                  <a:noFill/>
                </a:ln>
                <a:solidFill>
                  <a:prstClr val="white"/>
                </a:solidFill>
                <a:effectLst/>
                <a:uLnTx/>
                <a:uFillTx/>
                <a:latin typeface="Calibri" panose="020F0502020204030204"/>
                <a:ea typeface="Calibri Light"/>
                <a:cs typeface="Calibri Light"/>
              </a:endParaRPr>
            </a:p>
          </p:txBody>
        </p:sp>
        <p:grpSp>
          <p:nvGrpSpPr>
            <p:cNvPr id="55" name="Group 54">
              <a:extLst>
                <a:ext uri="{FF2B5EF4-FFF2-40B4-BE49-F238E27FC236}">
                  <a16:creationId xmlns:a16="http://schemas.microsoft.com/office/drawing/2014/main" id="{6F712F8C-0B2B-D0B8-66BA-F64BDA52C20E}"/>
                </a:ext>
              </a:extLst>
            </p:cNvPr>
            <p:cNvGrpSpPr/>
            <p:nvPr/>
          </p:nvGrpSpPr>
          <p:grpSpPr>
            <a:xfrm>
              <a:off x="3946019" y="3575553"/>
              <a:ext cx="518916" cy="518916"/>
              <a:chOff x="3946019" y="3575553"/>
              <a:chExt cx="518916" cy="518916"/>
            </a:xfrm>
          </p:grpSpPr>
          <p:sp>
            <p:nvSpPr>
              <p:cNvPr id="20" name="Oval 19">
                <a:extLst>
                  <a:ext uri="{FF2B5EF4-FFF2-40B4-BE49-F238E27FC236}">
                    <a16:creationId xmlns:a16="http://schemas.microsoft.com/office/drawing/2014/main" id="{DB343754-E7BA-EA46-7579-30C49F2F38C2}"/>
                  </a:ext>
                </a:extLst>
              </p:cNvPr>
              <p:cNvSpPr>
                <a:spLocks noChangeAspect="1"/>
              </p:cNvSpPr>
              <p:nvPr/>
            </p:nvSpPr>
            <p:spPr>
              <a:xfrm>
                <a:off x="3946019" y="3575553"/>
                <a:ext cx="518916" cy="518916"/>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F4C76"/>
                  </a:solidFill>
                  <a:effectLst/>
                  <a:uLnTx/>
                  <a:uFillTx/>
                  <a:latin typeface="Arial"/>
                  <a:ea typeface="+mn-ea"/>
                  <a:cs typeface="Arial"/>
                </a:endParaRPr>
              </a:p>
            </p:txBody>
          </p:sp>
          <p:pic>
            <p:nvPicPr>
              <p:cNvPr id="21" name="Picture 8" descr="Little Facebook Logo - Free social media icons">
                <a:extLst>
                  <a:ext uri="{FF2B5EF4-FFF2-40B4-BE49-F238E27FC236}">
                    <a16:creationId xmlns:a16="http://schemas.microsoft.com/office/drawing/2014/main" id="{AF369896-A5A1-E7CB-DCA6-773140D411DA}"/>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4302" y="3693836"/>
                <a:ext cx="282351" cy="28235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1" name="Group 60" descr="QR code linking to the IHS Linked in page for more information and updates. Scan with a smart phone or QR code reader.">
            <a:extLst>
              <a:ext uri="{FF2B5EF4-FFF2-40B4-BE49-F238E27FC236}">
                <a16:creationId xmlns:a16="http://schemas.microsoft.com/office/drawing/2014/main" id="{B71AD8E1-0C6B-E4BA-8B45-A245BF360498}"/>
              </a:ext>
              <a:ext uri="{C183D7F6-B498-43B3-948B-1728B52AA6E4}">
                <adec:decorative xmlns:adec="http://schemas.microsoft.com/office/drawing/2017/decorative" val="0"/>
              </a:ext>
            </a:extLst>
          </p:cNvPr>
          <p:cNvGrpSpPr/>
          <p:nvPr/>
        </p:nvGrpSpPr>
        <p:grpSpPr>
          <a:xfrm>
            <a:off x="6292092" y="3791466"/>
            <a:ext cx="2395728" cy="2751522"/>
            <a:chOff x="6352060" y="3575553"/>
            <a:chExt cx="2395728" cy="2751522"/>
          </a:xfrm>
        </p:grpSpPr>
        <p:sp>
          <p:nvSpPr>
            <p:cNvPr id="27" name="TextBox 26">
              <a:extLst>
                <a:ext uri="{FF2B5EF4-FFF2-40B4-BE49-F238E27FC236}">
                  <a16:creationId xmlns:a16="http://schemas.microsoft.com/office/drawing/2014/main" id="{357B33E1-FA3E-17FA-8DD0-614DA3735D6D}"/>
                </a:ext>
              </a:extLst>
            </p:cNvPr>
            <p:cNvSpPr txBox="1"/>
            <p:nvPr/>
          </p:nvSpPr>
          <p:spPr>
            <a:xfrm>
              <a:off x="6464975" y="5989384"/>
              <a:ext cx="2169899" cy="30777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LinkedIn</a:t>
              </a:r>
              <a:endParaRPr kumimoji="0" lang="en-US" sz="1400" b="0" i="0" u="none" strike="noStrike" kern="1200" cap="none" spc="0" normalizeH="0" baseline="0" noProof="0">
                <a:ln>
                  <a:noFill/>
                </a:ln>
                <a:solidFill>
                  <a:prstClr val="white"/>
                </a:solidFill>
                <a:effectLst/>
                <a:uLnTx/>
                <a:uFillTx/>
                <a:latin typeface="Calibri" panose="020F0502020204030204"/>
                <a:ea typeface="Calibri Light"/>
                <a:cs typeface="Calibri Light"/>
              </a:endParaRPr>
            </a:p>
          </p:txBody>
        </p:sp>
        <p:grpSp>
          <p:nvGrpSpPr>
            <p:cNvPr id="57" name="Group 56">
              <a:extLst>
                <a:ext uri="{FF2B5EF4-FFF2-40B4-BE49-F238E27FC236}">
                  <a16:creationId xmlns:a16="http://schemas.microsoft.com/office/drawing/2014/main" id="{5AF2A718-EC70-D747-63FD-7DC776BF94E5}"/>
                </a:ext>
              </a:extLst>
            </p:cNvPr>
            <p:cNvGrpSpPr/>
            <p:nvPr/>
          </p:nvGrpSpPr>
          <p:grpSpPr>
            <a:xfrm>
              <a:off x="6352060" y="3935260"/>
              <a:ext cx="2395728" cy="2391815"/>
              <a:chOff x="6352060" y="4008830"/>
              <a:chExt cx="2395728" cy="2391815"/>
            </a:xfrm>
          </p:grpSpPr>
          <p:sp>
            <p:nvSpPr>
              <p:cNvPr id="48" name="Rectangle: Rounded Corners 47">
                <a:extLst>
                  <a:ext uri="{FF2B5EF4-FFF2-40B4-BE49-F238E27FC236}">
                    <a16:creationId xmlns:a16="http://schemas.microsoft.com/office/drawing/2014/main" id="{2C21C994-BEF8-5B5A-4230-11D31C445B13}"/>
                  </a:ext>
                </a:extLst>
              </p:cNvPr>
              <p:cNvSpPr/>
              <p:nvPr/>
            </p:nvSpPr>
            <p:spPr>
              <a:xfrm>
                <a:off x="6352060" y="4008830"/>
                <a:ext cx="2395728" cy="2391815"/>
              </a:xfrm>
              <a:prstGeom prst="roundRect">
                <a:avLst>
                  <a:gd name="adj" fmla="val 8977"/>
                </a:avLst>
              </a:prstGeom>
              <a:solidFill>
                <a:schemeClr val="bg2">
                  <a:alpha val="45000"/>
                </a:schemeClr>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64770" rIns="64771" bIns="6477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F4C76"/>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1D9AEF95-CE46-9753-4FB4-9C235080C161}"/>
                  </a:ext>
                </a:extLst>
              </p:cNvPr>
              <p:cNvGrpSpPr>
                <a:grpSpLocks noChangeAspect="1"/>
              </p:cNvGrpSpPr>
              <p:nvPr/>
            </p:nvGrpSpPr>
            <p:grpSpPr>
              <a:xfrm>
                <a:off x="6726964" y="4381777"/>
                <a:ext cx="1645920" cy="1645920"/>
                <a:chOff x="4808391" y="4699134"/>
                <a:chExt cx="1737360" cy="1737360"/>
              </a:xfrm>
            </p:grpSpPr>
            <p:sp>
              <p:nvSpPr>
                <p:cNvPr id="24" name="TextBox 23">
                  <a:extLst>
                    <a:ext uri="{FF2B5EF4-FFF2-40B4-BE49-F238E27FC236}">
                      <a16:creationId xmlns:a16="http://schemas.microsoft.com/office/drawing/2014/main" id="{3C528F97-1325-4EC3-D65E-E5D81FF47564}"/>
                    </a:ext>
                  </a:extLst>
                </p:cNvPr>
                <p:cNvSpPr txBox="1">
                  <a:spLocks noChangeAspect="1"/>
                </p:cNvSpPr>
                <p:nvPr/>
              </p:nvSpPr>
              <p:spPr>
                <a:xfrm>
                  <a:off x="4808391" y="4699134"/>
                  <a:ext cx="1737360" cy="1737360"/>
                </a:xfrm>
                <a:prstGeom prst="roundRect">
                  <a:avLst>
                    <a:gd name="adj" fmla="val 8660"/>
                  </a:avLst>
                </a:prstGeom>
                <a:solidFill>
                  <a:schemeClr val="bg1"/>
                </a:solidFill>
              </p:spPr>
              <p:txBody>
                <a:bodyPr wrap="square" anchor="ctr" anchorCtr="0">
                  <a:noAutofit/>
                </a:body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4000" b="1" i="0" u="none" strike="noStrike" kern="1200" cap="none" spc="-50" normalizeH="0" baseline="0" noProof="0">
                    <a:ln>
                      <a:noFill/>
                    </a:ln>
                    <a:solidFill>
                      <a:srgbClr val="0F4C76"/>
                    </a:solidFill>
                    <a:effectLst/>
                    <a:uLnTx/>
                    <a:uFillTx/>
                    <a:latin typeface="Calibri Light" panose="020F0302020204030204"/>
                    <a:ea typeface="+mn-ea"/>
                    <a:cs typeface="+mn-cs"/>
                  </a:endParaRPr>
                </a:p>
              </p:txBody>
            </p:sp>
            <p:pic>
              <p:nvPicPr>
                <p:cNvPr id="34" name="Picture 33" descr="Qr code&#10;&#10;Description automatically generated">
                  <a:extLst>
                    <a:ext uri="{FF2B5EF4-FFF2-40B4-BE49-F238E27FC236}">
                      <a16:creationId xmlns:a16="http://schemas.microsoft.com/office/drawing/2014/main" id="{410C1B75-CD88-B39F-5896-BFEF361FCA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5899" y="4756642"/>
                  <a:ext cx="1622345" cy="1622345"/>
                </a:xfrm>
                <a:prstGeom prst="rect">
                  <a:avLst/>
                </a:prstGeom>
              </p:spPr>
            </p:pic>
          </p:grpSp>
        </p:grpSp>
        <p:grpSp>
          <p:nvGrpSpPr>
            <p:cNvPr id="54" name="Group 53">
              <a:extLst>
                <a:ext uri="{FF2B5EF4-FFF2-40B4-BE49-F238E27FC236}">
                  <a16:creationId xmlns:a16="http://schemas.microsoft.com/office/drawing/2014/main" id="{FDA357A4-3F9D-56CB-CBD9-5CF44845EC10}"/>
                </a:ext>
              </a:extLst>
            </p:cNvPr>
            <p:cNvGrpSpPr/>
            <p:nvPr/>
          </p:nvGrpSpPr>
          <p:grpSpPr>
            <a:xfrm>
              <a:off x="7290466" y="3575553"/>
              <a:ext cx="518916" cy="518916"/>
              <a:chOff x="7290466" y="3735176"/>
              <a:chExt cx="518916" cy="518916"/>
            </a:xfrm>
          </p:grpSpPr>
          <p:sp>
            <p:nvSpPr>
              <p:cNvPr id="26" name="Oval 25">
                <a:extLst>
                  <a:ext uri="{FF2B5EF4-FFF2-40B4-BE49-F238E27FC236}">
                    <a16:creationId xmlns:a16="http://schemas.microsoft.com/office/drawing/2014/main" id="{A281F45B-4BAF-FE2C-F5A8-A667001012FF}"/>
                  </a:ext>
                </a:extLst>
              </p:cNvPr>
              <p:cNvSpPr>
                <a:spLocks noChangeAspect="1"/>
              </p:cNvSpPr>
              <p:nvPr/>
            </p:nvSpPr>
            <p:spPr>
              <a:xfrm>
                <a:off x="7290466" y="3735176"/>
                <a:ext cx="518916" cy="518916"/>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F4C76"/>
                  </a:solidFill>
                  <a:effectLst/>
                  <a:uLnTx/>
                  <a:uFillTx/>
                  <a:latin typeface="Arial"/>
                  <a:ea typeface="+mn-ea"/>
                  <a:cs typeface="Arial"/>
                </a:endParaRPr>
              </a:p>
            </p:txBody>
          </p:sp>
          <p:pic>
            <p:nvPicPr>
              <p:cNvPr id="33" name="Picture 6" descr="Linkedin icons for free download | Freepik">
                <a:extLst>
                  <a:ext uri="{FF2B5EF4-FFF2-40B4-BE49-F238E27FC236}">
                    <a16:creationId xmlns:a16="http://schemas.microsoft.com/office/drawing/2014/main" id="{608A076A-CE5B-D40C-162B-688464008841}"/>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34634" y="3870453"/>
                <a:ext cx="230581" cy="23058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0" name="Group 59" descr="QR code linking to the IHS X page for more information and updates. Scan with a smart phone or QR code reader.">
            <a:extLst>
              <a:ext uri="{FF2B5EF4-FFF2-40B4-BE49-F238E27FC236}">
                <a16:creationId xmlns:a16="http://schemas.microsoft.com/office/drawing/2014/main" id="{69E02DA9-1C19-4535-77F4-FC51BC443C66}"/>
              </a:ext>
              <a:ext uri="{C183D7F6-B498-43B3-948B-1728B52AA6E4}">
                <adec:decorative xmlns:adec="http://schemas.microsoft.com/office/drawing/2017/decorative" val="0"/>
              </a:ext>
            </a:extLst>
          </p:cNvPr>
          <p:cNvGrpSpPr/>
          <p:nvPr/>
        </p:nvGrpSpPr>
        <p:grpSpPr>
          <a:xfrm>
            <a:off x="9078167" y="3791466"/>
            <a:ext cx="2395728" cy="2751522"/>
            <a:chOff x="9696509" y="3575553"/>
            <a:chExt cx="2395728" cy="2751522"/>
          </a:xfrm>
        </p:grpSpPr>
        <p:sp>
          <p:nvSpPr>
            <p:cNvPr id="32" name="TextBox 31">
              <a:extLst>
                <a:ext uri="{FF2B5EF4-FFF2-40B4-BE49-F238E27FC236}">
                  <a16:creationId xmlns:a16="http://schemas.microsoft.com/office/drawing/2014/main" id="{FE379B3A-2C3D-9A51-5EEE-795903801905}"/>
                </a:ext>
              </a:extLst>
            </p:cNvPr>
            <p:cNvSpPr txBox="1"/>
            <p:nvPr/>
          </p:nvSpPr>
          <p:spPr>
            <a:xfrm>
              <a:off x="9809424" y="5989384"/>
              <a:ext cx="2169899" cy="30777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X (formerly Twitter)</a:t>
              </a:r>
              <a:endParaRPr kumimoji="0" lang="en-US" sz="1400" b="0" i="0" u="none" strike="noStrike" kern="1200" cap="none" spc="0" normalizeH="0" baseline="0" noProof="0">
                <a:ln>
                  <a:noFill/>
                </a:ln>
                <a:solidFill>
                  <a:prstClr val="white"/>
                </a:solidFill>
                <a:effectLst/>
                <a:uLnTx/>
                <a:uFillTx/>
                <a:latin typeface="Calibri" panose="020F0502020204030204"/>
                <a:ea typeface="Calibri Light"/>
                <a:cs typeface="Calibri Light"/>
              </a:endParaRPr>
            </a:p>
          </p:txBody>
        </p:sp>
        <p:grpSp>
          <p:nvGrpSpPr>
            <p:cNvPr id="56" name="Group 55">
              <a:extLst>
                <a:ext uri="{FF2B5EF4-FFF2-40B4-BE49-F238E27FC236}">
                  <a16:creationId xmlns:a16="http://schemas.microsoft.com/office/drawing/2014/main" id="{5E178877-8C52-DEED-0721-B77462A8D3E4}"/>
                </a:ext>
              </a:extLst>
            </p:cNvPr>
            <p:cNvGrpSpPr/>
            <p:nvPr/>
          </p:nvGrpSpPr>
          <p:grpSpPr>
            <a:xfrm>
              <a:off x="9696509" y="3935260"/>
              <a:ext cx="2395728" cy="2391815"/>
              <a:chOff x="9696509" y="4008830"/>
              <a:chExt cx="2395728" cy="2391815"/>
            </a:xfrm>
          </p:grpSpPr>
          <p:sp>
            <p:nvSpPr>
              <p:cNvPr id="49" name="Rectangle: Rounded Corners 48">
                <a:extLst>
                  <a:ext uri="{FF2B5EF4-FFF2-40B4-BE49-F238E27FC236}">
                    <a16:creationId xmlns:a16="http://schemas.microsoft.com/office/drawing/2014/main" id="{CD7BAAA2-6E33-D4B9-3ABE-6FD8FBEB33F9}"/>
                  </a:ext>
                </a:extLst>
              </p:cNvPr>
              <p:cNvSpPr/>
              <p:nvPr/>
            </p:nvSpPr>
            <p:spPr>
              <a:xfrm>
                <a:off x="9696509" y="4008830"/>
                <a:ext cx="2395728" cy="2391815"/>
              </a:xfrm>
              <a:prstGeom prst="roundRect">
                <a:avLst>
                  <a:gd name="adj" fmla="val 8977"/>
                </a:avLst>
              </a:prstGeom>
              <a:solidFill>
                <a:schemeClr val="bg2">
                  <a:alpha val="45000"/>
                </a:schemeClr>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64770" rIns="64771" bIns="6477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F4C76"/>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31F848EF-7521-A09C-8ED0-898BDD169197}"/>
                  </a:ext>
                </a:extLst>
              </p:cNvPr>
              <p:cNvGrpSpPr>
                <a:grpSpLocks noChangeAspect="1"/>
              </p:cNvGrpSpPr>
              <p:nvPr/>
            </p:nvGrpSpPr>
            <p:grpSpPr>
              <a:xfrm>
                <a:off x="10071413" y="4381777"/>
                <a:ext cx="1645920" cy="1645920"/>
                <a:chOff x="7273563" y="4699134"/>
                <a:chExt cx="1737360" cy="1737360"/>
              </a:xfrm>
            </p:grpSpPr>
            <p:sp>
              <p:nvSpPr>
                <p:cNvPr id="29" name="TextBox 28">
                  <a:extLst>
                    <a:ext uri="{FF2B5EF4-FFF2-40B4-BE49-F238E27FC236}">
                      <a16:creationId xmlns:a16="http://schemas.microsoft.com/office/drawing/2014/main" id="{13DB33AB-E0C6-D3E1-815A-CEB15CEA6CE7}"/>
                    </a:ext>
                  </a:extLst>
                </p:cNvPr>
                <p:cNvSpPr txBox="1">
                  <a:spLocks noChangeAspect="1"/>
                </p:cNvSpPr>
                <p:nvPr/>
              </p:nvSpPr>
              <p:spPr>
                <a:xfrm>
                  <a:off x="7273563" y="4699134"/>
                  <a:ext cx="1737360" cy="1737360"/>
                </a:xfrm>
                <a:prstGeom prst="roundRect">
                  <a:avLst>
                    <a:gd name="adj" fmla="val 8660"/>
                  </a:avLst>
                </a:prstGeom>
                <a:solidFill>
                  <a:schemeClr val="bg1"/>
                </a:solidFill>
              </p:spPr>
              <p:txBody>
                <a:bodyPr wrap="square" anchor="ctr" anchorCtr="0">
                  <a:noAutofit/>
                </a:body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4000" b="1" i="0" u="none" strike="noStrike" kern="1200" cap="none" spc="-50" normalizeH="0" baseline="0" noProof="0">
                    <a:ln>
                      <a:noFill/>
                    </a:ln>
                    <a:solidFill>
                      <a:srgbClr val="0F4C76"/>
                    </a:solidFill>
                    <a:effectLst/>
                    <a:uLnTx/>
                    <a:uFillTx/>
                    <a:latin typeface="Calibri Light" panose="020F0302020204030204"/>
                    <a:ea typeface="+mn-ea"/>
                    <a:cs typeface="+mn-cs"/>
                  </a:endParaRPr>
                </a:p>
              </p:txBody>
            </p:sp>
            <p:pic>
              <p:nvPicPr>
                <p:cNvPr id="36" name="Picture 35" descr="Qr code&#10;&#10;Description automatically generated">
                  <a:extLst>
                    <a:ext uri="{FF2B5EF4-FFF2-40B4-BE49-F238E27FC236}">
                      <a16:creationId xmlns:a16="http://schemas.microsoft.com/office/drawing/2014/main" id="{B602F1B5-C03F-7215-9AC8-EC804AA9DFE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54" t="2920" r="2225" b="2477"/>
                <a:stretch/>
              </p:blipFill>
              <p:spPr>
                <a:xfrm>
                  <a:off x="7331071" y="4762759"/>
                  <a:ext cx="1622345" cy="1610111"/>
                </a:xfrm>
                <a:prstGeom prst="rect">
                  <a:avLst/>
                </a:prstGeom>
              </p:spPr>
            </p:pic>
          </p:grpSp>
        </p:grpSp>
        <p:grpSp>
          <p:nvGrpSpPr>
            <p:cNvPr id="59" name="Group 58">
              <a:extLst>
                <a:ext uri="{FF2B5EF4-FFF2-40B4-BE49-F238E27FC236}">
                  <a16:creationId xmlns:a16="http://schemas.microsoft.com/office/drawing/2014/main" id="{0E910061-DF06-F18C-9498-BC803719CB9C}"/>
                </a:ext>
              </a:extLst>
            </p:cNvPr>
            <p:cNvGrpSpPr/>
            <p:nvPr/>
          </p:nvGrpSpPr>
          <p:grpSpPr>
            <a:xfrm>
              <a:off x="10634915" y="3575553"/>
              <a:ext cx="518916" cy="518916"/>
              <a:chOff x="10634915" y="3575553"/>
              <a:chExt cx="518916" cy="518916"/>
            </a:xfrm>
          </p:grpSpPr>
          <p:sp>
            <p:nvSpPr>
              <p:cNvPr id="31" name="Oval 30">
                <a:extLst>
                  <a:ext uri="{FF2B5EF4-FFF2-40B4-BE49-F238E27FC236}">
                    <a16:creationId xmlns:a16="http://schemas.microsoft.com/office/drawing/2014/main" id="{CA9886F5-B7D4-FD2D-088E-D9CCE9D779E4}"/>
                  </a:ext>
                </a:extLst>
              </p:cNvPr>
              <p:cNvSpPr>
                <a:spLocks noChangeAspect="1"/>
              </p:cNvSpPr>
              <p:nvPr/>
            </p:nvSpPr>
            <p:spPr>
              <a:xfrm>
                <a:off x="10634915" y="3575553"/>
                <a:ext cx="518916" cy="518916"/>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F4C76"/>
                  </a:solidFill>
                  <a:effectLst/>
                  <a:uLnTx/>
                  <a:uFillTx/>
                  <a:latin typeface="Arial"/>
                  <a:ea typeface="+mn-ea"/>
                  <a:cs typeface="Arial"/>
                </a:endParaRPr>
              </a:p>
            </p:txBody>
          </p:sp>
          <p:pic>
            <p:nvPicPr>
              <p:cNvPr id="35" name="Picture 2" descr="Pin on PNG Collections">
                <a:extLst>
                  <a:ext uri="{FF2B5EF4-FFF2-40B4-BE49-F238E27FC236}">
                    <a16:creationId xmlns:a16="http://schemas.microsoft.com/office/drawing/2014/main" id="{9E2909AF-38DF-AAEE-A583-2861A0BE6C21}"/>
                  </a:ext>
                </a:extLst>
              </p:cNvPr>
              <p:cNvPicPr>
                <a:picLocks noChangeAspect="1" noChangeArrowheads="1"/>
              </p:cNvPicPr>
              <p:nvPr/>
            </p:nvPicPr>
            <p:blipFill>
              <a:blip r:embed="rId9" cstate="print">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15670" y="3663766"/>
                <a:ext cx="357407" cy="35740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3" name="Group 42">
            <a:extLst>
              <a:ext uri="{FF2B5EF4-FFF2-40B4-BE49-F238E27FC236}">
                <a16:creationId xmlns:a16="http://schemas.microsoft.com/office/drawing/2014/main" id="{5E7AE448-2EF3-7D3B-7098-B2E5EBD5B82F}"/>
              </a:ext>
              <a:ext uri="{C183D7F6-B498-43B3-948B-1728B52AA6E4}">
                <adec:decorative xmlns:adec="http://schemas.microsoft.com/office/drawing/2017/decorative" val="1"/>
              </a:ext>
            </a:extLst>
          </p:cNvPr>
          <p:cNvGrpSpPr/>
          <p:nvPr/>
        </p:nvGrpSpPr>
        <p:grpSpPr>
          <a:xfrm>
            <a:off x="986194" y="3518207"/>
            <a:ext cx="822960" cy="822960"/>
            <a:chOff x="9990963" y="3472299"/>
            <a:chExt cx="822960" cy="822960"/>
          </a:xfrm>
        </p:grpSpPr>
        <p:sp>
          <p:nvSpPr>
            <p:cNvPr id="41" name="Oval 40">
              <a:extLst>
                <a:ext uri="{FF2B5EF4-FFF2-40B4-BE49-F238E27FC236}">
                  <a16:creationId xmlns:a16="http://schemas.microsoft.com/office/drawing/2014/main" id="{837C15DE-AE36-8E91-D5E0-3F06FADFD319}"/>
                </a:ext>
              </a:extLst>
            </p:cNvPr>
            <p:cNvSpPr>
              <a:spLocks noChangeAspect="1"/>
            </p:cNvSpPr>
            <p:nvPr/>
          </p:nvSpPr>
          <p:spPr>
            <a:xfrm>
              <a:off x="9990963" y="3472299"/>
              <a:ext cx="822960" cy="822960"/>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F4C76"/>
                </a:solidFill>
                <a:effectLst/>
                <a:uLnTx/>
                <a:uFillTx/>
                <a:latin typeface="Arial"/>
                <a:ea typeface="+mn-ea"/>
                <a:cs typeface="Arial"/>
              </a:endParaRPr>
            </a:p>
          </p:txBody>
        </p:sp>
        <p:pic>
          <p:nvPicPr>
            <p:cNvPr id="8" name="Graphic 7">
              <a:extLst>
                <a:ext uri="{FF2B5EF4-FFF2-40B4-BE49-F238E27FC236}">
                  <a16:creationId xmlns:a16="http://schemas.microsoft.com/office/drawing/2014/main" id="{635DA0DC-F8DE-1969-7D79-AAC569E5BC09}"/>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0051343" y="3540879"/>
              <a:ext cx="702200" cy="685800"/>
            </a:xfrm>
            <a:prstGeom prst="rect">
              <a:avLst/>
            </a:prstGeom>
          </p:spPr>
        </p:pic>
      </p:grpSp>
      <p:grpSp>
        <p:nvGrpSpPr>
          <p:cNvPr id="44" name="Group 43">
            <a:extLst>
              <a:ext uri="{FF2B5EF4-FFF2-40B4-BE49-F238E27FC236}">
                <a16:creationId xmlns:a16="http://schemas.microsoft.com/office/drawing/2014/main" id="{D1010DDA-13C7-56DB-D7B5-1B2A06B70BBF}"/>
              </a:ext>
              <a:ext uri="{C183D7F6-B498-43B3-948B-1728B52AA6E4}">
                <adec:decorative xmlns:adec="http://schemas.microsoft.com/office/drawing/2017/decorative" val="1"/>
              </a:ext>
            </a:extLst>
          </p:cNvPr>
          <p:cNvGrpSpPr/>
          <p:nvPr/>
        </p:nvGrpSpPr>
        <p:grpSpPr>
          <a:xfrm>
            <a:off x="986194" y="589215"/>
            <a:ext cx="822960" cy="822960"/>
            <a:chOff x="9990963" y="486979"/>
            <a:chExt cx="822960" cy="822960"/>
          </a:xfrm>
        </p:grpSpPr>
        <p:sp>
          <p:nvSpPr>
            <p:cNvPr id="42" name="Oval 41">
              <a:extLst>
                <a:ext uri="{FF2B5EF4-FFF2-40B4-BE49-F238E27FC236}">
                  <a16:creationId xmlns:a16="http://schemas.microsoft.com/office/drawing/2014/main" id="{196E9556-D357-8AFD-A2A3-1B89FB98A7D5}"/>
                </a:ext>
              </a:extLst>
            </p:cNvPr>
            <p:cNvSpPr>
              <a:spLocks noChangeAspect="1"/>
            </p:cNvSpPr>
            <p:nvPr/>
          </p:nvSpPr>
          <p:spPr>
            <a:xfrm>
              <a:off x="9990963" y="486979"/>
              <a:ext cx="822960" cy="822960"/>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F4C76"/>
                </a:solidFill>
                <a:effectLst/>
                <a:uLnTx/>
                <a:uFillTx/>
                <a:latin typeface="Arial"/>
                <a:ea typeface="+mn-ea"/>
                <a:cs typeface="Arial"/>
              </a:endParaRPr>
            </a:p>
          </p:txBody>
        </p:sp>
        <p:pic>
          <p:nvPicPr>
            <p:cNvPr id="11" name="Graphic 10">
              <a:extLst>
                <a:ext uri="{FF2B5EF4-FFF2-40B4-BE49-F238E27FC236}">
                  <a16:creationId xmlns:a16="http://schemas.microsoft.com/office/drawing/2014/main" id="{FA0CD1DE-E577-8CE6-2B2C-E5D7E07AC20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0051691" y="555559"/>
              <a:ext cx="701505" cy="685800"/>
            </a:xfrm>
            <a:prstGeom prst="rect">
              <a:avLst/>
            </a:prstGeom>
          </p:spPr>
        </p:pic>
      </p:grpSp>
    </p:spTree>
    <p:extLst>
      <p:ext uri="{BB962C8B-B14F-4D97-AF65-F5344CB8AC3E}">
        <p14:creationId xmlns:p14="http://schemas.microsoft.com/office/powerpoint/2010/main" val="672316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F3EB-E71C-58BA-2378-D3454CD1BE3C}"/>
              </a:ext>
            </a:extLst>
          </p:cNvPr>
          <p:cNvSpPr>
            <a:spLocks noGrp="1"/>
          </p:cNvSpPr>
          <p:nvPr>
            <p:ph type="title" idx="4294967295"/>
          </p:nvPr>
        </p:nvSpPr>
        <p:spPr>
          <a:xfrm>
            <a:off x="667688" y="213551"/>
            <a:ext cx="10856624" cy="1070500"/>
          </a:xfrm>
          <a:prstGeom prst="rect">
            <a:avLst/>
          </a:prstGeom>
        </p:spPr>
        <p:txBody>
          <a:bodyPr vert="horz" lIns="91440" tIns="45720" rIns="91440" bIns="45720" rtlCol="0" anchor="b">
            <a:normAutofit/>
          </a:bodyPr>
          <a:lstStyle/>
          <a:p>
            <a:r>
              <a:rPr lang="en-US"/>
              <a:t>End</a:t>
            </a:r>
          </a:p>
        </p:txBody>
      </p:sp>
    </p:spTree>
    <p:extLst>
      <p:ext uri="{BB962C8B-B14F-4D97-AF65-F5344CB8AC3E}">
        <p14:creationId xmlns:p14="http://schemas.microsoft.com/office/powerpoint/2010/main" val="81331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633E4-07AE-65D6-DB2B-35DC96E287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F19FD5-242E-D034-8FF2-EBBFB6153E9F}"/>
              </a:ext>
            </a:extLst>
          </p:cNvPr>
          <p:cNvSpPr>
            <a:spLocks noGrp="1"/>
          </p:cNvSpPr>
          <p:nvPr>
            <p:ph type="body" sz="quarter" idx="15"/>
          </p:nvPr>
        </p:nvSpPr>
        <p:spPr>
          <a:xfrm>
            <a:off x="3804587" y="1715740"/>
            <a:ext cx="7055795" cy="1941858"/>
          </a:xfrm>
        </p:spPr>
        <p:txBody>
          <a:bodyPr>
            <a:normAutofit/>
          </a:bodyPr>
          <a:lstStyle/>
          <a:p>
            <a:r>
              <a:rPr lang="en-US"/>
              <a:t>PATH EHR Build and Configuration</a:t>
            </a:r>
            <a:endParaRPr lang="en-US">
              <a:ea typeface="Calibri Light"/>
              <a:cs typeface="Calibri Light"/>
            </a:endParaRPr>
          </a:p>
        </p:txBody>
      </p:sp>
      <p:sp>
        <p:nvSpPr>
          <p:cNvPr id="4" name="Text Placeholder 3">
            <a:extLst>
              <a:ext uri="{FF2B5EF4-FFF2-40B4-BE49-F238E27FC236}">
                <a16:creationId xmlns:a16="http://schemas.microsoft.com/office/drawing/2014/main" id="{674C1E95-B564-736F-9B3E-F33B3CEE304A}"/>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674388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4C17FF-7AC3-A21F-5A4E-E1D85C77A1ED}"/>
              </a:ext>
            </a:extLst>
          </p:cNvPr>
          <p:cNvSpPr/>
          <p:nvPr/>
        </p:nvSpPr>
        <p:spPr>
          <a:xfrm>
            <a:off x="0" y="1552575"/>
            <a:ext cx="12192000" cy="4800600"/>
          </a:xfrm>
          <a:prstGeom prst="rect">
            <a:avLst/>
          </a:prstGeom>
          <a:solidFill>
            <a:srgbClr val="CDDEEE">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D7026A27-0CD5-8462-618C-448723FE2193}"/>
              </a:ext>
              <a:ext uri="{C183D7F6-B498-43B3-948B-1728B52AA6E4}">
                <adec:decorative xmlns:adec="http://schemas.microsoft.com/office/drawing/2017/decorative" val="1"/>
              </a:ext>
            </a:extLst>
          </p:cNvPr>
          <p:cNvCxnSpPr>
            <a:cxnSpLocks/>
          </p:cNvCxnSpPr>
          <p:nvPr/>
        </p:nvCxnSpPr>
        <p:spPr>
          <a:xfrm>
            <a:off x="0" y="3679603"/>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132B3FA-B065-EF90-01C7-3935BDB01B70}"/>
              </a:ext>
            </a:extLst>
          </p:cNvPr>
          <p:cNvSpPr>
            <a:spLocks noGrp="1"/>
          </p:cNvSpPr>
          <p:nvPr>
            <p:ph type="title"/>
          </p:nvPr>
        </p:nvSpPr>
        <p:spPr>
          <a:xfrm>
            <a:off x="667688" y="435829"/>
            <a:ext cx="9657412" cy="701731"/>
          </a:xfrm>
        </p:spPr>
        <p:txBody>
          <a:bodyPr/>
          <a:lstStyle/>
          <a:p>
            <a:r>
              <a:rPr lang="en-US"/>
              <a:t>Building PATH EHR</a:t>
            </a:r>
          </a:p>
        </p:txBody>
      </p:sp>
      <p:sp>
        <p:nvSpPr>
          <p:cNvPr id="5" name="Freeform: Shape 4">
            <a:extLst>
              <a:ext uri="{FF2B5EF4-FFF2-40B4-BE49-F238E27FC236}">
                <a16:creationId xmlns:a16="http://schemas.microsoft.com/office/drawing/2014/main" id="{135D8CB6-8695-CEAA-D3B9-0D5E1A213D22}"/>
              </a:ext>
              <a:ext uri="{C183D7F6-B498-43B3-948B-1728B52AA6E4}">
                <adec:decorative xmlns:adec="http://schemas.microsoft.com/office/drawing/2017/decorative" val="1"/>
              </a:ext>
            </a:extLst>
          </p:cNvPr>
          <p:cNvSpPr>
            <a:spLocks noChangeAspect="1"/>
          </p:cNvSpPr>
          <p:nvPr/>
        </p:nvSpPr>
        <p:spPr>
          <a:xfrm>
            <a:off x="1391498" y="3398564"/>
            <a:ext cx="562078" cy="562078"/>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3DD2DFF8-1BBA-5868-765F-97B3E40673DF}"/>
              </a:ext>
              <a:ext uri="{C183D7F6-B498-43B3-948B-1728B52AA6E4}">
                <adec:decorative xmlns:adec="http://schemas.microsoft.com/office/drawing/2017/decorative" val="1"/>
              </a:ext>
            </a:extLst>
          </p:cNvPr>
          <p:cNvSpPr>
            <a:spLocks noChangeAspect="1"/>
          </p:cNvSpPr>
          <p:nvPr/>
        </p:nvSpPr>
        <p:spPr>
          <a:xfrm>
            <a:off x="1391498" y="3398564"/>
            <a:ext cx="562078" cy="562078"/>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2">
              <a:alpha val="50000"/>
            </a:schemeClr>
          </a:solidFill>
          <a:ln w="28575">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05B0379-817B-C832-84D3-9E3EF9E3EC73}"/>
              </a:ext>
            </a:extLst>
          </p:cNvPr>
          <p:cNvSpPr txBox="1"/>
          <p:nvPr/>
        </p:nvSpPr>
        <p:spPr>
          <a:xfrm>
            <a:off x="448327" y="2099379"/>
            <a:ext cx="2448420" cy="644857"/>
          </a:xfrm>
          <a:prstGeom prst="rect">
            <a:avLst/>
          </a:prstGeom>
          <a:noFill/>
        </p:spPr>
        <p:txBody>
          <a:bodyPr wrap="square" lIns="91440" tIns="45720" rIns="91440" bIns="45720" anchor="t">
            <a:spAutoFit/>
          </a:bodyPr>
          <a:lstStyle/>
          <a:p>
            <a:pPr algn="ctr">
              <a:lnSpc>
                <a:spcPts val="2100"/>
              </a:lnSpc>
            </a:pPr>
            <a:r>
              <a:rPr lang="en-US" sz="2400" b="1">
                <a:solidFill>
                  <a:schemeClr val="accent1"/>
                </a:solidFill>
                <a:ea typeface="Calibri"/>
                <a:cs typeface="Calibri"/>
              </a:rPr>
              <a:t>Enterprise Design Workshops</a:t>
            </a:r>
          </a:p>
        </p:txBody>
      </p:sp>
      <p:sp>
        <p:nvSpPr>
          <p:cNvPr id="20" name="TextBox 19">
            <a:extLst>
              <a:ext uri="{FF2B5EF4-FFF2-40B4-BE49-F238E27FC236}">
                <a16:creationId xmlns:a16="http://schemas.microsoft.com/office/drawing/2014/main" id="{0001F2D7-AF88-E197-0720-89BEE82DEE75}"/>
              </a:ext>
            </a:extLst>
          </p:cNvPr>
          <p:cNvSpPr txBox="1"/>
          <p:nvPr/>
        </p:nvSpPr>
        <p:spPr>
          <a:xfrm>
            <a:off x="632302" y="2698323"/>
            <a:ext cx="2080470" cy="338554"/>
          </a:xfrm>
          <a:prstGeom prst="rect">
            <a:avLst/>
          </a:prstGeom>
          <a:noFill/>
        </p:spPr>
        <p:txBody>
          <a:bodyPr wrap="square" lIns="91440" tIns="45720" rIns="91440" bIns="45720" anchor="t">
            <a:spAutoFit/>
          </a:bodyPr>
          <a:lstStyle/>
          <a:p>
            <a:pPr algn="ctr"/>
            <a:r>
              <a:rPr lang="en-US" sz="1600" i="1">
                <a:solidFill>
                  <a:schemeClr val="accent1"/>
                </a:solidFill>
                <a:latin typeface="Calibri" panose="020F0502020204030204"/>
                <a:ea typeface="Calibri"/>
                <a:cs typeface="Calibri" panose="020F0502020204030204"/>
              </a:rPr>
              <a:t>Jan. – Nov. 2025</a:t>
            </a:r>
            <a:endParaRPr lang="en-US" sz="2000">
              <a:solidFill>
                <a:schemeClr val="accent1"/>
              </a:solidFill>
            </a:endParaRPr>
          </a:p>
        </p:txBody>
      </p:sp>
      <p:sp>
        <p:nvSpPr>
          <p:cNvPr id="25" name="TextBox 24">
            <a:extLst>
              <a:ext uri="{FF2B5EF4-FFF2-40B4-BE49-F238E27FC236}">
                <a16:creationId xmlns:a16="http://schemas.microsoft.com/office/drawing/2014/main" id="{ED3C8AFF-87CD-6590-37F9-C1DF0789C805}"/>
              </a:ext>
            </a:extLst>
          </p:cNvPr>
          <p:cNvSpPr txBox="1"/>
          <p:nvPr/>
        </p:nvSpPr>
        <p:spPr>
          <a:xfrm>
            <a:off x="375797" y="4218940"/>
            <a:ext cx="2583955" cy="1569660"/>
          </a:xfrm>
          <a:prstGeom prst="rect">
            <a:avLst/>
          </a:prstGeom>
          <a:noFill/>
        </p:spPr>
        <p:txBody>
          <a:bodyPr wrap="square" lIns="91440" tIns="45720" rIns="91440" bIns="45720" anchor="t">
            <a:spAutoFit/>
          </a:bodyPr>
          <a:lstStyle/>
          <a:p>
            <a:pPr algn="ctr"/>
            <a:r>
              <a:rPr lang="en-US" sz="1600">
                <a:solidFill>
                  <a:schemeClr val="accent1"/>
                </a:solidFill>
                <a:latin typeface="Calibri" panose="020F0502020204030204"/>
                <a:ea typeface="Calibri"/>
                <a:cs typeface="Calibri" panose="020F0502020204030204"/>
              </a:rPr>
              <a:t>Reviewed current-state workflows, assessed future-state designs, and made recommendations that reflect the diverse practices and needs across I/T/U sites</a:t>
            </a:r>
            <a:endParaRPr lang="en-US">
              <a:solidFill>
                <a:schemeClr val="accent1"/>
              </a:solidFill>
            </a:endParaRPr>
          </a:p>
        </p:txBody>
      </p:sp>
      <p:sp>
        <p:nvSpPr>
          <p:cNvPr id="14" name="Freeform: Shape 13">
            <a:extLst>
              <a:ext uri="{FF2B5EF4-FFF2-40B4-BE49-F238E27FC236}">
                <a16:creationId xmlns:a16="http://schemas.microsoft.com/office/drawing/2014/main" id="{9C547FEC-7343-4152-705C-401FEE0F0C9A}"/>
              </a:ext>
              <a:ext uri="{C183D7F6-B498-43B3-948B-1728B52AA6E4}">
                <adec:decorative xmlns:adec="http://schemas.microsoft.com/office/drawing/2017/decorative" val="1"/>
              </a:ext>
            </a:extLst>
          </p:cNvPr>
          <p:cNvSpPr>
            <a:spLocks noChangeAspect="1"/>
          </p:cNvSpPr>
          <p:nvPr/>
        </p:nvSpPr>
        <p:spPr>
          <a:xfrm>
            <a:off x="10197870" y="3398564"/>
            <a:ext cx="562078" cy="562078"/>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83EBF2A-96CD-7B88-7A83-D0BB473FB4C1}"/>
              </a:ext>
              <a:ext uri="{C183D7F6-B498-43B3-948B-1728B52AA6E4}">
                <adec:decorative xmlns:adec="http://schemas.microsoft.com/office/drawing/2017/decorative" val="1"/>
              </a:ext>
            </a:extLst>
          </p:cNvPr>
          <p:cNvSpPr>
            <a:spLocks noChangeAspect="1"/>
          </p:cNvSpPr>
          <p:nvPr/>
        </p:nvSpPr>
        <p:spPr>
          <a:xfrm>
            <a:off x="10197870" y="3398564"/>
            <a:ext cx="562078" cy="562078"/>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2">
              <a:alpha val="50000"/>
            </a:schemeClr>
          </a:solidFill>
          <a:ln w="28575">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90C7647-221E-24BE-0E1D-ABBF37B5F54A}"/>
              </a:ext>
            </a:extLst>
          </p:cNvPr>
          <p:cNvSpPr txBox="1"/>
          <p:nvPr/>
        </p:nvSpPr>
        <p:spPr>
          <a:xfrm>
            <a:off x="8997524" y="2098466"/>
            <a:ext cx="2953245" cy="644857"/>
          </a:xfrm>
          <a:prstGeom prst="rect">
            <a:avLst/>
          </a:prstGeom>
          <a:noFill/>
        </p:spPr>
        <p:txBody>
          <a:bodyPr wrap="square" lIns="91440" tIns="45720" rIns="91440" bIns="45720" anchor="t">
            <a:spAutoFit/>
          </a:bodyPr>
          <a:lstStyle/>
          <a:p>
            <a:pPr algn="ctr">
              <a:lnSpc>
                <a:spcPts val="2100"/>
              </a:lnSpc>
            </a:pPr>
            <a:r>
              <a:rPr lang="en-US" sz="2400" b="1">
                <a:solidFill>
                  <a:schemeClr val="accent1"/>
                </a:solidFill>
                <a:latin typeface="Calibri" panose="020F0502020204030204"/>
                <a:ea typeface="Calibri"/>
                <a:cs typeface="Calibri" panose="020F0502020204030204"/>
              </a:rPr>
              <a:t>Enterprise Baseline </a:t>
            </a:r>
            <a:endParaRPr lang="en-US" sz="2400" b="1" err="1">
              <a:solidFill>
                <a:schemeClr val="accent1"/>
              </a:solidFill>
              <a:latin typeface="Calibri" panose="020F0502020204030204"/>
              <a:ea typeface="Calibri"/>
              <a:cs typeface="Calibri" panose="020F0502020204030204"/>
            </a:endParaRPr>
          </a:p>
          <a:p>
            <a:pPr algn="ctr">
              <a:lnSpc>
                <a:spcPts val="2100"/>
              </a:lnSpc>
            </a:pPr>
            <a:r>
              <a:rPr lang="en-US" sz="2400" b="1">
                <a:solidFill>
                  <a:schemeClr val="accent1"/>
                </a:solidFill>
                <a:latin typeface="Calibri" panose="020F0502020204030204"/>
                <a:ea typeface="Calibri"/>
                <a:cs typeface="Calibri" panose="020F0502020204030204"/>
              </a:rPr>
              <a:t>Checkpoint #1</a:t>
            </a:r>
            <a:endParaRPr lang="en-US" sz="2400" b="1">
              <a:solidFill>
                <a:schemeClr val="accent1"/>
              </a:solidFill>
              <a:ea typeface="Calibri"/>
              <a:cs typeface="Calibri"/>
            </a:endParaRPr>
          </a:p>
        </p:txBody>
      </p:sp>
      <p:sp>
        <p:nvSpPr>
          <p:cNvPr id="23" name="TextBox 22">
            <a:extLst>
              <a:ext uri="{FF2B5EF4-FFF2-40B4-BE49-F238E27FC236}">
                <a16:creationId xmlns:a16="http://schemas.microsoft.com/office/drawing/2014/main" id="{E9BC9D9A-99CC-05A8-376A-A093F07B3EC2}"/>
              </a:ext>
            </a:extLst>
          </p:cNvPr>
          <p:cNvSpPr txBox="1"/>
          <p:nvPr/>
        </p:nvSpPr>
        <p:spPr>
          <a:xfrm>
            <a:off x="9438674" y="2683770"/>
            <a:ext cx="2080470" cy="338554"/>
          </a:xfrm>
          <a:prstGeom prst="rect">
            <a:avLst/>
          </a:prstGeom>
          <a:noFill/>
        </p:spPr>
        <p:txBody>
          <a:bodyPr wrap="square" lIns="91440" tIns="45720" rIns="91440" bIns="45720" anchor="t">
            <a:spAutoFit/>
          </a:bodyPr>
          <a:lstStyle/>
          <a:p>
            <a:pPr algn="ctr"/>
            <a:r>
              <a:rPr lang="en-US" sz="1600" i="1">
                <a:solidFill>
                  <a:schemeClr val="accent1"/>
                </a:solidFill>
                <a:latin typeface="Calibri" panose="020F0502020204030204"/>
                <a:ea typeface="Calibri"/>
                <a:cs typeface="Calibri" panose="020F0502020204030204"/>
              </a:rPr>
              <a:t>Mar. 2026</a:t>
            </a:r>
            <a:endParaRPr lang="en-US" sz="2000"/>
          </a:p>
        </p:txBody>
      </p:sp>
      <p:sp>
        <p:nvSpPr>
          <p:cNvPr id="28" name="TextBox 27">
            <a:extLst>
              <a:ext uri="{FF2B5EF4-FFF2-40B4-BE49-F238E27FC236}">
                <a16:creationId xmlns:a16="http://schemas.microsoft.com/office/drawing/2014/main" id="{FCB14681-B93E-E43A-CA2C-82AD36B19406}"/>
              </a:ext>
            </a:extLst>
          </p:cNvPr>
          <p:cNvSpPr txBox="1"/>
          <p:nvPr/>
        </p:nvSpPr>
        <p:spPr>
          <a:xfrm>
            <a:off x="9438674" y="4218940"/>
            <a:ext cx="2080470" cy="1323439"/>
          </a:xfrm>
          <a:prstGeom prst="rect">
            <a:avLst/>
          </a:prstGeom>
          <a:noFill/>
        </p:spPr>
        <p:txBody>
          <a:bodyPr wrap="square" lIns="91440" tIns="45720" rIns="91440" bIns="45720" anchor="t">
            <a:spAutoFit/>
          </a:bodyPr>
          <a:lstStyle/>
          <a:p>
            <a:pPr algn="ctr"/>
            <a:r>
              <a:rPr lang="en-US" sz="1600">
                <a:solidFill>
                  <a:schemeClr val="accent1"/>
                </a:solidFill>
                <a:latin typeface="Calibri" panose="020F0502020204030204"/>
                <a:ea typeface="Calibri"/>
                <a:cs typeface="Calibri" panose="020F0502020204030204"/>
              </a:rPr>
              <a:t>Ensure the system meets the necessary security and compliance standards</a:t>
            </a:r>
            <a:endParaRPr lang="en-US">
              <a:solidFill>
                <a:schemeClr val="accent1"/>
              </a:solidFill>
            </a:endParaRPr>
          </a:p>
          <a:p>
            <a:pPr algn="ctr"/>
            <a:endParaRPr lang="en-US" sz="1600" u="none" strike="noStrike" kern="1200" cap="none" spc="0" normalizeH="0" baseline="0" noProof="0">
              <a:ln>
                <a:noFill/>
              </a:ln>
              <a:solidFill>
                <a:schemeClr val="accent1"/>
              </a:solidFill>
              <a:effectLst/>
              <a:uLnTx/>
              <a:uFillTx/>
              <a:latin typeface="Calibri" panose="020F0502020204030204"/>
              <a:ea typeface="Calibri"/>
              <a:cs typeface="Calibri" panose="020F0502020204030204"/>
            </a:endParaRPr>
          </a:p>
        </p:txBody>
      </p:sp>
      <p:sp>
        <p:nvSpPr>
          <p:cNvPr id="11" name="Freeform: Shape 10">
            <a:extLst>
              <a:ext uri="{FF2B5EF4-FFF2-40B4-BE49-F238E27FC236}">
                <a16:creationId xmlns:a16="http://schemas.microsoft.com/office/drawing/2014/main" id="{9DFF5CAB-95EB-2345-2422-B980FD97D3EA}"/>
              </a:ext>
              <a:ext uri="{C183D7F6-B498-43B3-948B-1728B52AA6E4}">
                <adec:decorative xmlns:adec="http://schemas.microsoft.com/office/drawing/2017/decorative" val="1"/>
              </a:ext>
            </a:extLst>
          </p:cNvPr>
          <p:cNvSpPr>
            <a:spLocks noChangeAspect="1"/>
          </p:cNvSpPr>
          <p:nvPr/>
        </p:nvSpPr>
        <p:spPr>
          <a:xfrm>
            <a:off x="7286769" y="3398564"/>
            <a:ext cx="562078" cy="562078"/>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346C1E-7924-FD37-A430-C35C11C15936}"/>
              </a:ext>
              <a:ext uri="{C183D7F6-B498-43B3-948B-1728B52AA6E4}">
                <adec:decorative xmlns:adec="http://schemas.microsoft.com/office/drawing/2017/decorative" val="1"/>
              </a:ext>
            </a:extLst>
          </p:cNvPr>
          <p:cNvSpPr>
            <a:spLocks noChangeAspect="1"/>
          </p:cNvSpPr>
          <p:nvPr/>
        </p:nvSpPr>
        <p:spPr>
          <a:xfrm>
            <a:off x="7286769" y="3398564"/>
            <a:ext cx="562078" cy="562078"/>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2">
              <a:alpha val="50000"/>
            </a:schemeClr>
          </a:solidFill>
          <a:ln w="28575">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8B1F32D-7BEE-0668-6418-B2E4847EECDE}"/>
              </a:ext>
            </a:extLst>
          </p:cNvPr>
          <p:cNvSpPr txBox="1"/>
          <p:nvPr/>
        </p:nvSpPr>
        <p:spPr>
          <a:xfrm>
            <a:off x="6413273" y="2099379"/>
            <a:ext cx="2309070" cy="644857"/>
          </a:xfrm>
          <a:prstGeom prst="rect">
            <a:avLst/>
          </a:prstGeom>
          <a:noFill/>
        </p:spPr>
        <p:txBody>
          <a:bodyPr wrap="square" lIns="91440" tIns="45720" rIns="91440" bIns="45720" anchor="t">
            <a:spAutoFit/>
          </a:bodyPr>
          <a:lstStyle/>
          <a:p>
            <a:pPr algn="ctr">
              <a:lnSpc>
                <a:spcPts val="2100"/>
              </a:lnSpc>
            </a:pPr>
            <a:r>
              <a:rPr lang="en-US" sz="2400" b="1">
                <a:solidFill>
                  <a:schemeClr val="accent1"/>
                </a:solidFill>
                <a:latin typeface="Calibri" panose="020F0502020204030204"/>
                <a:ea typeface="Calibri"/>
                <a:cs typeface="Calibri" panose="020F0502020204030204"/>
              </a:rPr>
              <a:t>Integrated</a:t>
            </a:r>
          </a:p>
          <a:p>
            <a:pPr algn="ctr">
              <a:lnSpc>
                <a:spcPts val="2100"/>
              </a:lnSpc>
            </a:pPr>
            <a:r>
              <a:rPr lang="en-US" sz="2400" b="1">
                <a:solidFill>
                  <a:schemeClr val="accent1"/>
                </a:solidFill>
                <a:latin typeface="Calibri" panose="020F0502020204030204"/>
                <a:ea typeface="Calibri"/>
                <a:cs typeface="Calibri" panose="020F0502020204030204"/>
              </a:rPr>
              <a:t>Testing</a:t>
            </a:r>
            <a:endParaRPr lang="en-US" sz="2400" b="1">
              <a:solidFill>
                <a:schemeClr val="accent1"/>
              </a:solidFill>
              <a:ea typeface="Calibri"/>
              <a:cs typeface="Calibri"/>
            </a:endParaRPr>
          </a:p>
        </p:txBody>
      </p:sp>
      <p:sp>
        <p:nvSpPr>
          <p:cNvPr id="22" name="TextBox 21">
            <a:extLst>
              <a:ext uri="{FF2B5EF4-FFF2-40B4-BE49-F238E27FC236}">
                <a16:creationId xmlns:a16="http://schemas.microsoft.com/office/drawing/2014/main" id="{CDB909B6-1D92-7668-50F8-CE7AE83F9897}"/>
              </a:ext>
            </a:extLst>
          </p:cNvPr>
          <p:cNvSpPr txBox="1"/>
          <p:nvPr/>
        </p:nvSpPr>
        <p:spPr>
          <a:xfrm>
            <a:off x="6527573" y="2698323"/>
            <a:ext cx="2080470" cy="338554"/>
          </a:xfrm>
          <a:prstGeom prst="rect">
            <a:avLst/>
          </a:prstGeom>
          <a:noFill/>
        </p:spPr>
        <p:txBody>
          <a:bodyPr wrap="square" lIns="91440" tIns="45720" rIns="91440" bIns="45720" anchor="t">
            <a:spAutoFit/>
          </a:bodyPr>
          <a:lstStyle/>
          <a:p>
            <a:pPr algn="ctr"/>
            <a:r>
              <a:rPr lang="en-US" sz="1600" i="1">
                <a:solidFill>
                  <a:schemeClr val="accent1"/>
                </a:solidFill>
                <a:latin typeface="Calibri" panose="020F0502020204030204"/>
                <a:ea typeface="Calibri"/>
                <a:cs typeface="Calibri" panose="020F0502020204030204"/>
              </a:rPr>
              <a:t>Dec</a:t>
            </a:r>
            <a:r>
              <a:rPr kumimoji="0" lang="en-US" sz="1600" i="1" u="none" strike="noStrike" kern="1200" cap="none" spc="0" normalizeH="0" baseline="0" noProof="0">
                <a:ln>
                  <a:noFill/>
                </a:ln>
                <a:solidFill>
                  <a:schemeClr val="accent1"/>
                </a:solidFill>
                <a:effectLst/>
                <a:uLnTx/>
                <a:uFillTx/>
                <a:latin typeface="Calibri" panose="020F0502020204030204"/>
                <a:ea typeface="Calibri"/>
                <a:cs typeface="Calibri" panose="020F0502020204030204"/>
              </a:rPr>
              <a:t>. </a:t>
            </a:r>
            <a:r>
              <a:rPr lang="en-US" sz="1600" i="1">
                <a:solidFill>
                  <a:schemeClr val="accent1"/>
                </a:solidFill>
                <a:latin typeface="Calibri" panose="020F0502020204030204"/>
                <a:ea typeface="Calibri"/>
                <a:cs typeface="Calibri" panose="020F0502020204030204"/>
              </a:rPr>
              <a:t>2025 – Apr. 2026</a:t>
            </a:r>
            <a:endParaRPr kumimoji="0" lang="en-US" sz="1600" i="1" u="none" strike="noStrike" kern="1200" cap="none" spc="0" normalizeH="0" baseline="0" noProof="0">
              <a:ln>
                <a:noFill/>
              </a:ln>
              <a:solidFill>
                <a:schemeClr val="accent1"/>
              </a:solidFill>
              <a:effectLst/>
              <a:uLnTx/>
              <a:uFillTx/>
              <a:latin typeface="Calibri" panose="020F0502020204030204"/>
              <a:ea typeface="Calibri"/>
              <a:cs typeface="Calibri" panose="020F0502020204030204"/>
            </a:endParaRPr>
          </a:p>
        </p:txBody>
      </p:sp>
      <p:sp>
        <p:nvSpPr>
          <p:cNvPr id="27" name="TextBox 26">
            <a:extLst>
              <a:ext uri="{FF2B5EF4-FFF2-40B4-BE49-F238E27FC236}">
                <a16:creationId xmlns:a16="http://schemas.microsoft.com/office/drawing/2014/main" id="{D9421BEF-9257-B770-4F2F-04FDC194BC58}"/>
              </a:ext>
            </a:extLst>
          </p:cNvPr>
          <p:cNvSpPr txBox="1"/>
          <p:nvPr/>
        </p:nvSpPr>
        <p:spPr>
          <a:xfrm>
            <a:off x="6394223" y="4218940"/>
            <a:ext cx="2347170" cy="1815882"/>
          </a:xfrm>
          <a:prstGeom prst="rect">
            <a:avLst/>
          </a:prstGeom>
          <a:noFill/>
        </p:spPr>
        <p:txBody>
          <a:bodyPr wrap="square" lIns="91440" tIns="45720" rIns="91440" bIns="45720" anchor="t">
            <a:spAutoFit/>
          </a:bodyPr>
          <a:lstStyle/>
          <a:p>
            <a:pPr algn="ctr"/>
            <a:r>
              <a:rPr lang="en-US" sz="1600">
                <a:solidFill>
                  <a:schemeClr val="accent1"/>
                </a:solidFill>
                <a:ea typeface="+mn-lt"/>
                <a:cs typeface="+mn-lt"/>
              </a:rPr>
              <a:t>Walked through common scenarios to confirm that the design decisions made during the workshops operate correctly within PATH EHR</a:t>
            </a:r>
            <a:endParaRPr lang="en-US">
              <a:solidFill>
                <a:schemeClr val="accent1"/>
              </a:solidFill>
            </a:endParaRPr>
          </a:p>
          <a:p>
            <a:pPr algn="ctr"/>
            <a:endParaRPr lang="en-US" sz="1600" u="none" strike="noStrike" kern="1200" cap="none" spc="0" normalizeH="0" baseline="0" noProof="0">
              <a:ln>
                <a:noFill/>
              </a:ln>
              <a:solidFill>
                <a:schemeClr val="accent1"/>
              </a:solidFill>
              <a:effectLst/>
              <a:uLnTx/>
              <a:uFillTx/>
              <a:latin typeface="Calibri" panose="020F0502020204030204"/>
              <a:ea typeface="Calibri"/>
              <a:cs typeface="Calibri" panose="020F0502020204030204"/>
            </a:endParaRPr>
          </a:p>
        </p:txBody>
      </p:sp>
      <p:pic>
        <p:nvPicPr>
          <p:cNvPr id="36" name="Graphic 35">
            <a:extLst>
              <a:ext uri="{FF2B5EF4-FFF2-40B4-BE49-F238E27FC236}">
                <a16:creationId xmlns:a16="http://schemas.microsoft.com/office/drawing/2014/main" id="{872219BC-F675-09A5-9E02-A5200B18106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62068" y="3473863"/>
            <a:ext cx="411480" cy="411480"/>
          </a:xfrm>
          <a:prstGeom prst="rect">
            <a:avLst/>
          </a:prstGeom>
        </p:spPr>
      </p:pic>
      <p:pic>
        <p:nvPicPr>
          <p:cNvPr id="50" name="Graphic 49">
            <a:extLst>
              <a:ext uri="{FF2B5EF4-FFF2-40B4-BE49-F238E27FC236}">
                <a16:creationId xmlns:a16="http://schemas.microsoft.com/office/drawing/2014/main" id="{31DBDD24-2109-7A90-D199-0DDA2741296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466797" y="3473863"/>
            <a:ext cx="411480" cy="411480"/>
          </a:xfrm>
          <a:prstGeom prst="rect">
            <a:avLst/>
          </a:prstGeom>
        </p:spPr>
      </p:pic>
      <p:sp>
        <p:nvSpPr>
          <p:cNvPr id="8" name="Freeform: Shape 7">
            <a:extLst>
              <a:ext uri="{FF2B5EF4-FFF2-40B4-BE49-F238E27FC236}">
                <a16:creationId xmlns:a16="http://schemas.microsoft.com/office/drawing/2014/main" id="{45D52BDB-559E-F1FF-D358-FDC4CC2C0BDA}"/>
              </a:ext>
              <a:ext uri="{C183D7F6-B498-43B3-948B-1728B52AA6E4}">
                <adec:decorative xmlns:adec="http://schemas.microsoft.com/office/drawing/2017/decorative" val="1"/>
              </a:ext>
            </a:extLst>
          </p:cNvPr>
          <p:cNvSpPr>
            <a:spLocks noChangeAspect="1"/>
          </p:cNvSpPr>
          <p:nvPr/>
        </p:nvSpPr>
        <p:spPr>
          <a:xfrm>
            <a:off x="4365230" y="3398564"/>
            <a:ext cx="562078" cy="562078"/>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65012EC4-48B4-0ED4-E580-ECFC6990EE77}"/>
              </a:ext>
              <a:ext uri="{C183D7F6-B498-43B3-948B-1728B52AA6E4}">
                <adec:decorative xmlns:adec="http://schemas.microsoft.com/office/drawing/2017/decorative" val="1"/>
              </a:ext>
            </a:extLst>
          </p:cNvPr>
          <p:cNvSpPr>
            <a:spLocks noChangeAspect="1"/>
          </p:cNvSpPr>
          <p:nvPr/>
        </p:nvSpPr>
        <p:spPr>
          <a:xfrm>
            <a:off x="4365230" y="3398564"/>
            <a:ext cx="562078" cy="562078"/>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2">
              <a:alpha val="50000"/>
            </a:schemeClr>
          </a:solidFill>
          <a:ln w="28575">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51E784C-6305-C06C-E54B-B553DCC90968}"/>
              </a:ext>
            </a:extLst>
          </p:cNvPr>
          <p:cNvSpPr txBox="1"/>
          <p:nvPr/>
        </p:nvSpPr>
        <p:spPr>
          <a:xfrm>
            <a:off x="3422059" y="2099379"/>
            <a:ext cx="2448420" cy="644857"/>
          </a:xfrm>
          <a:prstGeom prst="rect">
            <a:avLst/>
          </a:prstGeom>
          <a:noFill/>
        </p:spPr>
        <p:txBody>
          <a:bodyPr wrap="square" lIns="91440" tIns="45720" rIns="91440" bIns="45720" anchor="t">
            <a:spAutoFit/>
          </a:bodyPr>
          <a:lstStyle/>
          <a:p>
            <a:pPr algn="ctr">
              <a:lnSpc>
                <a:spcPts val="2100"/>
              </a:lnSpc>
            </a:pPr>
            <a:r>
              <a:rPr lang="en-US" sz="2400" b="1">
                <a:solidFill>
                  <a:schemeClr val="accent1"/>
                </a:solidFill>
                <a:latin typeface="Calibri" panose="020F0502020204030204"/>
                <a:ea typeface="Calibri"/>
                <a:cs typeface="Calibri" panose="020F0502020204030204"/>
              </a:rPr>
              <a:t>Future State </a:t>
            </a:r>
          </a:p>
          <a:p>
            <a:pPr algn="ctr">
              <a:lnSpc>
                <a:spcPts val="2100"/>
              </a:lnSpc>
            </a:pPr>
            <a:r>
              <a:rPr lang="en-US" sz="2400" b="1">
                <a:solidFill>
                  <a:schemeClr val="accent1"/>
                </a:solidFill>
                <a:latin typeface="Calibri" panose="020F0502020204030204"/>
                <a:ea typeface="Calibri"/>
                <a:cs typeface="Calibri" panose="020F0502020204030204"/>
              </a:rPr>
              <a:t>Review</a:t>
            </a:r>
            <a:endParaRPr lang="en-US" sz="2400" b="1">
              <a:solidFill>
                <a:schemeClr val="accent1"/>
              </a:solidFill>
              <a:ea typeface="Calibri"/>
              <a:cs typeface="Calibri"/>
            </a:endParaRPr>
          </a:p>
        </p:txBody>
      </p:sp>
      <p:sp>
        <p:nvSpPr>
          <p:cNvPr id="21" name="TextBox 20">
            <a:extLst>
              <a:ext uri="{FF2B5EF4-FFF2-40B4-BE49-F238E27FC236}">
                <a16:creationId xmlns:a16="http://schemas.microsoft.com/office/drawing/2014/main" id="{87C50494-FD17-36A0-F4A3-FF5B7D6E393E}"/>
              </a:ext>
            </a:extLst>
          </p:cNvPr>
          <p:cNvSpPr txBox="1"/>
          <p:nvPr/>
        </p:nvSpPr>
        <p:spPr>
          <a:xfrm>
            <a:off x="3606034" y="2698323"/>
            <a:ext cx="2080470" cy="338554"/>
          </a:xfrm>
          <a:prstGeom prst="rect">
            <a:avLst/>
          </a:prstGeom>
          <a:noFill/>
        </p:spPr>
        <p:txBody>
          <a:bodyPr wrap="square" lIns="91440" tIns="45720" rIns="91440" bIns="45720" anchor="t">
            <a:spAutoFit/>
          </a:bodyPr>
          <a:lstStyle/>
          <a:p>
            <a:pPr algn="ctr"/>
            <a:r>
              <a:rPr kumimoji="0" lang="en-US" sz="1600" i="1" u="none" strike="noStrike" kern="1200" cap="none" spc="0" normalizeH="0" baseline="0" noProof="0">
                <a:ln>
                  <a:noFill/>
                </a:ln>
                <a:solidFill>
                  <a:schemeClr val="accent1"/>
                </a:solidFill>
                <a:effectLst/>
                <a:uLnTx/>
                <a:uFillTx/>
                <a:latin typeface="Calibri" panose="020F0502020204030204"/>
                <a:ea typeface="Calibri"/>
                <a:cs typeface="Calibri" panose="020F0502020204030204"/>
              </a:rPr>
              <a:t>Nov. </a:t>
            </a:r>
            <a:r>
              <a:rPr lang="en-US" sz="1600" i="1">
                <a:solidFill>
                  <a:schemeClr val="accent1"/>
                </a:solidFill>
                <a:latin typeface="Calibri" panose="020F0502020204030204"/>
                <a:ea typeface="Calibri"/>
                <a:cs typeface="Calibri" panose="020F0502020204030204"/>
              </a:rPr>
              <a:t>2025</a:t>
            </a:r>
            <a:endParaRPr kumimoji="0" lang="en-US" sz="1600" i="1" u="none" strike="noStrike" kern="1200" cap="none" spc="0" normalizeH="0" baseline="0" noProof="0">
              <a:ln>
                <a:noFill/>
              </a:ln>
              <a:solidFill>
                <a:schemeClr val="accent1"/>
              </a:solidFill>
              <a:effectLst/>
              <a:uLnTx/>
              <a:uFillTx/>
              <a:latin typeface="Calibri" panose="020F0502020204030204"/>
              <a:ea typeface="Calibri"/>
              <a:cs typeface="Calibri" panose="020F0502020204030204"/>
            </a:endParaRPr>
          </a:p>
        </p:txBody>
      </p:sp>
      <p:sp>
        <p:nvSpPr>
          <p:cNvPr id="26" name="TextBox 25">
            <a:extLst>
              <a:ext uri="{FF2B5EF4-FFF2-40B4-BE49-F238E27FC236}">
                <a16:creationId xmlns:a16="http://schemas.microsoft.com/office/drawing/2014/main" id="{C7DFB62B-79E9-3757-0920-F428BC592B8E}"/>
              </a:ext>
            </a:extLst>
          </p:cNvPr>
          <p:cNvSpPr txBox="1"/>
          <p:nvPr/>
        </p:nvSpPr>
        <p:spPr>
          <a:xfrm>
            <a:off x="3606034" y="4218940"/>
            <a:ext cx="2080470" cy="1569660"/>
          </a:xfrm>
          <a:prstGeom prst="rect">
            <a:avLst/>
          </a:prstGeom>
          <a:noFill/>
        </p:spPr>
        <p:txBody>
          <a:bodyPr wrap="square" lIns="91440" tIns="45720" rIns="91440" bIns="45720" anchor="t">
            <a:spAutoFit/>
          </a:bodyPr>
          <a:lstStyle/>
          <a:p>
            <a:pPr algn="ctr"/>
            <a:r>
              <a:rPr lang="en-US" sz="1600">
                <a:solidFill>
                  <a:schemeClr val="accent1"/>
                </a:solidFill>
                <a:latin typeface="Calibri" panose="020F0502020204030204"/>
                <a:ea typeface="Calibri"/>
                <a:cs typeface="Calibri" panose="020F0502020204030204"/>
              </a:rPr>
              <a:t>Ensure the designed workflows are streamlined, patient-centered, and aligned for implementation</a:t>
            </a:r>
            <a:endParaRPr lang="en-US">
              <a:solidFill>
                <a:schemeClr val="accent1"/>
              </a:solidFill>
              <a:ea typeface="Calibri" panose="020F0502020204030204"/>
              <a:cs typeface="Calibri" panose="020F0502020204030204"/>
            </a:endParaRPr>
          </a:p>
          <a:p>
            <a:pPr algn="ctr"/>
            <a:endParaRPr lang="en-US" sz="1600">
              <a:solidFill>
                <a:schemeClr val="accent1"/>
              </a:solidFill>
              <a:ea typeface="Calibri"/>
              <a:cs typeface="Calibri"/>
            </a:endParaRPr>
          </a:p>
        </p:txBody>
      </p:sp>
      <p:pic>
        <p:nvPicPr>
          <p:cNvPr id="52" name="Graphic 51">
            <a:extLst>
              <a:ext uri="{FF2B5EF4-FFF2-40B4-BE49-F238E27FC236}">
                <a16:creationId xmlns:a16="http://schemas.microsoft.com/office/drawing/2014/main" id="{800810FA-C246-FD90-AD37-5638343BE57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440529" y="3473863"/>
            <a:ext cx="411480" cy="411480"/>
          </a:xfrm>
          <a:prstGeom prst="rect">
            <a:avLst/>
          </a:prstGeom>
        </p:spPr>
      </p:pic>
      <p:pic>
        <p:nvPicPr>
          <p:cNvPr id="56" name="Graphic 55">
            <a:extLst>
              <a:ext uri="{FF2B5EF4-FFF2-40B4-BE49-F238E27FC236}">
                <a16:creationId xmlns:a16="http://schemas.microsoft.com/office/drawing/2014/main" id="{D4D1E655-455F-5166-BCE3-68EA0805B8D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282408" y="3473862"/>
            <a:ext cx="411480" cy="411480"/>
          </a:xfrm>
          <a:prstGeom prst="rect">
            <a:avLst/>
          </a:prstGeom>
        </p:spPr>
      </p:pic>
      <p:sp>
        <p:nvSpPr>
          <p:cNvPr id="17" name="Text Placeholder 1">
            <a:extLst>
              <a:ext uri="{FF2B5EF4-FFF2-40B4-BE49-F238E27FC236}">
                <a16:creationId xmlns:a16="http://schemas.microsoft.com/office/drawing/2014/main" id="{030E6ED7-198F-D07E-09F5-3B309B3B98BD}"/>
              </a:ext>
            </a:extLst>
          </p:cNvPr>
          <p:cNvSpPr>
            <a:spLocks noGrp="1"/>
          </p:cNvSpPr>
          <p:nvPr>
            <p:ph type="body" sz="quarter" idx="10"/>
          </p:nvPr>
        </p:nvSpPr>
        <p:spPr>
          <a:xfrm>
            <a:off x="667688" y="1041432"/>
            <a:ext cx="10856624" cy="341632"/>
          </a:xfrm>
        </p:spPr>
        <p:txBody>
          <a:bodyPr/>
          <a:lstStyle/>
          <a:p>
            <a:r>
              <a:rPr lang="en-US">
                <a:cs typeface="Calibri Light"/>
              </a:rPr>
              <a:t>PATH EHR is being built collaboratively by expert users across Indian Country</a:t>
            </a:r>
            <a:endParaRPr lang="en-US" i="0">
              <a:solidFill>
                <a:srgbClr val="000000"/>
              </a:solidFill>
              <a:cs typeface="Calibri Light"/>
            </a:endParaRPr>
          </a:p>
        </p:txBody>
      </p:sp>
    </p:spTree>
    <p:extLst>
      <p:ext uri="{BB962C8B-B14F-4D97-AF65-F5344CB8AC3E}">
        <p14:creationId xmlns:p14="http://schemas.microsoft.com/office/powerpoint/2010/main" val="379576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E5D12-AF9D-ED25-A2EE-80F2A2F7455D}"/>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D8588D4D-5366-E2A9-688F-D85B1BCF8DB1}"/>
              </a:ext>
              <a:ext uri="{C183D7F6-B498-43B3-948B-1728B52AA6E4}">
                <adec:decorative xmlns:adec="http://schemas.microsoft.com/office/drawing/2017/decorative" val="1"/>
              </a:ext>
            </a:extLst>
          </p:cNvPr>
          <p:cNvSpPr/>
          <p:nvPr/>
        </p:nvSpPr>
        <p:spPr>
          <a:xfrm>
            <a:off x="259539" y="1250066"/>
            <a:ext cx="11672921" cy="5098897"/>
          </a:xfrm>
          <a:prstGeom prst="round2SameRect">
            <a:avLst>
              <a:gd name="adj1" fmla="val 5686"/>
              <a:gd name="adj2" fmla="val 0"/>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7430C4F-5296-1710-E977-00C4DA0F14B1}"/>
              </a:ext>
            </a:extLst>
          </p:cNvPr>
          <p:cNvSpPr>
            <a:spLocks noGrp="1"/>
          </p:cNvSpPr>
          <p:nvPr>
            <p:ph type="title"/>
          </p:nvPr>
        </p:nvSpPr>
        <p:spPr>
          <a:xfrm>
            <a:off x="667688" y="435829"/>
            <a:ext cx="9657412" cy="701731"/>
          </a:xfrm>
        </p:spPr>
        <p:txBody>
          <a:bodyPr/>
          <a:lstStyle/>
          <a:p>
            <a:r>
              <a:rPr lang="en-US">
                <a:cs typeface="Calibri Light"/>
              </a:rPr>
              <a:t>Enterprise Collaboration Group</a:t>
            </a:r>
          </a:p>
        </p:txBody>
      </p:sp>
      <p:sp>
        <p:nvSpPr>
          <p:cNvPr id="2" name="Rectangle 1">
            <a:extLst>
              <a:ext uri="{FF2B5EF4-FFF2-40B4-BE49-F238E27FC236}">
                <a16:creationId xmlns:a16="http://schemas.microsoft.com/office/drawing/2014/main" id="{44572AA9-5FF1-A0DE-7581-ABEAFA944B82}"/>
              </a:ext>
            </a:extLst>
          </p:cNvPr>
          <p:cNvSpPr/>
          <p:nvPr/>
        </p:nvSpPr>
        <p:spPr>
          <a:xfrm>
            <a:off x="577410" y="1514757"/>
            <a:ext cx="11037180" cy="954107"/>
          </a:xfrm>
          <a:prstGeom prst="rect">
            <a:avLst/>
          </a:prstGeom>
        </p:spPr>
        <p:txBody>
          <a:bodyPr wrap="square" lIns="91440" tIns="45720" rIns="91440" bIns="45720" anchor="t">
            <a:spAutoFit/>
          </a:bodyPr>
          <a:lstStyle/>
          <a:p>
            <a:pPr algn="ctr"/>
            <a:r>
              <a:rPr lang="en-US" sz="2800" b="1">
                <a:solidFill>
                  <a:srgbClr val="0B3959"/>
                </a:solidFill>
              </a:rPr>
              <a:t>The ECG is comprised of expert end-users of PATH EHR, drawn from IHS and participating tribal/urban Indian organizations, to:</a:t>
            </a:r>
          </a:p>
        </p:txBody>
      </p:sp>
      <p:sp>
        <p:nvSpPr>
          <p:cNvPr id="4" name="Content Placeholder 7">
            <a:extLst>
              <a:ext uri="{FF2B5EF4-FFF2-40B4-BE49-F238E27FC236}">
                <a16:creationId xmlns:a16="http://schemas.microsoft.com/office/drawing/2014/main" id="{1117BA3F-4177-9D17-6C94-B78471BF4468}"/>
              </a:ext>
            </a:extLst>
          </p:cNvPr>
          <p:cNvSpPr txBox="1">
            <a:spLocks/>
          </p:cNvSpPr>
          <p:nvPr/>
        </p:nvSpPr>
        <p:spPr>
          <a:xfrm>
            <a:off x="576151" y="2844800"/>
            <a:ext cx="3439035" cy="2258547"/>
          </a:xfrm>
          <a:prstGeom prst="roundRect">
            <a:avLst/>
          </a:prstGeom>
          <a:solidFill>
            <a:schemeClr val="bg1"/>
          </a:solidFill>
          <a:ln w="12700" cap="flat" cmpd="sng" algn="ctr">
            <a:noFill/>
            <a:prstDash val="solid"/>
            <a:miter lim="800000"/>
          </a:ln>
          <a:effectLst>
            <a:outerShdw blurRad="50800" dist="38100" dir="2700000" algn="tl" rotWithShape="0">
              <a:schemeClr val="accent1">
                <a:alpha val="40000"/>
              </a:scheme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spcBef>
                <a:spcPts val="0"/>
              </a:spcBef>
              <a:spcAft>
                <a:spcPts val="1200"/>
              </a:spcAft>
              <a:buNone/>
            </a:pPr>
            <a:r>
              <a:rPr lang="en-US" sz="2000" b="1">
                <a:solidFill>
                  <a:srgbClr val="0B3959"/>
                </a:solidFill>
              </a:rPr>
              <a:t>Ensure that inputs for PATH EHR configuration and change management are coming from actual users of the solution.</a:t>
            </a:r>
          </a:p>
        </p:txBody>
      </p:sp>
      <p:sp>
        <p:nvSpPr>
          <p:cNvPr id="3" name="Rectangle: Rounded Corners 2">
            <a:extLst>
              <a:ext uri="{FF2B5EF4-FFF2-40B4-BE49-F238E27FC236}">
                <a16:creationId xmlns:a16="http://schemas.microsoft.com/office/drawing/2014/main" id="{A2E04A4A-8039-9098-2649-A68A495AC28D}"/>
              </a:ext>
            </a:extLst>
          </p:cNvPr>
          <p:cNvSpPr/>
          <p:nvPr/>
        </p:nvSpPr>
        <p:spPr>
          <a:xfrm>
            <a:off x="4464763" y="2844052"/>
            <a:ext cx="3383279" cy="2269752"/>
          </a:xfrm>
          <a:prstGeom prst="roundRect">
            <a:avLst/>
          </a:prstGeom>
          <a:solidFill>
            <a:schemeClr val="bg1"/>
          </a:solidFill>
          <a:effectLst>
            <a:outerShdw blurRad="50800" dist="38100" dir="2700000" algn="tl" rotWithShape="0">
              <a:schemeClr val="accent1">
                <a:alpha val="40000"/>
              </a:schemeClr>
            </a:outerShdw>
          </a:effectLst>
        </p:spPr>
        <p:txBody>
          <a:bodyPr vert="horz" lIns="91440" tIns="45720" rIns="91440" bIns="45720" anchor="ctr">
            <a:noAutofit/>
          </a:bodyPr>
          <a:lstStyle/>
          <a:p>
            <a:pPr algn="ctr">
              <a:spcAft>
                <a:spcPts val="1200"/>
              </a:spcAft>
            </a:pPr>
            <a:r>
              <a:rPr lang="en-US" sz="2000" b="1">
                <a:solidFill>
                  <a:srgbClr val="0B3959"/>
                </a:solidFill>
              </a:rPr>
              <a:t>Prioritize patient safety and quality health care by building best practices into PATH EHR workflows, decision support, etc.</a:t>
            </a:r>
          </a:p>
        </p:txBody>
      </p:sp>
      <p:sp>
        <p:nvSpPr>
          <p:cNvPr id="9" name="Rectangle: Rounded Corners 8">
            <a:extLst>
              <a:ext uri="{FF2B5EF4-FFF2-40B4-BE49-F238E27FC236}">
                <a16:creationId xmlns:a16="http://schemas.microsoft.com/office/drawing/2014/main" id="{81098E63-2FC3-8E4A-66D7-353958AB273A}"/>
              </a:ext>
            </a:extLst>
          </p:cNvPr>
          <p:cNvSpPr/>
          <p:nvPr/>
        </p:nvSpPr>
        <p:spPr>
          <a:xfrm>
            <a:off x="8297618" y="2844052"/>
            <a:ext cx="3318231" cy="2269752"/>
          </a:xfrm>
          <a:prstGeom prst="roundRect">
            <a:avLst/>
          </a:prstGeom>
          <a:solidFill>
            <a:schemeClr val="bg1"/>
          </a:solidFill>
          <a:effectLst>
            <a:outerShdw blurRad="50800" dist="38100" dir="2700000" algn="tl" rotWithShape="0">
              <a:schemeClr val="accent1">
                <a:alpha val="40000"/>
              </a:schemeClr>
            </a:outerShdw>
          </a:effectLst>
        </p:spPr>
        <p:txBody>
          <a:bodyPr vert="horz" lIns="91440" tIns="45720" rIns="91440" bIns="45720" anchor="ctr">
            <a:noAutofit/>
          </a:bodyPr>
          <a:lstStyle/>
          <a:p>
            <a:pPr algn="ctr">
              <a:spcAft>
                <a:spcPts val="1200"/>
              </a:spcAft>
            </a:pPr>
            <a:r>
              <a:rPr lang="en-US" sz="2000" b="1">
                <a:solidFill>
                  <a:srgbClr val="0B3959"/>
                </a:solidFill>
              </a:rPr>
              <a:t>Address accreditation requirements to minimize risk of adverse findings.</a:t>
            </a:r>
          </a:p>
        </p:txBody>
      </p:sp>
      <p:sp>
        <p:nvSpPr>
          <p:cNvPr id="6" name="Rectangle 5">
            <a:extLst>
              <a:ext uri="{FF2B5EF4-FFF2-40B4-BE49-F238E27FC236}">
                <a16:creationId xmlns:a16="http://schemas.microsoft.com/office/drawing/2014/main" id="{9289254F-4D7E-2F83-774B-7A805F3B1251}"/>
              </a:ext>
            </a:extLst>
          </p:cNvPr>
          <p:cNvSpPr/>
          <p:nvPr/>
        </p:nvSpPr>
        <p:spPr>
          <a:xfrm>
            <a:off x="576150" y="5376797"/>
            <a:ext cx="11038439" cy="707886"/>
          </a:xfrm>
          <a:prstGeom prst="rect">
            <a:avLst/>
          </a:prstGeom>
        </p:spPr>
        <p:txBody>
          <a:bodyPr wrap="square" lIns="91440" tIns="45720" rIns="91440" bIns="45720" anchor="t">
            <a:spAutoFit/>
          </a:bodyPr>
          <a:lstStyle/>
          <a:p>
            <a:pPr algn="ctr"/>
            <a:r>
              <a:rPr lang="en-US" sz="2000">
                <a:solidFill>
                  <a:schemeClr val="tx1">
                    <a:lumMod val="75000"/>
                    <a:lumOff val="25000"/>
                  </a:schemeClr>
                </a:solidFill>
              </a:rPr>
              <a:t>15 ECG Domain Groups meet regularly during Enterprise Design Workshops to consider recommendations for PATH EHR configuration, based on their expertise.</a:t>
            </a:r>
          </a:p>
        </p:txBody>
      </p:sp>
    </p:spTree>
    <p:extLst>
      <p:ext uri="{BB962C8B-B14F-4D97-AF65-F5344CB8AC3E}">
        <p14:creationId xmlns:p14="http://schemas.microsoft.com/office/powerpoint/2010/main" val="6876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32221-0DFC-2468-B78F-6C3C8FD83D0A}"/>
              </a:ext>
            </a:extLst>
          </p:cNvPr>
          <p:cNvSpPr>
            <a:spLocks noGrp="1"/>
          </p:cNvSpPr>
          <p:nvPr>
            <p:ph type="body" sz="quarter" idx="10"/>
          </p:nvPr>
        </p:nvSpPr>
        <p:spPr>
          <a:xfrm>
            <a:off x="645918" y="1142927"/>
            <a:ext cx="11117880" cy="341632"/>
          </a:xfrm>
        </p:spPr>
        <p:txBody>
          <a:bodyPr/>
          <a:lstStyle/>
          <a:p>
            <a:r>
              <a:rPr lang="en-US"/>
              <a:t>Over 500 design decisions for PATH EHR configuration have been finalized in Enterprise Future State Design Workshops</a:t>
            </a:r>
            <a:endParaRPr lang="en-US">
              <a:ea typeface="Calibri Light"/>
              <a:cs typeface="Calibri Light"/>
            </a:endParaRPr>
          </a:p>
        </p:txBody>
      </p:sp>
      <p:sp>
        <p:nvSpPr>
          <p:cNvPr id="3" name="Title 2">
            <a:extLst>
              <a:ext uri="{FF2B5EF4-FFF2-40B4-BE49-F238E27FC236}">
                <a16:creationId xmlns:a16="http://schemas.microsoft.com/office/drawing/2014/main" id="{9929DA52-5762-CA16-E5BF-7BA328354517}"/>
              </a:ext>
            </a:extLst>
          </p:cNvPr>
          <p:cNvSpPr>
            <a:spLocks noGrp="1"/>
          </p:cNvSpPr>
          <p:nvPr>
            <p:ph type="title"/>
          </p:nvPr>
        </p:nvSpPr>
        <p:spPr/>
        <p:txBody>
          <a:bodyPr/>
          <a:lstStyle/>
          <a:p>
            <a:r>
              <a:rPr lang="en-US"/>
              <a:t>Enterprise Design Workshop Key Impacts</a:t>
            </a:r>
          </a:p>
        </p:txBody>
      </p:sp>
      <p:sp>
        <p:nvSpPr>
          <p:cNvPr id="42" name="AutoShape 2">
            <a:extLst>
              <a:ext uri="{FF2B5EF4-FFF2-40B4-BE49-F238E27FC236}">
                <a16:creationId xmlns:a16="http://schemas.microsoft.com/office/drawing/2014/main" id="{9A9C1BFB-5841-5B03-9358-187038F9C875}"/>
              </a:ext>
            </a:extLst>
          </p:cNvPr>
          <p:cNvSpPr>
            <a:spLocks noChangeAspect="1" noChangeArrowheads="1"/>
          </p:cNvSpPr>
          <p:nvPr/>
        </p:nvSpPr>
        <p:spPr bwMode="auto">
          <a:xfrm>
            <a:off x="6798310" y="50608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AutoShape 3">
            <a:extLst>
              <a:ext uri="{FF2B5EF4-FFF2-40B4-BE49-F238E27FC236}">
                <a16:creationId xmlns:a16="http://schemas.microsoft.com/office/drawing/2014/main" id="{AE2EB390-87CE-BFC3-2A1B-E2B497760E27}"/>
              </a:ext>
            </a:extLst>
          </p:cNvPr>
          <p:cNvSpPr>
            <a:spLocks noChangeAspect="1" noChangeArrowheads="1"/>
          </p:cNvSpPr>
          <p:nvPr/>
        </p:nvSpPr>
        <p:spPr bwMode="auto">
          <a:xfrm>
            <a:off x="7258685" y="50608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AutoShape 4">
            <a:extLst>
              <a:ext uri="{FF2B5EF4-FFF2-40B4-BE49-F238E27FC236}">
                <a16:creationId xmlns:a16="http://schemas.microsoft.com/office/drawing/2014/main" id="{F79197D1-660B-F31E-14A0-EC7F5608DAEB}"/>
              </a:ext>
            </a:extLst>
          </p:cNvPr>
          <p:cNvSpPr>
            <a:spLocks noChangeAspect="1" noChangeArrowheads="1"/>
          </p:cNvSpPr>
          <p:nvPr/>
        </p:nvSpPr>
        <p:spPr bwMode="auto">
          <a:xfrm>
            <a:off x="7719060" y="50608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AutoShape 6">
            <a:extLst>
              <a:ext uri="{FF2B5EF4-FFF2-40B4-BE49-F238E27FC236}">
                <a16:creationId xmlns:a16="http://schemas.microsoft.com/office/drawing/2014/main" id="{198F1793-1466-1810-C584-B4327CE9E50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CE15960B-4389-30BC-92FC-B56610E3EC13}"/>
              </a:ext>
            </a:extLst>
          </p:cNvPr>
          <p:cNvGrpSpPr/>
          <p:nvPr/>
        </p:nvGrpSpPr>
        <p:grpSpPr>
          <a:xfrm>
            <a:off x="642011" y="1783872"/>
            <a:ext cx="2606267" cy="4382888"/>
            <a:chOff x="642011" y="1788635"/>
            <a:chExt cx="2606267" cy="4382888"/>
          </a:xfrm>
        </p:grpSpPr>
        <p:sp>
          <p:nvSpPr>
            <p:cNvPr id="13" name="TextBox 12">
              <a:extLst>
                <a:ext uri="{FF2B5EF4-FFF2-40B4-BE49-F238E27FC236}">
                  <a16:creationId xmlns:a16="http://schemas.microsoft.com/office/drawing/2014/main" id="{9E51132A-7132-FF93-54B9-1BD15F961278}"/>
                </a:ext>
              </a:extLst>
            </p:cNvPr>
            <p:cNvSpPr txBox="1"/>
            <p:nvPr/>
          </p:nvSpPr>
          <p:spPr>
            <a:xfrm>
              <a:off x="649378" y="2985894"/>
              <a:ext cx="2591534"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lumMod val="85000"/>
                      <a:lumOff val="15000"/>
                    </a:srgbClr>
                  </a:solidFill>
                  <a:effectLst/>
                  <a:uLnTx/>
                  <a:uFillTx/>
                  <a:latin typeface="Calibri" panose="020F0502020204030204"/>
                  <a:ea typeface="+mn-ea"/>
                  <a:cs typeface="+mn-cs"/>
                </a:rPr>
                <a:t>Confirm alignment on key design elements, ensuring the system supports safe, efficient, and patient-centered care</a:t>
              </a:r>
            </a:p>
          </p:txBody>
        </p:sp>
        <p:sp>
          <p:nvSpPr>
            <p:cNvPr id="25" name="Rectangle: Top Corners Rounded 24">
              <a:extLst>
                <a:ext uri="{FF2B5EF4-FFF2-40B4-BE49-F238E27FC236}">
                  <a16:creationId xmlns:a16="http://schemas.microsoft.com/office/drawing/2014/main" id="{9DFCFBAC-FC21-0729-7509-41C7BCA744A4}"/>
                </a:ext>
              </a:extLst>
            </p:cNvPr>
            <p:cNvSpPr/>
            <p:nvPr/>
          </p:nvSpPr>
          <p:spPr>
            <a:xfrm>
              <a:off x="649378" y="1788635"/>
              <a:ext cx="2591534" cy="1075172"/>
            </a:xfrm>
            <a:prstGeom prst="round2SameRect">
              <a:avLst>
                <a:gd name="adj1" fmla="val 25239"/>
                <a:gd name="adj2" fmla="val 0"/>
              </a:avLst>
            </a:prstGeom>
            <a:solidFill>
              <a:srgbClr val="0B3959"/>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Calibri"/>
                </a:rPr>
                <a:t>VALIDATE DECISIONS</a:t>
              </a:r>
            </a:p>
          </p:txBody>
        </p:sp>
        <p:sp>
          <p:nvSpPr>
            <p:cNvPr id="26" name="Rectangle: Top Corners Rounded 25">
              <a:extLst>
                <a:ext uri="{FF2B5EF4-FFF2-40B4-BE49-F238E27FC236}">
                  <a16:creationId xmlns:a16="http://schemas.microsoft.com/office/drawing/2014/main" id="{CAA7AB09-E877-3E0A-B1F2-6D2213F95E7C}"/>
                </a:ext>
                <a:ext uri="{C183D7F6-B498-43B3-948B-1728B52AA6E4}">
                  <adec:decorative xmlns:adec="http://schemas.microsoft.com/office/drawing/2017/decorative" val="1"/>
                </a:ext>
              </a:extLst>
            </p:cNvPr>
            <p:cNvSpPr/>
            <p:nvPr/>
          </p:nvSpPr>
          <p:spPr>
            <a:xfrm>
              <a:off x="649378" y="1788636"/>
              <a:ext cx="2591534" cy="3998706"/>
            </a:xfrm>
            <a:prstGeom prst="round2SameRect">
              <a:avLst>
                <a:gd name="adj1" fmla="val 9967"/>
                <a:gd name="adj2" fmla="val 0"/>
              </a:avLst>
            </a:prstGeom>
            <a:noFill/>
            <a:ln w="25400">
              <a:solidFill>
                <a:srgbClr val="0B39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1" name="Straight Connector 50">
              <a:extLst>
                <a:ext uri="{FF2B5EF4-FFF2-40B4-BE49-F238E27FC236}">
                  <a16:creationId xmlns:a16="http://schemas.microsoft.com/office/drawing/2014/main" id="{8721ED29-50E5-736A-CDC1-126F6330D15C}"/>
                </a:ext>
              </a:extLst>
            </p:cNvPr>
            <p:cNvCxnSpPr>
              <a:cxnSpLocks/>
            </p:cNvCxnSpPr>
            <p:nvPr/>
          </p:nvCxnSpPr>
          <p:spPr>
            <a:xfrm>
              <a:off x="642011" y="5749141"/>
              <a:ext cx="2606267" cy="0"/>
            </a:xfrm>
            <a:prstGeom prst="line">
              <a:avLst/>
            </a:prstGeom>
            <a:ln w="57150">
              <a:solidFill>
                <a:srgbClr val="0B3959"/>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EF1B090-2837-53C1-8C6D-B38AEAA37C35}"/>
                </a:ext>
              </a:extLst>
            </p:cNvPr>
            <p:cNvGrpSpPr/>
            <p:nvPr/>
          </p:nvGrpSpPr>
          <p:grpSpPr>
            <a:xfrm>
              <a:off x="1522763" y="5326759"/>
              <a:ext cx="844764" cy="844764"/>
              <a:chOff x="1522763" y="5354752"/>
              <a:chExt cx="844764" cy="844764"/>
            </a:xfrm>
          </p:grpSpPr>
          <p:sp>
            <p:nvSpPr>
              <p:cNvPr id="38" name="Oval 37">
                <a:extLst>
                  <a:ext uri="{FF2B5EF4-FFF2-40B4-BE49-F238E27FC236}">
                    <a16:creationId xmlns:a16="http://schemas.microsoft.com/office/drawing/2014/main" id="{45D7A761-B238-2157-1697-97CF332CD62C}"/>
                  </a:ext>
                  <a:ext uri="{C183D7F6-B498-43B3-948B-1728B52AA6E4}">
                    <adec:decorative xmlns:adec="http://schemas.microsoft.com/office/drawing/2017/decorative" val="1"/>
                  </a:ext>
                </a:extLst>
              </p:cNvPr>
              <p:cNvSpPr>
                <a:spLocks/>
              </p:cNvSpPr>
              <p:nvPr/>
            </p:nvSpPr>
            <p:spPr>
              <a:xfrm>
                <a:off x="1522763" y="5354752"/>
                <a:ext cx="844764" cy="844764"/>
              </a:xfrm>
              <a:prstGeom prst="ellipse">
                <a:avLst/>
              </a:prstGeom>
              <a:solidFill>
                <a:schemeClr val="bg1"/>
              </a:solidFill>
              <a:ln w="28575">
                <a:solidFill>
                  <a:srgbClr val="0B39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Graphic 45">
                <a:extLst>
                  <a:ext uri="{FF2B5EF4-FFF2-40B4-BE49-F238E27FC236}">
                    <a16:creationId xmlns:a16="http://schemas.microsoft.com/office/drawing/2014/main" id="{1A8F5662-0CB5-9AB5-71F0-9D754F2A7BE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02245" y="5434234"/>
                <a:ext cx="685800" cy="685800"/>
              </a:xfrm>
              <a:prstGeom prst="rect">
                <a:avLst/>
              </a:prstGeom>
            </p:spPr>
          </p:pic>
        </p:grpSp>
      </p:grpSp>
      <p:grpSp>
        <p:nvGrpSpPr>
          <p:cNvPr id="4" name="Group 3">
            <a:extLst>
              <a:ext uri="{FF2B5EF4-FFF2-40B4-BE49-F238E27FC236}">
                <a16:creationId xmlns:a16="http://schemas.microsoft.com/office/drawing/2014/main" id="{A307CF89-22C9-B4D6-30C2-D80EA7C3D6D0}"/>
              </a:ext>
            </a:extLst>
          </p:cNvPr>
          <p:cNvGrpSpPr/>
          <p:nvPr/>
        </p:nvGrpSpPr>
        <p:grpSpPr>
          <a:xfrm>
            <a:off x="6148754" y="1783872"/>
            <a:ext cx="2606267" cy="4382889"/>
            <a:chOff x="3385561" y="1788634"/>
            <a:chExt cx="2606267" cy="4382889"/>
          </a:xfrm>
        </p:grpSpPr>
        <p:sp>
          <p:nvSpPr>
            <p:cNvPr id="16" name="TextBox 15">
              <a:extLst>
                <a:ext uri="{FF2B5EF4-FFF2-40B4-BE49-F238E27FC236}">
                  <a16:creationId xmlns:a16="http://schemas.microsoft.com/office/drawing/2014/main" id="{57947E8E-0F8F-1C07-3E26-A81D7C5DEDAA}"/>
                </a:ext>
              </a:extLst>
            </p:cNvPr>
            <p:cNvSpPr txBox="1"/>
            <p:nvPr/>
          </p:nvSpPr>
          <p:spPr>
            <a:xfrm>
              <a:off x="3400294" y="2985894"/>
              <a:ext cx="2591534"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lumMod val="85000"/>
                      <a:lumOff val="15000"/>
                    </a:srgbClr>
                  </a:solidFill>
                  <a:effectLst/>
                  <a:uLnTx/>
                  <a:uFillTx/>
                  <a:latin typeface="Calibri" panose="020F0502020204030204"/>
                  <a:ea typeface="+mn-ea"/>
                  <a:cs typeface="+mn-cs"/>
                </a:rPr>
                <a:t>Foster connections between clinical, operational, and technical teams, which is vital to ensuring adoption and long-term success</a:t>
              </a:r>
            </a:p>
          </p:txBody>
        </p:sp>
        <p:sp>
          <p:nvSpPr>
            <p:cNvPr id="27" name="Rectangle: Top Corners Rounded 26">
              <a:extLst>
                <a:ext uri="{FF2B5EF4-FFF2-40B4-BE49-F238E27FC236}">
                  <a16:creationId xmlns:a16="http://schemas.microsoft.com/office/drawing/2014/main" id="{E59B263D-E69C-9DAF-9E75-9B3A01AE5B65}"/>
                </a:ext>
              </a:extLst>
            </p:cNvPr>
            <p:cNvSpPr/>
            <p:nvPr/>
          </p:nvSpPr>
          <p:spPr>
            <a:xfrm>
              <a:off x="3400294" y="1788634"/>
              <a:ext cx="2591534" cy="1075171"/>
            </a:xfrm>
            <a:prstGeom prst="round2SameRect">
              <a:avLst>
                <a:gd name="adj1" fmla="val 26316"/>
                <a:gd name="adj2" fmla="val 0"/>
              </a:avLst>
            </a:prstGeom>
            <a:solidFill>
              <a:srgbClr val="177E89"/>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BUILD RELATIONSHIPS</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28" name="Rectangle: Top Corners Rounded 27">
              <a:extLst>
                <a:ext uri="{FF2B5EF4-FFF2-40B4-BE49-F238E27FC236}">
                  <a16:creationId xmlns:a16="http://schemas.microsoft.com/office/drawing/2014/main" id="{0E761A38-1C52-9069-7076-E46A767AEB99}"/>
                </a:ext>
                <a:ext uri="{C183D7F6-B498-43B3-948B-1728B52AA6E4}">
                  <adec:decorative xmlns:adec="http://schemas.microsoft.com/office/drawing/2017/decorative" val="1"/>
                </a:ext>
              </a:extLst>
            </p:cNvPr>
            <p:cNvSpPr/>
            <p:nvPr/>
          </p:nvSpPr>
          <p:spPr>
            <a:xfrm>
              <a:off x="3400294" y="1788636"/>
              <a:ext cx="2591534" cy="3998706"/>
            </a:xfrm>
            <a:prstGeom prst="round2SameRect">
              <a:avLst>
                <a:gd name="adj1" fmla="val 11754"/>
                <a:gd name="adj2" fmla="val 0"/>
              </a:avLst>
            </a:prstGeom>
            <a:noFill/>
            <a:ln w="25400">
              <a:solidFill>
                <a:srgbClr val="177E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8" name="Straight Connector 57">
              <a:extLst>
                <a:ext uri="{FF2B5EF4-FFF2-40B4-BE49-F238E27FC236}">
                  <a16:creationId xmlns:a16="http://schemas.microsoft.com/office/drawing/2014/main" id="{9D464296-8AD3-B4DF-28BC-DF1A1E4E2D93}"/>
                </a:ext>
              </a:extLst>
            </p:cNvPr>
            <p:cNvCxnSpPr>
              <a:cxnSpLocks/>
            </p:cNvCxnSpPr>
            <p:nvPr/>
          </p:nvCxnSpPr>
          <p:spPr>
            <a:xfrm>
              <a:off x="3385561" y="5749141"/>
              <a:ext cx="2606267" cy="0"/>
            </a:xfrm>
            <a:prstGeom prst="line">
              <a:avLst/>
            </a:prstGeom>
            <a:ln w="57150">
              <a:solidFill>
                <a:srgbClr val="177E89"/>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D7B056BE-0338-7656-7F65-9B74B9397DDA}"/>
                </a:ext>
              </a:extLst>
            </p:cNvPr>
            <p:cNvGrpSpPr/>
            <p:nvPr/>
          </p:nvGrpSpPr>
          <p:grpSpPr>
            <a:xfrm>
              <a:off x="4273679" y="5326759"/>
              <a:ext cx="844764" cy="844764"/>
              <a:chOff x="4273679" y="5354752"/>
              <a:chExt cx="844764" cy="844764"/>
            </a:xfrm>
          </p:grpSpPr>
          <p:sp>
            <p:nvSpPr>
              <p:cNvPr id="37" name="Oval 36">
                <a:extLst>
                  <a:ext uri="{FF2B5EF4-FFF2-40B4-BE49-F238E27FC236}">
                    <a16:creationId xmlns:a16="http://schemas.microsoft.com/office/drawing/2014/main" id="{13D951B9-A2CF-F742-B967-A68A23F64D36}"/>
                  </a:ext>
                  <a:ext uri="{C183D7F6-B498-43B3-948B-1728B52AA6E4}">
                    <adec:decorative xmlns:adec="http://schemas.microsoft.com/office/drawing/2017/decorative" val="1"/>
                  </a:ext>
                </a:extLst>
              </p:cNvPr>
              <p:cNvSpPr>
                <a:spLocks/>
              </p:cNvSpPr>
              <p:nvPr/>
            </p:nvSpPr>
            <p:spPr>
              <a:xfrm>
                <a:off x="4273679" y="5354752"/>
                <a:ext cx="844764" cy="844764"/>
              </a:xfrm>
              <a:prstGeom prst="ellipse">
                <a:avLst/>
              </a:prstGeom>
              <a:solidFill>
                <a:schemeClr val="bg1"/>
              </a:solidFill>
              <a:ln w="28575">
                <a:solidFill>
                  <a:srgbClr val="177D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Graphic 48">
                <a:extLst>
                  <a:ext uri="{FF2B5EF4-FFF2-40B4-BE49-F238E27FC236}">
                    <a16:creationId xmlns:a16="http://schemas.microsoft.com/office/drawing/2014/main" id="{510EA22E-4DE2-52E7-6807-84A36CF1641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53161" y="5434234"/>
                <a:ext cx="685800" cy="685800"/>
              </a:xfrm>
              <a:prstGeom prst="rect">
                <a:avLst/>
              </a:prstGeom>
            </p:spPr>
          </p:pic>
        </p:grpSp>
      </p:grpSp>
      <p:grpSp>
        <p:nvGrpSpPr>
          <p:cNvPr id="5" name="Group 4">
            <a:extLst>
              <a:ext uri="{FF2B5EF4-FFF2-40B4-BE49-F238E27FC236}">
                <a16:creationId xmlns:a16="http://schemas.microsoft.com/office/drawing/2014/main" id="{50434DBC-25FF-BA19-03E0-C27CB27F57BA}"/>
              </a:ext>
            </a:extLst>
          </p:cNvPr>
          <p:cNvGrpSpPr/>
          <p:nvPr/>
        </p:nvGrpSpPr>
        <p:grpSpPr>
          <a:xfrm>
            <a:off x="3395383" y="1783872"/>
            <a:ext cx="2610106" cy="4382888"/>
            <a:chOff x="6151210" y="1788635"/>
            <a:chExt cx="2610106" cy="4382888"/>
          </a:xfrm>
        </p:grpSpPr>
        <p:sp>
          <p:nvSpPr>
            <p:cNvPr id="29" name="Rectangle: Top Corners Rounded 28">
              <a:extLst>
                <a:ext uri="{FF2B5EF4-FFF2-40B4-BE49-F238E27FC236}">
                  <a16:creationId xmlns:a16="http://schemas.microsoft.com/office/drawing/2014/main" id="{2274DEFF-ECBD-C58F-72DC-FD1D6B93DAA6}"/>
                </a:ext>
              </a:extLst>
            </p:cNvPr>
            <p:cNvSpPr/>
            <p:nvPr/>
          </p:nvSpPr>
          <p:spPr>
            <a:xfrm>
              <a:off x="6151210" y="1788635"/>
              <a:ext cx="2610106" cy="1075170"/>
            </a:xfrm>
            <a:prstGeom prst="round2SameRect">
              <a:avLst>
                <a:gd name="adj1" fmla="val 25240"/>
                <a:gd name="adj2" fmla="val 0"/>
              </a:avLst>
            </a:prstGeom>
            <a:solidFill>
              <a:srgbClr val="A63B35"/>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ADVANCE READINESS</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1" name="TextBox 10">
              <a:extLst>
                <a:ext uri="{FF2B5EF4-FFF2-40B4-BE49-F238E27FC236}">
                  <a16:creationId xmlns:a16="http://schemas.microsoft.com/office/drawing/2014/main" id="{41476E5D-CE4C-2158-27A3-F4C1459C6E1B}"/>
                </a:ext>
              </a:extLst>
            </p:cNvPr>
            <p:cNvSpPr txBox="1"/>
            <p:nvPr/>
          </p:nvSpPr>
          <p:spPr>
            <a:xfrm>
              <a:off x="6151210" y="2985894"/>
              <a:ext cx="2591534"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lumMod val="85000"/>
                      <a:lumOff val="15000"/>
                    </a:srgbClr>
                  </a:solidFill>
                  <a:effectLst/>
                  <a:uLnTx/>
                  <a:uFillTx/>
                  <a:latin typeface="Calibri" panose="020F0502020204030204"/>
                  <a:ea typeface="+mn-ea"/>
                  <a:cs typeface="+mn-cs"/>
                </a:rPr>
                <a:t>Discuss workflow dependencies, identify opportunities to streamline processes, and avoid potential roadblocks</a:t>
              </a:r>
            </a:p>
          </p:txBody>
        </p:sp>
        <p:sp>
          <p:nvSpPr>
            <p:cNvPr id="30" name="Rectangle: Top Corners Rounded 29">
              <a:extLst>
                <a:ext uri="{FF2B5EF4-FFF2-40B4-BE49-F238E27FC236}">
                  <a16:creationId xmlns:a16="http://schemas.microsoft.com/office/drawing/2014/main" id="{DF252B22-B019-FF0A-3F95-20756F368AC6}"/>
                </a:ext>
                <a:ext uri="{C183D7F6-B498-43B3-948B-1728B52AA6E4}">
                  <adec:decorative xmlns:adec="http://schemas.microsoft.com/office/drawing/2017/decorative" val="1"/>
                </a:ext>
              </a:extLst>
            </p:cNvPr>
            <p:cNvSpPr/>
            <p:nvPr/>
          </p:nvSpPr>
          <p:spPr>
            <a:xfrm>
              <a:off x="6151210" y="1788636"/>
              <a:ext cx="2591534" cy="3998706"/>
            </a:xfrm>
            <a:prstGeom prst="round2SameRect">
              <a:avLst>
                <a:gd name="adj1" fmla="val 10414"/>
                <a:gd name="adj2" fmla="val 0"/>
              </a:avLst>
            </a:prstGeom>
            <a:noFill/>
            <a:ln w="25400">
              <a:solidFill>
                <a:srgbClr val="A63B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2" name="Straight Connector 61">
              <a:extLst>
                <a:ext uri="{FF2B5EF4-FFF2-40B4-BE49-F238E27FC236}">
                  <a16:creationId xmlns:a16="http://schemas.microsoft.com/office/drawing/2014/main" id="{C1107F94-AFED-F51F-9C07-289C3F7521AF}"/>
                </a:ext>
              </a:extLst>
            </p:cNvPr>
            <p:cNvCxnSpPr>
              <a:cxnSpLocks/>
            </p:cNvCxnSpPr>
            <p:nvPr/>
          </p:nvCxnSpPr>
          <p:spPr>
            <a:xfrm>
              <a:off x="6151210" y="5749141"/>
              <a:ext cx="2606267" cy="0"/>
            </a:xfrm>
            <a:prstGeom prst="line">
              <a:avLst/>
            </a:prstGeom>
            <a:ln w="57150">
              <a:solidFill>
                <a:srgbClr val="A63B35"/>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EFB1A278-016D-050D-F98D-3C72732D9E93}"/>
                </a:ext>
              </a:extLst>
            </p:cNvPr>
            <p:cNvGrpSpPr/>
            <p:nvPr/>
          </p:nvGrpSpPr>
          <p:grpSpPr>
            <a:xfrm>
              <a:off x="7024595" y="5326759"/>
              <a:ext cx="844764" cy="844764"/>
              <a:chOff x="7024595" y="5354752"/>
              <a:chExt cx="844764" cy="844764"/>
            </a:xfrm>
          </p:grpSpPr>
          <p:sp>
            <p:nvSpPr>
              <p:cNvPr id="40" name="Oval 39">
                <a:extLst>
                  <a:ext uri="{FF2B5EF4-FFF2-40B4-BE49-F238E27FC236}">
                    <a16:creationId xmlns:a16="http://schemas.microsoft.com/office/drawing/2014/main" id="{BA516997-38A3-4615-49D5-A9F4DAC3F110}"/>
                  </a:ext>
                  <a:ext uri="{C183D7F6-B498-43B3-948B-1728B52AA6E4}">
                    <adec:decorative xmlns:adec="http://schemas.microsoft.com/office/drawing/2017/decorative" val="1"/>
                  </a:ext>
                </a:extLst>
              </p:cNvPr>
              <p:cNvSpPr>
                <a:spLocks/>
              </p:cNvSpPr>
              <p:nvPr/>
            </p:nvSpPr>
            <p:spPr>
              <a:xfrm>
                <a:off x="7024595" y="5354752"/>
                <a:ext cx="844764" cy="844764"/>
              </a:xfrm>
              <a:prstGeom prst="ellipse">
                <a:avLst/>
              </a:prstGeom>
              <a:solidFill>
                <a:schemeClr val="bg1"/>
              </a:solidFill>
              <a:ln w="28575">
                <a:solidFill>
                  <a:srgbClr val="A63B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a:extLst>
                  <a:ext uri="{FF2B5EF4-FFF2-40B4-BE49-F238E27FC236}">
                    <a16:creationId xmlns:a16="http://schemas.microsoft.com/office/drawing/2014/main" id="{1BB13BE4-F8CD-C18D-19E2-FAD2DDB989B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104077" y="5434234"/>
                <a:ext cx="685800" cy="685800"/>
              </a:xfrm>
              <a:prstGeom prst="rect">
                <a:avLst/>
              </a:prstGeom>
            </p:spPr>
          </p:pic>
        </p:grpSp>
      </p:grpSp>
      <p:grpSp>
        <p:nvGrpSpPr>
          <p:cNvPr id="7" name="Group 6">
            <a:extLst>
              <a:ext uri="{FF2B5EF4-FFF2-40B4-BE49-F238E27FC236}">
                <a16:creationId xmlns:a16="http://schemas.microsoft.com/office/drawing/2014/main" id="{55AA3B7C-A6B9-736B-2DAF-E63BB8F1EE98}"/>
              </a:ext>
            </a:extLst>
          </p:cNvPr>
          <p:cNvGrpSpPr/>
          <p:nvPr/>
        </p:nvGrpSpPr>
        <p:grpSpPr>
          <a:xfrm>
            <a:off x="8902126" y="1783872"/>
            <a:ext cx="2606267" cy="4382889"/>
            <a:chOff x="8902126" y="1788634"/>
            <a:chExt cx="2606267" cy="4382889"/>
          </a:xfrm>
        </p:grpSpPr>
        <p:sp>
          <p:nvSpPr>
            <p:cNvPr id="12" name="TextBox 11">
              <a:extLst>
                <a:ext uri="{FF2B5EF4-FFF2-40B4-BE49-F238E27FC236}">
                  <a16:creationId xmlns:a16="http://schemas.microsoft.com/office/drawing/2014/main" id="{490FD2AD-701F-6DD1-B0FE-8CB89C4F1599}"/>
                </a:ext>
              </a:extLst>
            </p:cNvPr>
            <p:cNvSpPr txBox="1"/>
            <p:nvPr/>
          </p:nvSpPr>
          <p:spPr>
            <a:xfrm>
              <a:off x="8902126" y="2985894"/>
              <a:ext cx="2591534"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lumMod val="85000"/>
                      <a:lumOff val="15000"/>
                    </a:srgbClr>
                  </a:solidFill>
                  <a:effectLst/>
                  <a:uLnTx/>
                  <a:uFillTx/>
                  <a:latin typeface="Calibri" panose="020F0502020204030204"/>
                  <a:ea typeface="+mn-ea"/>
                  <a:cs typeface="+mn-cs"/>
                </a:rPr>
                <a:t>Prioritize building collective responsibility, emphasizing every participant plays a role in preparing for the transition to PATH EHR</a:t>
              </a:r>
            </a:p>
          </p:txBody>
        </p:sp>
        <p:sp>
          <p:nvSpPr>
            <p:cNvPr id="31" name="Rectangle: Top Corners Rounded 30">
              <a:extLst>
                <a:ext uri="{FF2B5EF4-FFF2-40B4-BE49-F238E27FC236}">
                  <a16:creationId xmlns:a16="http://schemas.microsoft.com/office/drawing/2014/main" id="{521BEDA4-9230-A4BE-0658-8702AF4AA9B5}"/>
                </a:ext>
              </a:extLst>
            </p:cNvPr>
            <p:cNvSpPr/>
            <p:nvPr/>
          </p:nvSpPr>
          <p:spPr>
            <a:xfrm>
              <a:off x="8902126" y="1788634"/>
              <a:ext cx="2591534" cy="1075169"/>
            </a:xfrm>
            <a:prstGeom prst="round2SameRect">
              <a:avLst>
                <a:gd name="adj1" fmla="val 25239"/>
                <a:gd name="adj2" fmla="val 0"/>
              </a:avLst>
            </a:prstGeom>
            <a:solidFill>
              <a:srgbClr val="D1AB7D"/>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SHARE OWNERSHIP</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32" name="Rectangle: Top Corners Rounded 31">
              <a:extLst>
                <a:ext uri="{FF2B5EF4-FFF2-40B4-BE49-F238E27FC236}">
                  <a16:creationId xmlns:a16="http://schemas.microsoft.com/office/drawing/2014/main" id="{E77DCCD8-2A10-2F99-B8CD-974023674DB3}"/>
                </a:ext>
                <a:ext uri="{C183D7F6-B498-43B3-948B-1728B52AA6E4}">
                  <adec:decorative xmlns:adec="http://schemas.microsoft.com/office/drawing/2017/decorative" val="1"/>
                </a:ext>
              </a:extLst>
            </p:cNvPr>
            <p:cNvSpPr/>
            <p:nvPr/>
          </p:nvSpPr>
          <p:spPr>
            <a:xfrm>
              <a:off x="8902126" y="1788636"/>
              <a:ext cx="2591534" cy="3998706"/>
            </a:xfrm>
            <a:prstGeom prst="round2SameRect">
              <a:avLst>
                <a:gd name="adj1" fmla="val 11307"/>
                <a:gd name="adj2" fmla="val 0"/>
              </a:avLst>
            </a:prstGeom>
            <a:noFill/>
            <a:ln w="25400">
              <a:solidFill>
                <a:srgbClr val="D1A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3" name="Straight Connector 62">
              <a:extLst>
                <a:ext uri="{FF2B5EF4-FFF2-40B4-BE49-F238E27FC236}">
                  <a16:creationId xmlns:a16="http://schemas.microsoft.com/office/drawing/2014/main" id="{88E4A2AF-2382-E96A-E6E7-9CE6773CCE08}"/>
                </a:ext>
              </a:extLst>
            </p:cNvPr>
            <p:cNvCxnSpPr>
              <a:cxnSpLocks/>
            </p:cNvCxnSpPr>
            <p:nvPr/>
          </p:nvCxnSpPr>
          <p:spPr>
            <a:xfrm>
              <a:off x="8902126" y="5749141"/>
              <a:ext cx="2606267" cy="0"/>
            </a:xfrm>
            <a:prstGeom prst="line">
              <a:avLst/>
            </a:prstGeom>
            <a:ln w="57150">
              <a:solidFill>
                <a:srgbClr val="D1AB7D"/>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DD84603C-F188-E6C0-A220-0DB360F53399}"/>
                </a:ext>
              </a:extLst>
            </p:cNvPr>
            <p:cNvGrpSpPr/>
            <p:nvPr/>
          </p:nvGrpSpPr>
          <p:grpSpPr>
            <a:xfrm>
              <a:off x="9775511" y="5326759"/>
              <a:ext cx="844764" cy="844764"/>
              <a:chOff x="9775511" y="5354752"/>
              <a:chExt cx="844764" cy="844764"/>
            </a:xfrm>
          </p:grpSpPr>
          <p:sp>
            <p:nvSpPr>
              <p:cNvPr id="39" name="Oval 38">
                <a:extLst>
                  <a:ext uri="{FF2B5EF4-FFF2-40B4-BE49-F238E27FC236}">
                    <a16:creationId xmlns:a16="http://schemas.microsoft.com/office/drawing/2014/main" id="{18958976-40AE-C109-E13F-8CA86B162E07}"/>
                  </a:ext>
                  <a:ext uri="{C183D7F6-B498-43B3-948B-1728B52AA6E4}">
                    <adec:decorative xmlns:adec="http://schemas.microsoft.com/office/drawing/2017/decorative" val="1"/>
                  </a:ext>
                </a:extLst>
              </p:cNvPr>
              <p:cNvSpPr>
                <a:spLocks/>
              </p:cNvSpPr>
              <p:nvPr/>
            </p:nvSpPr>
            <p:spPr>
              <a:xfrm>
                <a:off x="9775511" y="5354752"/>
                <a:ext cx="844764" cy="844764"/>
              </a:xfrm>
              <a:prstGeom prst="ellipse">
                <a:avLst/>
              </a:prstGeom>
              <a:solidFill>
                <a:schemeClr val="bg1"/>
              </a:solidFill>
              <a:ln w="28575">
                <a:solidFill>
                  <a:srgbClr val="D1A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a:extLst>
                  <a:ext uri="{FF2B5EF4-FFF2-40B4-BE49-F238E27FC236}">
                    <a16:creationId xmlns:a16="http://schemas.microsoft.com/office/drawing/2014/main" id="{DDFA2D91-57D3-6B25-D627-2459C0AD8DD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54993" y="5441911"/>
                <a:ext cx="685800" cy="670447"/>
              </a:xfrm>
              <a:prstGeom prst="rect">
                <a:avLst/>
              </a:prstGeom>
            </p:spPr>
          </p:pic>
        </p:grpSp>
      </p:grpSp>
    </p:spTree>
    <p:extLst>
      <p:ext uri="{BB962C8B-B14F-4D97-AF65-F5344CB8AC3E}">
        <p14:creationId xmlns:p14="http://schemas.microsoft.com/office/powerpoint/2010/main" val="222167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D5A27-206E-9BA3-C125-06A5217DA8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1C0310-A1D1-9F12-B1F0-80FC0C214AAA}"/>
              </a:ext>
            </a:extLst>
          </p:cNvPr>
          <p:cNvSpPr>
            <a:spLocks noGrp="1"/>
          </p:cNvSpPr>
          <p:nvPr>
            <p:ph type="title"/>
          </p:nvPr>
        </p:nvSpPr>
        <p:spPr/>
        <p:txBody>
          <a:bodyPr/>
          <a:lstStyle/>
          <a:p>
            <a:r>
              <a:rPr lang="en-US">
                <a:ea typeface="Calibri Light"/>
                <a:cs typeface="Calibri Light"/>
              </a:rPr>
              <a:t>PATH EHR Solution Set (partial)</a:t>
            </a:r>
            <a:endParaRPr lang="en-US"/>
          </a:p>
        </p:txBody>
      </p:sp>
      <p:sp>
        <p:nvSpPr>
          <p:cNvPr id="5" name="Rectangle 6">
            <a:extLst>
              <a:ext uri="{FF2B5EF4-FFF2-40B4-BE49-F238E27FC236}">
                <a16:creationId xmlns:a16="http://schemas.microsoft.com/office/drawing/2014/main" id="{C3E8ACB9-FED3-DC8F-F1F3-C521D250D5C2}"/>
              </a:ext>
              <a:ext uri="{C183D7F6-B498-43B3-948B-1728B52AA6E4}">
                <adec:decorative xmlns:adec="http://schemas.microsoft.com/office/drawing/2017/decorative" val="1"/>
              </a:ext>
            </a:extLst>
          </p:cNvPr>
          <p:cNvSpPr/>
          <p:nvPr/>
        </p:nvSpPr>
        <p:spPr>
          <a:xfrm>
            <a:off x="137652" y="1100838"/>
            <a:ext cx="11926529" cy="671600"/>
          </a:xfrm>
          <a:prstGeom prst="roundRect">
            <a:avLst/>
          </a:prstGeom>
          <a:solidFill>
            <a:schemeClr val="bg2">
              <a:alpha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BFA"/>
              </a:solidFill>
              <a:effectLst/>
              <a:uLnTx/>
              <a:uFillTx/>
              <a:latin typeface="Calibri" panose="020F0502020204030204"/>
              <a:ea typeface="+mn-ea"/>
              <a:cs typeface="+mn-cs"/>
            </a:endParaRPr>
          </a:p>
        </p:txBody>
      </p:sp>
      <p:sp>
        <p:nvSpPr>
          <p:cNvPr id="8" name="Rectangle 6">
            <a:extLst>
              <a:ext uri="{FF2B5EF4-FFF2-40B4-BE49-F238E27FC236}">
                <a16:creationId xmlns:a16="http://schemas.microsoft.com/office/drawing/2014/main" id="{136E253E-515D-6C23-A98A-3A0AB57A0D51}"/>
              </a:ext>
              <a:ext uri="{C183D7F6-B498-43B3-948B-1728B52AA6E4}">
                <adec:decorative xmlns:adec="http://schemas.microsoft.com/office/drawing/2017/decorative" val="1"/>
              </a:ext>
            </a:extLst>
          </p:cNvPr>
          <p:cNvSpPr/>
          <p:nvPr/>
        </p:nvSpPr>
        <p:spPr>
          <a:xfrm>
            <a:off x="137651" y="1838830"/>
            <a:ext cx="11926529" cy="689268"/>
          </a:xfrm>
          <a:prstGeom prst="roundRect">
            <a:avLst/>
          </a:prstGeom>
          <a:solidFill>
            <a:schemeClr val="bg2">
              <a:alpha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BFA"/>
              </a:solidFill>
              <a:effectLst/>
              <a:uLnTx/>
              <a:uFillTx/>
              <a:latin typeface="Calibri" panose="020F0502020204030204"/>
              <a:ea typeface="+mn-ea"/>
              <a:cs typeface="+mn-cs"/>
            </a:endParaRPr>
          </a:p>
        </p:txBody>
      </p:sp>
      <p:sp>
        <p:nvSpPr>
          <p:cNvPr id="10" name="Rectangle 6">
            <a:extLst>
              <a:ext uri="{FF2B5EF4-FFF2-40B4-BE49-F238E27FC236}">
                <a16:creationId xmlns:a16="http://schemas.microsoft.com/office/drawing/2014/main" id="{05DF7C97-BC42-18ED-1924-91D2E14B02EC}"/>
              </a:ext>
              <a:ext uri="{C183D7F6-B498-43B3-948B-1728B52AA6E4}">
                <adec:decorative xmlns:adec="http://schemas.microsoft.com/office/drawing/2017/decorative" val="1"/>
              </a:ext>
            </a:extLst>
          </p:cNvPr>
          <p:cNvSpPr/>
          <p:nvPr/>
        </p:nvSpPr>
        <p:spPr>
          <a:xfrm>
            <a:off x="137651" y="3338255"/>
            <a:ext cx="11926529" cy="692084"/>
          </a:xfrm>
          <a:prstGeom prst="roundRect">
            <a:avLst/>
          </a:prstGeom>
          <a:solidFill>
            <a:schemeClr val="bg2">
              <a:alpha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BFA"/>
              </a:solidFill>
              <a:effectLst/>
              <a:uLnTx/>
              <a:uFillTx/>
              <a:latin typeface="Calibri" panose="020F0502020204030204"/>
              <a:ea typeface="+mn-ea"/>
              <a:cs typeface="+mn-cs"/>
            </a:endParaRPr>
          </a:p>
        </p:txBody>
      </p:sp>
      <p:sp>
        <p:nvSpPr>
          <p:cNvPr id="12" name="Rectangle 6">
            <a:extLst>
              <a:ext uri="{FF2B5EF4-FFF2-40B4-BE49-F238E27FC236}">
                <a16:creationId xmlns:a16="http://schemas.microsoft.com/office/drawing/2014/main" id="{04AD5855-07B9-C680-8D59-C01078538BF0}"/>
              </a:ext>
              <a:ext uri="{C183D7F6-B498-43B3-948B-1728B52AA6E4}">
                <adec:decorative xmlns:adec="http://schemas.microsoft.com/office/drawing/2017/decorative" val="1"/>
              </a:ext>
            </a:extLst>
          </p:cNvPr>
          <p:cNvSpPr/>
          <p:nvPr/>
        </p:nvSpPr>
        <p:spPr>
          <a:xfrm>
            <a:off x="137651" y="4102878"/>
            <a:ext cx="11926529" cy="728821"/>
          </a:xfrm>
          <a:prstGeom prst="roundRect">
            <a:avLst/>
          </a:prstGeom>
          <a:solidFill>
            <a:schemeClr val="bg2">
              <a:alpha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BFA"/>
              </a:solidFill>
              <a:effectLst/>
              <a:uLnTx/>
              <a:uFillTx/>
              <a:latin typeface="Calibri" panose="020F0502020204030204"/>
              <a:ea typeface="+mn-ea"/>
              <a:cs typeface="+mn-cs"/>
            </a:endParaRPr>
          </a:p>
        </p:txBody>
      </p:sp>
      <p:sp>
        <p:nvSpPr>
          <p:cNvPr id="14" name="Rectangle 6">
            <a:extLst>
              <a:ext uri="{FF2B5EF4-FFF2-40B4-BE49-F238E27FC236}">
                <a16:creationId xmlns:a16="http://schemas.microsoft.com/office/drawing/2014/main" id="{095EB7AF-9827-1D14-A3E2-138435CEC368}"/>
              </a:ext>
              <a:ext uri="{C183D7F6-B498-43B3-948B-1728B52AA6E4}">
                <adec:decorative xmlns:adec="http://schemas.microsoft.com/office/drawing/2017/decorative" val="1"/>
              </a:ext>
            </a:extLst>
          </p:cNvPr>
          <p:cNvSpPr/>
          <p:nvPr/>
        </p:nvSpPr>
        <p:spPr>
          <a:xfrm>
            <a:off x="137651" y="4904238"/>
            <a:ext cx="11926529" cy="655962"/>
          </a:xfrm>
          <a:prstGeom prst="roundRect">
            <a:avLst/>
          </a:prstGeom>
          <a:solidFill>
            <a:schemeClr val="bg2">
              <a:alpha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BFA"/>
              </a:solidFill>
              <a:effectLst/>
              <a:uLnTx/>
              <a:uFillTx/>
              <a:latin typeface="Calibri" panose="020F0502020204030204"/>
              <a:ea typeface="+mn-ea"/>
              <a:cs typeface="+mn-cs"/>
            </a:endParaRPr>
          </a:p>
        </p:txBody>
      </p:sp>
      <p:sp>
        <p:nvSpPr>
          <p:cNvPr id="16" name="Rectangle 6">
            <a:extLst>
              <a:ext uri="{FF2B5EF4-FFF2-40B4-BE49-F238E27FC236}">
                <a16:creationId xmlns:a16="http://schemas.microsoft.com/office/drawing/2014/main" id="{C374580C-070D-B63D-7C2D-794ED59EA77C}"/>
              </a:ext>
              <a:ext uri="{C183D7F6-B498-43B3-948B-1728B52AA6E4}">
                <adec:decorative xmlns:adec="http://schemas.microsoft.com/office/drawing/2017/decorative" val="1"/>
              </a:ext>
            </a:extLst>
          </p:cNvPr>
          <p:cNvSpPr/>
          <p:nvPr/>
        </p:nvSpPr>
        <p:spPr>
          <a:xfrm>
            <a:off x="137651" y="5631618"/>
            <a:ext cx="11926529" cy="709671"/>
          </a:xfrm>
          <a:prstGeom prst="roundRect">
            <a:avLst/>
          </a:prstGeom>
          <a:solidFill>
            <a:schemeClr val="bg2">
              <a:alpha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BFA"/>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393B2714-894E-60A7-E445-90CFBD86F227}"/>
              </a:ext>
              <a:ext uri="{C183D7F6-B498-43B3-948B-1728B52AA6E4}">
                <adec:decorative xmlns:adec="http://schemas.microsoft.com/office/drawing/2017/decorative" val="1"/>
              </a:ext>
            </a:extLst>
          </p:cNvPr>
          <p:cNvSpPr/>
          <p:nvPr/>
        </p:nvSpPr>
        <p:spPr>
          <a:xfrm>
            <a:off x="195436" y="1179387"/>
            <a:ext cx="548640" cy="54864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rgbClr val="177E89"/>
            </a:solidFill>
          </a:ln>
        </p:spPr>
        <p:style>
          <a:lnRef idx="1">
            <a:schemeClr val="accent3"/>
          </a:lnRef>
          <a:fillRef idx="2">
            <a:schemeClr val="accent3"/>
          </a:fillRef>
          <a:effectRef idx="1">
            <a:schemeClr val="accent3"/>
          </a:effectRef>
          <a:fontRef idx="minor">
            <a:schemeClr val="dk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Placeholder 117">
            <a:extLst>
              <a:ext uri="{FF2B5EF4-FFF2-40B4-BE49-F238E27FC236}">
                <a16:creationId xmlns:a16="http://schemas.microsoft.com/office/drawing/2014/main" id="{16E1FA08-2A70-E002-2D2B-A6F1BAC8CDF3}"/>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835" y="1173599"/>
            <a:ext cx="589842" cy="589842"/>
          </a:xfrm>
          <a:prstGeom prst="rect">
            <a:avLst/>
          </a:prstGeom>
        </p:spPr>
      </p:pic>
      <p:sp>
        <p:nvSpPr>
          <p:cNvPr id="30" name="Freeform: Shape 29">
            <a:extLst>
              <a:ext uri="{FF2B5EF4-FFF2-40B4-BE49-F238E27FC236}">
                <a16:creationId xmlns:a16="http://schemas.microsoft.com/office/drawing/2014/main" id="{98D059A8-D6B2-C7E6-58AB-EF01869B37BE}"/>
              </a:ext>
              <a:ext uri="{C183D7F6-B498-43B3-948B-1728B52AA6E4}">
                <adec:decorative xmlns:adec="http://schemas.microsoft.com/office/drawing/2017/decorative" val="1"/>
              </a:ext>
            </a:extLst>
          </p:cNvPr>
          <p:cNvSpPr/>
          <p:nvPr/>
        </p:nvSpPr>
        <p:spPr>
          <a:xfrm>
            <a:off x="195436" y="1921242"/>
            <a:ext cx="548640" cy="54864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rgbClr val="177E89"/>
            </a:solidFill>
          </a:ln>
        </p:spPr>
        <p:style>
          <a:lnRef idx="1">
            <a:schemeClr val="accent3"/>
          </a:lnRef>
          <a:fillRef idx="2">
            <a:schemeClr val="accent3"/>
          </a:fillRef>
          <a:effectRef idx="1">
            <a:schemeClr val="accent3"/>
          </a:effectRef>
          <a:fontRef idx="minor">
            <a:schemeClr val="dk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235311D-CC55-8F9D-859B-7CADB662DD4D}"/>
              </a:ext>
              <a:ext uri="{C183D7F6-B498-43B3-948B-1728B52AA6E4}">
                <adec:decorative xmlns:adec="http://schemas.microsoft.com/office/drawing/2017/decorative" val="1"/>
              </a:ext>
            </a:extLst>
          </p:cNvPr>
          <p:cNvSpPr/>
          <p:nvPr/>
        </p:nvSpPr>
        <p:spPr>
          <a:xfrm>
            <a:off x="195439" y="3430352"/>
            <a:ext cx="548640" cy="54864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rgbClr val="177E89"/>
            </a:solidFill>
          </a:ln>
        </p:spPr>
        <p:style>
          <a:lnRef idx="1">
            <a:schemeClr val="accent3"/>
          </a:lnRef>
          <a:fillRef idx="2">
            <a:schemeClr val="accent3"/>
          </a:fillRef>
          <a:effectRef idx="1">
            <a:schemeClr val="accent3"/>
          </a:effectRef>
          <a:fontRef idx="minor">
            <a:schemeClr val="dk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5451E8A3-0003-A375-B0CA-F9397BFD455C}"/>
              </a:ext>
              <a:ext uri="{C183D7F6-B498-43B3-948B-1728B52AA6E4}">
                <adec:decorative xmlns:adec="http://schemas.microsoft.com/office/drawing/2017/decorative" val="1"/>
              </a:ext>
            </a:extLst>
          </p:cNvPr>
          <p:cNvSpPr/>
          <p:nvPr/>
        </p:nvSpPr>
        <p:spPr>
          <a:xfrm>
            <a:off x="187763" y="4184747"/>
            <a:ext cx="548640" cy="54864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rgbClr val="177E89"/>
            </a:solidFill>
          </a:ln>
        </p:spPr>
        <p:style>
          <a:lnRef idx="1">
            <a:schemeClr val="accent3"/>
          </a:lnRef>
          <a:fillRef idx="2">
            <a:schemeClr val="accent3"/>
          </a:fillRef>
          <a:effectRef idx="1">
            <a:schemeClr val="accent3"/>
          </a:effectRef>
          <a:fontRef idx="minor">
            <a:schemeClr val="dk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7E562E4-EB6B-1387-271E-E200D6CC4829}"/>
              </a:ext>
              <a:ext uri="{C183D7F6-B498-43B3-948B-1728B52AA6E4}">
                <adec:decorative xmlns:adec="http://schemas.microsoft.com/office/drawing/2017/decorative" val="1"/>
              </a:ext>
            </a:extLst>
          </p:cNvPr>
          <p:cNvSpPr/>
          <p:nvPr/>
        </p:nvSpPr>
        <p:spPr>
          <a:xfrm>
            <a:off x="195433" y="4959829"/>
            <a:ext cx="548640" cy="54864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rgbClr val="177E89"/>
            </a:solidFill>
          </a:ln>
        </p:spPr>
        <p:style>
          <a:lnRef idx="1">
            <a:schemeClr val="accent3"/>
          </a:lnRef>
          <a:fillRef idx="2">
            <a:schemeClr val="accent3"/>
          </a:fillRef>
          <a:effectRef idx="1">
            <a:schemeClr val="accent3"/>
          </a:effectRef>
          <a:fontRef idx="minor">
            <a:schemeClr val="dk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1E33AF79-A10D-A1EF-3210-3724EB9E7F71}"/>
              </a:ext>
              <a:ext uri="{C183D7F6-B498-43B3-948B-1728B52AA6E4}">
                <adec:decorative xmlns:adec="http://schemas.microsoft.com/office/drawing/2017/decorative" val="1"/>
              </a:ext>
            </a:extLst>
          </p:cNvPr>
          <p:cNvSpPr/>
          <p:nvPr/>
        </p:nvSpPr>
        <p:spPr>
          <a:xfrm>
            <a:off x="195446" y="5704333"/>
            <a:ext cx="548640" cy="54864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rgbClr val="177E89"/>
            </a:solidFill>
          </a:ln>
        </p:spPr>
        <p:style>
          <a:lnRef idx="1">
            <a:schemeClr val="accent3"/>
          </a:lnRef>
          <a:fillRef idx="2">
            <a:schemeClr val="accent3"/>
          </a:fillRef>
          <a:effectRef idx="1">
            <a:schemeClr val="accent3"/>
          </a:effectRef>
          <a:fontRef idx="minor">
            <a:schemeClr val="dk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Placeholder 119">
            <a:extLst>
              <a:ext uri="{FF2B5EF4-FFF2-40B4-BE49-F238E27FC236}">
                <a16:creationId xmlns:a16="http://schemas.microsoft.com/office/drawing/2014/main" id="{99B35D85-7235-C41A-D9A7-0F72F79C4BFC}"/>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l="85" r="85"/>
          <a:stretch>
            <a:fillRect/>
          </a:stretch>
        </p:blipFill>
        <p:spPr>
          <a:xfrm>
            <a:off x="181502" y="1891861"/>
            <a:ext cx="576509" cy="576509"/>
          </a:xfrm>
          <a:prstGeom prst="rect">
            <a:avLst/>
          </a:prstGeom>
        </p:spPr>
      </p:pic>
      <p:pic>
        <p:nvPicPr>
          <p:cNvPr id="47" name="Picture Placeholder 82">
            <a:extLst>
              <a:ext uri="{FF2B5EF4-FFF2-40B4-BE49-F238E27FC236}">
                <a16:creationId xmlns:a16="http://schemas.microsoft.com/office/drawing/2014/main" id="{AE1B3505-84C6-2951-70DA-4BB668663ACB}"/>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239" y="3426443"/>
            <a:ext cx="567684" cy="567684"/>
          </a:xfrm>
          <a:prstGeom prst="rect">
            <a:avLst/>
          </a:prstGeom>
        </p:spPr>
      </p:pic>
      <p:pic>
        <p:nvPicPr>
          <p:cNvPr id="63" name="Picture Placeholder 133">
            <a:extLst>
              <a:ext uri="{FF2B5EF4-FFF2-40B4-BE49-F238E27FC236}">
                <a16:creationId xmlns:a16="http://schemas.microsoft.com/office/drawing/2014/main" id="{2C91036B-D37F-22FF-C2D0-F7D2B18D5F53}"/>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9753" y="4193380"/>
            <a:ext cx="540007" cy="540007"/>
          </a:xfrm>
          <a:prstGeom prst="rect">
            <a:avLst/>
          </a:prstGeom>
        </p:spPr>
      </p:pic>
      <p:pic>
        <p:nvPicPr>
          <p:cNvPr id="87" name="Picture Placeholder 82">
            <a:extLst>
              <a:ext uri="{FF2B5EF4-FFF2-40B4-BE49-F238E27FC236}">
                <a16:creationId xmlns:a16="http://schemas.microsoft.com/office/drawing/2014/main" id="{FE6ABAF5-B8DA-377E-0C46-B3EAABE586A3}"/>
              </a:ext>
              <a:ext uri="{C183D7F6-B498-43B3-948B-1728B52AA6E4}">
                <adec:decorative xmlns:adec="http://schemas.microsoft.com/office/drawing/2017/decorative" val="1"/>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93196" y="5711260"/>
            <a:ext cx="553120" cy="553119"/>
          </a:xfrm>
          <a:prstGeom prst="rect">
            <a:avLst/>
          </a:prstGeom>
        </p:spPr>
      </p:pic>
      <p:pic>
        <p:nvPicPr>
          <p:cNvPr id="41" name="Picture Placeholder 38">
            <a:extLst>
              <a:ext uri="{FF2B5EF4-FFF2-40B4-BE49-F238E27FC236}">
                <a16:creationId xmlns:a16="http://schemas.microsoft.com/office/drawing/2014/main" id="{A08DD9AA-0072-971C-A3D2-FB49C30BA4EC}"/>
              </a:ext>
              <a:ext uri="{C183D7F6-B498-43B3-948B-1728B52AA6E4}">
                <adec:decorative xmlns:adec="http://schemas.microsoft.com/office/drawing/2017/decorative" val="1"/>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95436" y="4948573"/>
            <a:ext cx="548640" cy="548640"/>
          </a:xfrm>
          <a:prstGeom prst="rect">
            <a:avLst/>
          </a:prstGeom>
        </p:spPr>
      </p:pic>
      <p:sp>
        <p:nvSpPr>
          <p:cNvPr id="48" name="TextBox 47">
            <a:extLst>
              <a:ext uri="{FF2B5EF4-FFF2-40B4-BE49-F238E27FC236}">
                <a16:creationId xmlns:a16="http://schemas.microsoft.com/office/drawing/2014/main" id="{6F764877-2019-EDF7-C411-69159166CC81}"/>
              </a:ext>
            </a:extLst>
          </p:cNvPr>
          <p:cNvSpPr txBox="1"/>
          <p:nvPr/>
        </p:nvSpPr>
        <p:spPr>
          <a:xfrm>
            <a:off x="758960" y="1212166"/>
            <a:ext cx="1381760" cy="4830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1600" b="1">
                <a:solidFill>
                  <a:srgbClr val="177E89"/>
                </a:solidFill>
                <a:latin typeface="Calibri" panose="020F0502020204030204"/>
              </a:rPr>
              <a:t>Emergency &amp; Acute Care</a:t>
            </a:r>
            <a:endParaRPr kumimoji="0" lang="en-US" sz="1600" b="1" i="0" u="none" strike="noStrike" kern="1200" cap="none" spc="0" normalizeH="0" baseline="0" noProof="0">
              <a:ln>
                <a:noFill/>
              </a:ln>
              <a:solidFill>
                <a:srgbClr val="177E89"/>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C5CEF3DC-4BE5-106C-22B6-D9E1E04C7BA7}"/>
              </a:ext>
            </a:extLst>
          </p:cNvPr>
          <p:cNvSpPr/>
          <p:nvPr/>
        </p:nvSpPr>
        <p:spPr>
          <a:xfrm>
            <a:off x="2570044" y="1191937"/>
            <a:ext cx="1077636"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Core Clinicals (EHR)</a:t>
            </a:r>
          </a:p>
        </p:txBody>
      </p:sp>
      <p:sp>
        <p:nvSpPr>
          <p:cNvPr id="66" name="Rectangle: Rounded Corners 65">
            <a:extLst>
              <a:ext uri="{FF2B5EF4-FFF2-40B4-BE49-F238E27FC236}">
                <a16:creationId xmlns:a16="http://schemas.microsoft.com/office/drawing/2014/main" id="{C2FCA446-3EAD-9415-9A84-E21603D84293}"/>
              </a:ext>
            </a:extLst>
          </p:cNvPr>
          <p:cNvSpPr/>
          <p:nvPr/>
        </p:nvSpPr>
        <p:spPr>
          <a:xfrm>
            <a:off x="3714245" y="1191937"/>
            <a:ext cx="1000893"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Emergency Department</a:t>
            </a:r>
          </a:p>
        </p:txBody>
      </p:sp>
      <p:sp>
        <p:nvSpPr>
          <p:cNvPr id="73" name="Rectangle: Rounded Corners 72">
            <a:extLst>
              <a:ext uri="{FF2B5EF4-FFF2-40B4-BE49-F238E27FC236}">
                <a16:creationId xmlns:a16="http://schemas.microsoft.com/office/drawing/2014/main" id="{32A22714-4E20-DDC7-2A1F-B0D5080A384A}"/>
              </a:ext>
            </a:extLst>
          </p:cNvPr>
          <p:cNvSpPr/>
          <p:nvPr/>
        </p:nvSpPr>
        <p:spPr>
          <a:xfrm>
            <a:off x="7807077" y="1186788"/>
            <a:ext cx="769479" cy="536791"/>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Rehab Services</a:t>
            </a:r>
          </a:p>
        </p:txBody>
      </p:sp>
      <p:sp>
        <p:nvSpPr>
          <p:cNvPr id="86" name="Rectangle: Rounded Corners 85">
            <a:extLst>
              <a:ext uri="{FF2B5EF4-FFF2-40B4-BE49-F238E27FC236}">
                <a16:creationId xmlns:a16="http://schemas.microsoft.com/office/drawing/2014/main" id="{CFE25554-7A5E-5949-7A06-FEEBC3A8379D}"/>
              </a:ext>
            </a:extLst>
          </p:cNvPr>
          <p:cNvSpPr/>
          <p:nvPr/>
        </p:nvSpPr>
        <p:spPr>
          <a:xfrm>
            <a:off x="8652657" y="1186788"/>
            <a:ext cx="901693"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Inpatient Behavioral Health</a:t>
            </a:r>
          </a:p>
        </p:txBody>
      </p:sp>
      <p:sp>
        <p:nvSpPr>
          <p:cNvPr id="88" name="Rectangle: Rounded Corners 87">
            <a:extLst>
              <a:ext uri="{FF2B5EF4-FFF2-40B4-BE49-F238E27FC236}">
                <a16:creationId xmlns:a16="http://schemas.microsoft.com/office/drawing/2014/main" id="{1CD68307-9269-668A-EFDE-53B5D1C296E8}"/>
              </a:ext>
            </a:extLst>
          </p:cNvPr>
          <p:cNvSpPr/>
          <p:nvPr/>
        </p:nvSpPr>
        <p:spPr>
          <a:xfrm>
            <a:off x="4786365" y="1197086"/>
            <a:ext cx="1084087" cy="509347"/>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prstClr val="white"/>
                </a:solidFill>
                <a:effectLst/>
                <a:uLnTx/>
                <a:uFillTx/>
                <a:latin typeface="Calibri" panose="020F0502020204030204"/>
                <a:ea typeface="+mn-ea"/>
                <a:cs typeface="+mn-cs"/>
              </a:rPr>
              <a:t>Surgery &amp; </a:t>
            </a:r>
            <a:r>
              <a:rPr lang="en-US" sz="1150">
                <a:solidFill>
                  <a:prstClr val="white"/>
                </a:solidFill>
                <a:latin typeface="Calibri" panose="020F0502020204030204"/>
              </a:rPr>
              <a:t>Perioperative</a:t>
            </a:r>
            <a:endParaRPr kumimoji="0" lang="en-US" sz="11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Rounded Corners 89">
            <a:extLst>
              <a:ext uri="{FF2B5EF4-FFF2-40B4-BE49-F238E27FC236}">
                <a16:creationId xmlns:a16="http://schemas.microsoft.com/office/drawing/2014/main" id="{334FBB86-E22B-6A25-6979-31C779D7E64E}"/>
              </a:ext>
            </a:extLst>
          </p:cNvPr>
          <p:cNvSpPr/>
          <p:nvPr/>
        </p:nvSpPr>
        <p:spPr>
          <a:xfrm>
            <a:off x="5940864" y="1191937"/>
            <a:ext cx="861941"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L&amp;D  Newborn</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9CEEFC73-7F2C-4A43-BBAA-5DC8FDBFFE38}"/>
              </a:ext>
            </a:extLst>
          </p:cNvPr>
          <p:cNvSpPr txBox="1"/>
          <p:nvPr/>
        </p:nvSpPr>
        <p:spPr>
          <a:xfrm>
            <a:off x="758960" y="1950618"/>
            <a:ext cx="1468465" cy="4830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600" b="1" i="0" u="none" strike="noStrike" kern="1200" cap="none" spc="0" normalizeH="0" baseline="0" noProof="0">
                <a:ln>
                  <a:noFill/>
                </a:ln>
                <a:solidFill>
                  <a:srgbClr val="177E89"/>
                </a:solidFill>
                <a:effectLst/>
                <a:uLnTx/>
                <a:uFillTx/>
                <a:latin typeface="Calibri" panose="020F0502020204030204"/>
                <a:ea typeface="+mn-ea"/>
                <a:cs typeface="+mn-cs"/>
              </a:rPr>
              <a:t>Ambulatory Care</a:t>
            </a:r>
            <a:endParaRPr kumimoji="0" lang="en-US" sz="1600" b="0" i="0" u="none" strike="noStrike" kern="1200" cap="none" spc="0" normalizeH="0" baseline="0" noProof="0">
              <a:ln>
                <a:noFill/>
              </a:ln>
              <a:solidFill>
                <a:srgbClr val="177E89"/>
              </a:solidFill>
              <a:effectLst/>
              <a:uLnTx/>
              <a:uFillTx/>
              <a:latin typeface="Calibri" panose="020F0502020204030204"/>
              <a:ea typeface="+mn-ea"/>
              <a:cs typeface="+mn-cs"/>
            </a:endParaRPr>
          </a:p>
        </p:txBody>
      </p:sp>
      <p:sp>
        <p:nvSpPr>
          <p:cNvPr id="91" name="Rectangle: Rounded Corners 90">
            <a:extLst>
              <a:ext uri="{FF2B5EF4-FFF2-40B4-BE49-F238E27FC236}">
                <a16:creationId xmlns:a16="http://schemas.microsoft.com/office/drawing/2014/main" id="{1B41BEB3-AAB9-CF53-009F-575A92402E89}"/>
              </a:ext>
            </a:extLst>
          </p:cNvPr>
          <p:cNvSpPr/>
          <p:nvPr/>
        </p:nvSpPr>
        <p:spPr>
          <a:xfrm>
            <a:off x="2543133" y="1923978"/>
            <a:ext cx="1104547"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Core Clinicals (EHR)</a:t>
            </a:r>
          </a:p>
        </p:txBody>
      </p:sp>
      <p:sp>
        <p:nvSpPr>
          <p:cNvPr id="92" name="Rectangle: Rounded Corners 91">
            <a:extLst>
              <a:ext uri="{FF2B5EF4-FFF2-40B4-BE49-F238E27FC236}">
                <a16:creationId xmlns:a16="http://schemas.microsoft.com/office/drawing/2014/main" id="{8AC1AA5B-070C-AE34-BD4F-C5192F0D4CE5}"/>
              </a:ext>
            </a:extLst>
          </p:cNvPr>
          <p:cNvSpPr/>
          <p:nvPr/>
        </p:nvSpPr>
        <p:spPr>
          <a:xfrm>
            <a:off x="3702146" y="1923978"/>
            <a:ext cx="1104547"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Specialty Practice</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Rounded Corners 95">
            <a:extLst>
              <a:ext uri="{FF2B5EF4-FFF2-40B4-BE49-F238E27FC236}">
                <a16:creationId xmlns:a16="http://schemas.microsoft.com/office/drawing/2014/main" id="{2A6036FC-4567-48F8-7CD1-B2039D1A37DA}"/>
              </a:ext>
            </a:extLst>
          </p:cNvPr>
          <p:cNvSpPr/>
          <p:nvPr/>
        </p:nvSpPr>
        <p:spPr>
          <a:xfrm>
            <a:off x="5937795" y="1923978"/>
            <a:ext cx="1118596"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Outpatient Behavioral Health</a:t>
            </a:r>
          </a:p>
        </p:txBody>
      </p:sp>
      <p:sp>
        <p:nvSpPr>
          <p:cNvPr id="95" name="Rectangle: Rounded Corners 94">
            <a:extLst>
              <a:ext uri="{FF2B5EF4-FFF2-40B4-BE49-F238E27FC236}">
                <a16:creationId xmlns:a16="http://schemas.microsoft.com/office/drawing/2014/main" id="{3BD37B47-7586-D988-F706-00FAB977FCFC}"/>
              </a:ext>
            </a:extLst>
          </p:cNvPr>
          <p:cNvSpPr/>
          <p:nvPr/>
        </p:nvSpPr>
        <p:spPr>
          <a:xfrm>
            <a:off x="7107106" y="1923978"/>
            <a:ext cx="1003941"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Outpatient Rehab</a:t>
            </a:r>
          </a:p>
        </p:txBody>
      </p:sp>
      <p:sp>
        <p:nvSpPr>
          <p:cNvPr id="97" name="Rectangle: Rounded Corners 96">
            <a:extLst>
              <a:ext uri="{FF2B5EF4-FFF2-40B4-BE49-F238E27FC236}">
                <a16:creationId xmlns:a16="http://schemas.microsoft.com/office/drawing/2014/main" id="{C1544216-0A89-2829-FE2B-14624471B081}"/>
              </a:ext>
            </a:extLst>
          </p:cNvPr>
          <p:cNvSpPr/>
          <p:nvPr/>
        </p:nvSpPr>
        <p:spPr>
          <a:xfrm>
            <a:off x="2604606" y="4994360"/>
            <a:ext cx="935003"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Patient Portal</a:t>
            </a:r>
          </a:p>
        </p:txBody>
      </p:sp>
      <p:sp>
        <p:nvSpPr>
          <p:cNvPr id="50" name="TextBox 49">
            <a:extLst>
              <a:ext uri="{FF2B5EF4-FFF2-40B4-BE49-F238E27FC236}">
                <a16:creationId xmlns:a16="http://schemas.microsoft.com/office/drawing/2014/main" id="{2D1C6D68-4343-9635-E17E-57F4E0891E07}"/>
              </a:ext>
            </a:extLst>
          </p:cNvPr>
          <p:cNvSpPr txBox="1"/>
          <p:nvPr/>
        </p:nvSpPr>
        <p:spPr>
          <a:xfrm>
            <a:off x="758960" y="3456508"/>
            <a:ext cx="1950792" cy="4830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600" b="1" i="0" u="none" strike="noStrike" kern="1200" cap="none" spc="0" normalizeH="0" baseline="0" noProof="0">
                <a:ln>
                  <a:noFill/>
                </a:ln>
                <a:solidFill>
                  <a:srgbClr val="177E89"/>
                </a:solidFill>
                <a:effectLst/>
                <a:uLnTx/>
                <a:uFillTx/>
                <a:latin typeface="Calibri" panose="020F0502020204030204"/>
                <a:ea typeface="+mn-ea"/>
                <a:cs typeface="+mn-cs"/>
              </a:rPr>
              <a:t>Population </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600" b="1" i="0" u="none" strike="noStrike" kern="1200" cap="none" spc="0" normalizeH="0" baseline="0" noProof="0">
                <a:ln>
                  <a:noFill/>
                </a:ln>
                <a:solidFill>
                  <a:srgbClr val="177E89"/>
                </a:solidFill>
                <a:effectLst/>
                <a:uLnTx/>
                <a:uFillTx/>
                <a:latin typeface="Calibri" panose="020F0502020204030204"/>
                <a:ea typeface="+mn-ea"/>
                <a:cs typeface="+mn-cs"/>
              </a:rPr>
              <a:t>Health &amp; Quality</a:t>
            </a:r>
            <a:endParaRPr kumimoji="0" lang="en-US" sz="1600" b="0" i="0" u="none" strike="noStrike" kern="1200" cap="none" spc="0" normalizeH="0" baseline="0" noProof="0">
              <a:ln>
                <a:noFill/>
              </a:ln>
              <a:solidFill>
                <a:srgbClr val="177E89"/>
              </a:solidFill>
              <a:effectLst/>
              <a:uLnTx/>
              <a:uFillTx/>
              <a:latin typeface="Calibri" panose="020F0502020204030204"/>
              <a:ea typeface="+mn-ea"/>
              <a:cs typeface="+mn-cs"/>
            </a:endParaRPr>
          </a:p>
        </p:txBody>
      </p:sp>
      <p:sp>
        <p:nvSpPr>
          <p:cNvPr id="98" name="Rectangle: Rounded Corners 97">
            <a:extLst>
              <a:ext uri="{FF2B5EF4-FFF2-40B4-BE49-F238E27FC236}">
                <a16:creationId xmlns:a16="http://schemas.microsoft.com/office/drawing/2014/main" id="{C2CB93FE-4665-BC1B-4A69-0961BBF3F55C}"/>
              </a:ext>
            </a:extLst>
          </p:cNvPr>
          <p:cNvSpPr/>
          <p:nvPr/>
        </p:nvSpPr>
        <p:spPr>
          <a:xfrm>
            <a:off x="2564323" y="3441837"/>
            <a:ext cx="1104547"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Population Health Management</a:t>
            </a:r>
          </a:p>
        </p:txBody>
      </p:sp>
      <p:sp>
        <p:nvSpPr>
          <p:cNvPr id="99" name="Rectangle: Rounded Corners 98">
            <a:extLst>
              <a:ext uri="{FF2B5EF4-FFF2-40B4-BE49-F238E27FC236}">
                <a16:creationId xmlns:a16="http://schemas.microsoft.com/office/drawing/2014/main" id="{F8899E7E-C30D-5921-A3B0-A97D488465A2}"/>
              </a:ext>
            </a:extLst>
          </p:cNvPr>
          <p:cNvSpPr/>
          <p:nvPr/>
        </p:nvSpPr>
        <p:spPr>
          <a:xfrm>
            <a:off x="3709518" y="3441837"/>
            <a:ext cx="1104547"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Care Management</a:t>
            </a:r>
          </a:p>
        </p:txBody>
      </p:sp>
      <p:sp>
        <p:nvSpPr>
          <p:cNvPr id="100" name="Rectangle: Rounded Corners 99">
            <a:extLst>
              <a:ext uri="{FF2B5EF4-FFF2-40B4-BE49-F238E27FC236}">
                <a16:creationId xmlns:a16="http://schemas.microsoft.com/office/drawing/2014/main" id="{26A4037A-689B-C3B9-1BD4-906908532B5F}"/>
              </a:ext>
            </a:extLst>
          </p:cNvPr>
          <p:cNvSpPr/>
          <p:nvPr/>
        </p:nvSpPr>
        <p:spPr>
          <a:xfrm>
            <a:off x="4854713" y="3441837"/>
            <a:ext cx="1104271"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Reporting &amp; Analytics</a:t>
            </a:r>
          </a:p>
        </p:txBody>
      </p:sp>
      <p:sp>
        <p:nvSpPr>
          <p:cNvPr id="44" name="TextBox 43">
            <a:extLst>
              <a:ext uri="{FF2B5EF4-FFF2-40B4-BE49-F238E27FC236}">
                <a16:creationId xmlns:a16="http://schemas.microsoft.com/office/drawing/2014/main" id="{1E217D3A-70D5-AC67-5C04-CC4E82154773}"/>
              </a:ext>
            </a:extLst>
          </p:cNvPr>
          <p:cNvSpPr txBox="1"/>
          <p:nvPr/>
        </p:nvSpPr>
        <p:spPr>
          <a:xfrm>
            <a:off x="758960" y="4243286"/>
            <a:ext cx="1950792" cy="4830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600" b="1" i="0" u="none" strike="noStrike" kern="1200" cap="none" spc="0" normalizeH="0" baseline="0" noProof="0">
                <a:ln>
                  <a:noFill/>
                </a:ln>
                <a:solidFill>
                  <a:srgbClr val="177E89"/>
                </a:solidFill>
                <a:effectLst/>
                <a:uLnTx/>
                <a:uFillTx/>
                <a:latin typeface="Calibri" panose="020F0502020204030204"/>
                <a:ea typeface="+mn-ea"/>
                <a:cs typeface="+mn-cs"/>
              </a:rPr>
              <a:t>Revenue Cycle &amp; HIM</a:t>
            </a:r>
            <a:endParaRPr kumimoji="0" lang="en-US" sz="1600" b="0" i="0" u="none" strike="noStrike" kern="1200" cap="none" spc="0" normalizeH="0" baseline="0" noProof="0">
              <a:ln>
                <a:noFill/>
              </a:ln>
              <a:solidFill>
                <a:srgbClr val="177E89"/>
              </a:solidFill>
              <a:effectLst/>
              <a:uLnTx/>
              <a:uFillTx/>
              <a:latin typeface="Calibri" panose="020F0502020204030204"/>
              <a:ea typeface="+mn-ea"/>
              <a:cs typeface="+mn-cs"/>
            </a:endParaRPr>
          </a:p>
        </p:txBody>
      </p:sp>
      <p:sp>
        <p:nvSpPr>
          <p:cNvPr id="101" name="Rectangle: Rounded Corners 100">
            <a:extLst>
              <a:ext uri="{FF2B5EF4-FFF2-40B4-BE49-F238E27FC236}">
                <a16:creationId xmlns:a16="http://schemas.microsoft.com/office/drawing/2014/main" id="{776A74C1-9B76-8976-7508-CFE532D3F496}"/>
              </a:ext>
            </a:extLst>
          </p:cNvPr>
          <p:cNvSpPr/>
          <p:nvPr/>
        </p:nvSpPr>
        <p:spPr>
          <a:xfrm>
            <a:off x="2581100" y="4227475"/>
            <a:ext cx="994721"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Registration</a:t>
            </a:r>
          </a:p>
        </p:txBody>
      </p:sp>
      <p:sp>
        <p:nvSpPr>
          <p:cNvPr id="102" name="Rectangle: Rounded Corners 101">
            <a:extLst>
              <a:ext uri="{FF2B5EF4-FFF2-40B4-BE49-F238E27FC236}">
                <a16:creationId xmlns:a16="http://schemas.microsoft.com/office/drawing/2014/main" id="{93EE7CA1-A7A9-BCB3-EA15-B5CFDAF76E52}"/>
              </a:ext>
            </a:extLst>
          </p:cNvPr>
          <p:cNvSpPr/>
          <p:nvPr/>
        </p:nvSpPr>
        <p:spPr>
          <a:xfrm>
            <a:off x="10032935" y="4227475"/>
            <a:ext cx="802494"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Revenue Cycle Analytics</a:t>
            </a:r>
          </a:p>
        </p:txBody>
      </p:sp>
      <p:sp>
        <p:nvSpPr>
          <p:cNvPr id="103" name="Rectangle: Rounded Corners 102">
            <a:extLst>
              <a:ext uri="{FF2B5EF4-FFF2-40B4-BE49-F238E27FC236}">
                <a16:creationId xmlns:a16="http://schemas.microsoft.com/office/drawing/2014/main" id="{5B29C387-FBAF-24DD-E3C9-5EE7AF844BEE}"/>
              </a:ext>
            </a:extLst>
          </p:cNvPr>
          <p:cNvSpPr/>
          <p:nvPr/>
        </p:nvSpPr>
        <p:spPr>
          <a:xfrm>
            <a:off x="3616227" y="4227475"/>
            <a:ext cx="919221"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Scheduling</a:t>
            </a:r>
          </a:p>
        </p:txBody>
      </p:sp>
      <p:sp>
        <p:nvSpPr>
          <p:cNvPr id="107" name="Rectangle: Rounded Corners 106">
            <a:extLst>
              <a:ext uri="{FF2B5EF4-FFF2-40B4-BE49-F238E27FC236}">
                <a16:creationId xmlns:a16="http://schemas.microsoft.com/office/drawing/2014/main" id="{E59E289F-C9FA-6EE9-3749-449F64E4C409}"/>
              </a:ext>
            </a:extLst>
          </p:cNvPr>
          <p:cNvSpPr/>
          <p:nvPr/>
        </p:nvSpPr>
        <p:spPr>
          <a:xfrm>
            <a:off x="6773095" y="4227475"/>
            <a:ext cx="1089799"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Document Management</a:t>
            </a:r>
          </a:p>
        </p:txBody>
      </p:sp>
      <p:sp>
        <p:nvSpPr>
          <p:cNvPr id="104" name="Rectangle: Rounded Corners 103">
            <a:extLst>
              <a:ext uri="{FF2B5EF4-FFF2-40B4-BE49-F238E27FC236}">
                <a16:creationId xmlns:a16="http://schemas.microsoft.com/office/drawing/2014/main" id="{C9ACEBE0-A05A-3EB7-0CD5-994CD9067F76}"/>
              </a:ext>
            </a:extLst>
          </p:cNvPr>
          <p:cNvSpPr/>
          <p:nvPr/>
        </p:nvSpPr>
        <p:spPr>
          <a:xfrm>
            <a:off x="4579273" y="4227475"/>
            <a:ext cx="1089798"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Purchased/ Referred Care</a:t>
            </a:r>
            <a:endParaRPr kumimoji="0" lang="en-US" sz="120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
        <p:nvSpPr>
          <p:cNvPr id="108" name="Rectangle: Rounded Corners 107">
            <a:extLst>
              <a:ext uri="{FF2B5EF4-FFF2-40B4-BE49-F238E27FC236}">
                <a16:creationId xmlns:a16="http://schemas.microsoft.com/office/drawing/2014/main" id="{9D01BC7A-E348-FD8C-4634-65400EF0946B}"/>
              </a:ext>
            </a:extLst>
          </p:cNvPr>
          <p:cNvSpPr/>
          <p:nvPr/>
        </p:nvSpPr>
        <p:spPr>
          <a:xfrm>
            <a:off x="7911195" y="4227475"/>
            <a:ext cx="974055"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Patient Accounting</a:t>
            </a:r>
          </a:p>
        </p:txBody>
      </p:sp>
      <p:sp>
        <p:nvSpPr>
          <p:cNvPr id="109" name="Rectangle: Rounded Corners 108">
            <a:extLst>
              <a:ext uri="{FF2B5EF4-FFF2-40B4-BE49-F238E27FC236}">
                <a16:creationId xmlns:a16="http://schemas.microsoft.com/office/drawing/2014/main" id="{19DF9C62-A1BB-2859-E5B0-5D765A913ADF}"/>
              </a:ext>
            </a:extLst>
          </p:cNvPr>
          <p:cNvSpPr/>
          <p:nvPr/>
        </p:nvSpPr>
        <p:spPr>
          <a:xfrm>
            <a:off x="8925727" y="4227475"/>
            <a:ext cx="1065091"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Contract Management</a:t>
            </a:r>
          </a:p>
        </p:txBody>
      </p:sp>
      <p:sp>
        <p:nvSpPr>
          <p:cNvPr id="60" name="TextBox 59">
            <a:extLst>
              <a:ext uri="{FF2B5EF4-FFF2-40B4-BE49-F238E27FC236}">
                <a16:creationId xmlns:a16="http://schemas.microsoft.com/office/drawing/2014/main" id="{45810F81-8BFE-A151-AF17-D6E52C28C0FA}"/>
              </a:ext>
            </a:extLst>
          </p:cNvPr>
          <p:cNvSpPr txBox="1"/>
          <p:nvPr/>
        </p:nvSpPr>
        <p:spPr>
          <a:xfrm>
            <a:off x="758960" y="4993488"/>
            <a:ext cx="1950792" cy="483081"/>
          </a:xfrm>
          <a:prstGeom prst="rect">
            <a:avLst/>
          </a:prstGeom>
          <a:noFill/>
        </p:spPr>
        <p:txBody>
          <a:bodyPr wrap="square" lIns="91440" tIns="45720" rIns="91440" bIns="45720" rtlCol="0" anchor="t">
            <a:spAutoFit/>
          </a:bodyPr>
          <a:lstStyle/>
          <a:p>
            <a:pPr>
              <a:lnSpc>
                <a:spcPts val="1500"/>
              </a:lnSpc>
              <a:defRPr/>
            </a:pPr>
            <a:r>
              <a:rPr kumimoji="0" lang="en-US" sz="1600" b="1" i="0" u="none" strike="noStrike" kern="1200" cap="none" spc="0" normalizeH="0" baseline="0" noProof="0">
                <a:ln>
                  <a:noFill/>
                </a:ln>
                <a:solidFill>
                  <a:srgbClr val="177E89"/>
                </a:solidFill>
                <a:effectLst/>
                <a:uLnTx/>
                <a:uFillTx/>
                <a:latin typeface="Calibri" panose="020F0502020204030204"/>
                <a:ea typeface="+mn-ea"/>
                <a:cs typeface="+mn-cs"/>
              </a:rPr>
              <a:t>Patient </a:t>
            </a:r>
            <a:endParaRPr lang="en-US" sz="1600">
              <a:solidFill>
                <a:srgbClr val="177E89"/>
              </a:solidFill>
              <a:latin typeface="Calibri" panose="020F0502020204030204"/>
            </a:endParaRPr>
          </a:p>
          <a:p>
            <a:pPr marL="0" marR="0" lvl="0" indent="0" algn="l" defTabSz="914400">
              <a:lnSpc>
                <a:spcPts val="1500"/>
              </a:lnSpc>
              <a:spcBef>
                <a:spcPts val="0"/>
              </a:spcBef>
              <a:spcAft>
                <a:spcPts val="0"/>
              </a:spcAft>
              <a:buClrTx/>
              <a:buSzTx/>
              <a:buFontTx/>
              <a:buNone/>
              <a:tabLst/>
              <a:defRPr/>
            </a:pPr>
            <a:r>
              <a:rPr kumimoji="0" lang="en-US" sz="1600" b="1" i="0" u="none" strike="noStrike" kern="1200" cap="none" spc="0" normalizeH="0" baseline="0" noProof="0">
                <a:ln>
                  <a:noFill/>
                </a:ln>
                <a:solidFill>
                  <a:srgbClr val="177E89"/>
                </a:solidFill>
                <a:effectLst/>
                <a:uLnTx/>
                <a:uFillTx/>
                <a:latin typeface="Calibri" panose="020F0502020204030204"/>
                <a:ea typeface="+mn-ea"/>
                <a:cs typeface="+mn-cs"/>
              </a:rPr>
              <a:t>Engagement</a:t>
            </a:r>
            <a:endParaRPr lang="en-US" sz="1600" b="0" i="0" u="none" strike="noStrike" kern="1200" cap="none" spc="0" normalizeH="0" baseline="0" noProof="0">
              <a:ln>
                <a:noFill/>
              </a:ln>
              <a:solidFill>
                <a:srgbClr val="177E89"/>
              </a:solidFill>
              <a:effectLst/>
              <a:uLnTx/>
              <a:uFillTx/>
              <a:latin typeface="Calibri" panose="020F0502020204030204"/>
              <a:ea typeface="Calibri"/>
              <a:cs typeface="Calibri"/>
            </a:endParaRPr>
          </a:p>
        </p:txBody>
      </p:sp>
      <p:sp>
        <p:nvSpPr>
          <p:cNvPr id="111" name="Rectangle: Rounded Corners 110">
            <a:extLst>
              <a:ext uri="{FF2B5EF4-FFF2-40B4-BE49-F238E27FC236}">
                <a16:creationId xmlns:a16="http://schemas.microsoft.com/office/drawing/2014/main" id="{5350680E-9827-7738-88EE-0C55CCB7C89F}"/>
              </a:ext>
            </a:extLst>
          </p:cNvPr>
          <p:cNvSpPr/>
          <p:nvPr/>
        </p:nvSpPr>
        <p:spPr>
          <a:xfrm>
            <a:off x="8564120" y="5719803"/>
            <a:ext cx="1104547"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Public Health Reporting</a:t>
            </a:r>
          </a:p>
        </p:txBody>
      </p:sp>
      <p:sp>
        <p:nvSpPr>
          <p:cNvPr id="112" name="Rectangle: Rounded Corners 111">
            <a:extLst>
              <a:ext uri="{FF2B5EF4-FFF2-40B4-BE49-F238E27FC236}">
                <a16:creationId xmlns:a16="http://schemas.microsoft.com/office/drawing/2014/main" id="{40FF5B7D-24AB-17E8-8DD6-02410712C0DF}"/>
              </a:ext>
            </a:extLst>
          </p:cNvPr>
          <p:cNvSpPr/>
          <p:nvPr/>
        </p:nvSpPr>
        <p:spPr>
          <a:xfrm>
            <a:off x="7416592" y="5719803"/>
            <a:ext cx="1104271"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Health Information Exchange</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9471AA95-A53D-2900-2FFF-14BA23C0BAA7}"/>
              </a:ext>
            </a:extLst>
          </p:cNvPr>
          <p:cNvSpPr txBox="1"/>
          <p:nvPr/>
        </p:nvSpPr>
        <p:spPr>
          <a:xfrm>
            <a:off x="758960" y="5759940"/>
            <a:ext cx="1950792" cy="4830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600" b="1" i="0" u="none" strike="noStrike" kern="1200" cap="none" spc="0" normalizeH="0" baseline="0" noProof="0">
                <a:ln>
                  <a:noFill/>
                </a:ln>
                <a:solidFill>
                  <a:srgbClr val="177E89"/>
                </a:solidFill>
                <a:effectLst/>
                <a:uLnTx/>
                <a:uFillTx/>
                <a:latin typeface="Calibri" panose="020F0502020204030204"/>
                <a:ea typeface="+mn-ea"/>
                <a:cs typeface="+mn-cs"/>
              </a:rPr>
              <a:t>Interoperability &amp; Technology</a:t>
            </a:r>
            <a:endParaRPr kumimoji="0" lang="en-US" sz="1600" b="0" i="0" u="none" strike="noStrike" kern="1200" cap="none" spc="0" normalizeH="0" baseline="0" noProof="0">
              <a:ln>
                <a:noFill/>
              </a:ln>
              <a:solidFill>
                <a:srgbClr val="177E89"/>
              </a:solidFill>
              <a:effectLst/>
              <a:uLnTx/>
              <a:uFillTx/>
              <a:latin typeface="Calibri" panose="020F0502020204030204"/>
              <a:ea typeface="+mn-ea"/>
              <a:cs typeface="+mn-cs"/>
            </a:endParaRPr>
          </a:p>
        </p:txBody>
      </p:sp>
      <p:sp>
        <p:nvSpPr>
          <p:cNvPr id="115" name="Rectangle: Rounded Corners 114">
            <a:extLst>
              <a:ext uri="{FF2B5EF4-FFF2-40B4-BE49-F238E27FC236}">
                <a16:creationId xmlns:a16="http://schemas.microsoft.com/office/drawing/2014/main" id="{E9140C20-C6B8-78A2-F0AD-B3A5F0A8330D}"/>
              </a:ext>
            </a:extLst>
          </p:cNvPr>
          <p:cNvSpPr/>
          <p:nvPr/>
        </p:nvSpPr>
        <p:spPr>
          <a:xfrm>
            <a:off x="3850441" y="5719803"/>
            <a:ext cx="1217850"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Mobile Device Integration</a:t>
            </a:r>
          </a:p>
        </p:txBody>
      </p:sp>
      <p:sp>
        <p:nvSpPr>
          <p:cNvPr id="116" name="Rectangle: Rounded Corners 115">
            <a:extLst>
              <a:ext uri="{FF2B5EF4-FFF2-40B4-BE49-F238E27FC236}">
                <a16:creationId xmlns:a16="http://schemas.microsoft.com/office/drawing/2014/main" id="{25B587EE-5971-65D2-B2A4-FDAD36DA4F00}"/>
              </a:ext>
            </a:extLst>
          </p:cNvPr>
          <p:cNvSpPr/>
          <p:nvPr/>
        </p:nvSpPr>
        <p:spPr>
          <a:xfrm>
            <a:off x="2579345" y="5719803"/>
            <a:ext cx="1217850"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AI-Facilitated Documentation</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6">
            <a:extLst>
              <a:ext uri="{FF2B5EF4-FFF2-40B4-BE49-F238E27FC236}">
                <a16:creationId xmlns:a16="http://schemas.microsoft.com/office/drawing/2014/main" id="{A0B44F7F-517E-9189-0A5A-4FF83845227A}"/>
              </a:ext>
              <a:ext uri="{C183D7F6-B498-43B3-948B-1728B52AA6E4}">
                <adec:decorative xmlns:adec="http://schemas.microsoft.com/office/drawing/2017/decorative" val="1"/>
              </a:ext>
            </a:extLst>
          </p:cNvPr>
          <p:cNvSpPr/>
          <p:nvPr/>
        </p:nvSpPr>
        <p:spPr>
          <a:xfrm>
            <a:off x="145199" y="2585940"/>
            <a:ext cx="11926529" cy="705955"/>
          </a:xfrm>
          <a:prstGeom prst="roundRect">
            <a:avLst/>
          </a:prstGeom>
          <a:solidFill>
            <a:schemeClr val="bg2">
              <a:alpha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BFA"/>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6344AC0E-3318-AD5E-7A1C-706D4E6F70DF}"/>
              </a:ext>
              <a:ext uri="{C183D7F6-B498-43B3-948B-1728B52AA6E4}">
                <adec:decorative xmlns:adec="http://schemas.microsoft.com/office/drawing/2017/decorative" val="1"/>
              </a:ext>
            </a:extLst>
          </p:cNvPr>
          <p:cNvSpPr/>
          <p:nvPr/>
        </p:nvSpPr>
        <p:spPr>
          <a:xfrm>
            <a:off x="202983" y="2698844"/>
            <a:ext cx="548640" cy="54864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rgbClr val="177E89"/>
            </a:solidFill>
          </a:ln>
        </p:spPr>
        <p:style>
          <a:lnRef idx="1">
            <a:schemeClr val="accent3"/>
          </a:lnRef>
          <a:fillRef idx="2">
            <a:schemeClr val="accent3"/>
          </a:fillRef>
          <a:effectRef idx="1">
            <a:schemeClr val="accent3"/>
          </a:effectRef>
          <a:fontRef idx="minor">
            <a:schemeClr val="dk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Placeholder 117">
            <a:extLst>
              <a:ext uri="{FF2B5EF4-FFF2-40B4-BE49-F238E27FC236}">
                <a16:creationId xmlns:a16="http://schemas.microsoft.com/office/drawing/2014/main" id="{0C44077B-B25A-94FA-F946-32F4627E27CD}"/>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2382" y="2693056"/>
            <a:ext cx="589842" cy="589842"/>
          </a:xfrm>
          <a:prstGeom prst="rect">
            <a:avLst/>
          </a:prstGeom>
        </p:spPr>
      </p:pic>
      <p:sp>
        <p:nvSpPr>
          <p:cNvPr id="9" name="TextBox 8">
            <a:extLst>
              <a:ext uri="{FF2B5EF4-FFF2-40B4-BE49-F238E27FC236}">
                <a16:creationId xmlns:a16="http://schemas.microsoft.com/office/drawing/2014/main" id="{B0B943DB-353E-6E18-305C-6029411D833A}"/>
              </a:ext>
            </a:extLst>
          </p:cNvPr>
          <p:cNvSpPr txBox="1"/>
          <p:nvPr/>
        </p:nvSpPr>
        <p:spPr>
          <a:xfrm>
            <a:off x="766507" y="2731623"/>
            <a:ext cx="1200536" cy="4830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600" b="1" i="0" u="none" strike="noStrike" kern="1200" cap="none" spc="0" normalizeH="0" baseline="0" noProof="0">
                <a:ln>
                  <a:noFill/>
                </a:ln>
                <a:solidFill>
                  <a:srgbClr val="177E89"/>
                </a:solidFill>
                <a:effectLst/>
                <a:uLnTx/>
                <a:uFillTx/>
                <a:latin typeface="Calibri" panose="020F0502020204030204"/>
                <a:ea typeface="+mn-ea"/>
                <a:cs typeface="+mn-cs"/>
              </a:rPr>
              <a:t>Ancillary Services</a:t>
            </a:r>
            <a:endParaRPr kumimoji="0" lang="en-US" sz="1600" b="0" i="0" u="none" strike="noStrike" kern="1200" cap="none" spc="0" normalizeH="0" baseline="0" noProof="0">
              <a:ln>
                <a:noFill/>
              </a:ln>
              <a:solidFill>
                <a:srgbClr val="177E89"/>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1AC325C8-B70E-70A9-2785-4989A5DBCDFF}"/>
              </a:ext>
            </a:extLst>
          </p:cNvPr>
          <p:cNvSpPr/>
          <p:nvPr/>
        </p:nvSpPr>
        <p:spPr>
          <a:xfrm>
            <a:off x="2581100" y="2688948"/>
            <a:ext cx="861944"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Inpatient Pharmacy</a:t>
            </a:r>
          </a:p>
        </p:txBody>
      </p:sp>
      <p:sp>
        <p:nvSpPr>
          <p:cNvPr id="20" name="Rectangle: Rounded Corners 19">
            <a:extLst>
              <a:ext uri="{FF2B5EF4-FFF2-40B4-BE49-F238E27FC236}">
                <a16:creationId xmlns:a16="http://schemas.microsoft.com/office/drawing/2014/main" id="{D9880323-613D-E810-6078-1A1A1789F04A}"/>
              </a:ext>
            </a:extLst>
          </p:cNvPr>
          <p:cNvSpPr/>
          <p:nvPr/>
        </p:nvSpPr>
        <p:spPr>
          <a:xfrm>
            <a:off x="7079284" y="2688948"/>
            <a:ext cx="867620"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Radiology</a:t>
            </a:r>
          </a:p>
        </p:txBody>
      </p:sp>
      <p:sp>
        <p:nvSpPr>
          <p:cNvPr id="22" name="Rectangle: Rounded Corners 21">
            <a:extLst>
              <a:ext uri="{FF2B5EF4-FFF2-40B4-BE49-F238E27FC236}">
                <a16:creationId xmlns:a16="http://schemas.microsoft.com/office/drawing/2014/main" id="{5F60E210-8B58-6E11-1794-4B05CABB0614}"/>
              </a:ext>
            </a:extLst>
          </p:cNvPr>
          <p:cNvSpPr/>
          <p:nvPr/>
        </p:nvSpPr>
        <p:spPr>
          <a:xfrm>
            <a:off x="4693412" y="2688948"/>
            <a:ext cx="639098"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Lab</a:t>
            </a:r>
          </a:p>
        </p:txBody>
      </p:sp>
      <p:sp>
        <p:nvSpPr>
          <p:cNvPr id="23" name="Rectangle: Rounded Corners 22">
            <a:extLst>
              <a:ext uri="{FF2B5EF4-FFF2-40B4-BE49-F238E27FC236}">
                <a16:creationId xmlns:a16="http://schemas.microsoft.com/office/drawing/2014/main" id="{134C06BB-0E91-1548-1B99-4FD41D13F321}"/>
              </a:ext>
            </a:extLst>
          </p:cNvPr>
          <p:cNvSpPr/>
          <p:nvPr/>
        </p:nvSpPr>
        <p:spPr>
          <a:xfrm>
            <a:off x="8022170" y="2688948"/>
            <a:ext cx="1078186"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Inventory </a:t>
            </a:r>
            <a:r>
              <a:rPr lang="en-US" sz="1200">
                <a:solidFill>
                  <a:prstClr val="white"/>
                </a:solidFill>
                <a:latin typeface="Calibri" panose="020F0502020204030204"/>
              </a:rPr>
              <a:t>Management</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0A712308-27E9-145D-A758-89F5EC7CC2EE}"/>
              </a:ext>
            </a:extLst>
          </p:cNvPr>
          <p:cNvSpPr/>
          <p:nvPr/>
        </p:nvSpPr>
        <p:spPr>
          <a:xfrm>
            <a:off x="3513688" y="2688948"/>
            <a:ext cx="1104271"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Outpatient Pharmacy</a:t>
            </a:r>
          </a:p>
        </p:txBody>
      </p:sp>
      <p:sp>
        <p:nvSpPr>
          <p:cNvPr id="28" name="Rectangle: Rounded Corners 27">
            <a:extLst>
              <a:ext uri="{FF2B5EF4-FFF2-40B4-BE49-F238E27FC236}">
                <a16:creationId xmlns:a16="http://schemas.microsoft.com/office/drawing/2014/main" id="{F8DAD18C-B39D-3547-D2C0-92169850FD76}"/>
              </a:ext>
            </a:extLst>
          </p:cNvPr>
          <p:cNvSpPr/>
          <p:nvPr/>
        </p:nvSpPr>
        <p:spPr>
          <a:xfrm>
            <a:off x="5420054" y="2688948"/>
            <a:ext cx="639098"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Blood Bank</a:t>
            </a:r>
          </a:p>
        </p:txBody>
      </p:sp>
      <p:sp>
        <p:nvSpPr>
          <p:cNvPr id="29" name="Rectangle: Rounded Corners 28">
            <a:extLst>
              <a:ext uri="{FF2B5EF4-FFF2-40B4-BE49-F238E27FC236}">
                <a16:creationId xmlns:a16="http://schemas.microsoft.com/office/drawing/2014/main" id="{EC69DC6C-A754-4187-D1E9-E746E03824CB}"/>
              </a:ext>
            </a:extLst>
          </p:cNvPr>
          <p:cNvSpPr/>
          <p:nvPr/>
        </p:nvSpPr>
        <p:spPr>
          <a:xfrm>
            <a:off x="10858681" y="1191937"/>
            <a:ext cx="923938"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Tracking Boards</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B3C24816-5A66-4E2D-8507-4B1202F68E76}"/>
              </a:ext>
            </a:extLst>
          </p:cNvPr>
          <p:cNvSpPr/>
          <p:nvPr/>
        </p:nvSpPr>
        <p:spPr>
          <a:xfrm>
            <a:off x="4871457" y="1923978"/>
            <a:ext cx="1003941"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sz="1200">
                <a:solidFill>
                  <a:prstClr val="white"/>
                </a:solidFill>
                <a:latin typeface="Calibri" panose="020F0502020204030204"/>
              </a:rPr>
              <a:t>Public </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Health Nursing</a:t>
            </a:r>
          </a:p>
        </p:txBody>
      </p:sp>
      <p:sp>
        <p:nvSpPr>
          <p:cNvPr id="35" name="Rectangle: Rounded Corners 34">
            <a:extLst>
              <a:ext uri="{FF2B5EF4-FFF2-40B4-BE49-F238E27FC236}">
                <a16:creationId xmlns:a16="http://schemas.microsoft.com/office/drawing/2014/main" id="{686ECBA6-9D75-1CA9-B02D-26C828226156}"/>
              </a:ext>
            </a:extLst>
          </p:cNvPr>
          <p:cNvSpPr/>
          <p:nvPr/>
        </p:nvSpPr>
        <p:spPr>
          <a:xfrm>
            <a:off x="8163146" y="1929127"/>
            <a:ext cx="1526734" cy="516197"/>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Team-Based Panel Management</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D19962E6-568B-23F6-B7E8-6AF2C7896B7C}"/>
              </a:ext>
            </a:extLst>
          </p:cNvPr>
          <p:cNvSpPr/>
          <p:nvPr/>
        </p:nvSpPr>
        <p:spPr>
          <a:xfrm>
            <a:off x="9632101" y="1191937"/>
            <a:ext cx="1156602"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Acute Case Management</a:t>
            </a:r>
          </a:p>
        </p:txBody>
      </p:sp>
      <p:sp>
        <p:nvSpPr>
          <p:cNvPr id="37" name="Rectangle: Rounded Corners 36">
            <a:extLst>
              <a:ext uri="{FF2B5EF4-FFF2-40B4-BE49-F238E27FC236}">
                <a16:creationId xmlns:a16="http://schemas.microsoft.com/office/drawing/2014/main" id="{4669617F-155F-798B-F776-B5CFC310B116}"/>
              </a:ext>
            </a:extLst>
          </p:cNvPr>
          <p:cNvSpPr/>
          <p:nvPr/>
        </p:nvSpPr>
        <p:spPr>
          <a:xfrm>
            <a:off x="6868822" y="1191937"/>
            <a:ext cx="861941"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Critical</a:t>
            </a:r>
            <a:r>
              <a:rPr lang="en-US" sz="1200">
                <a:solidFill>
                  <a:prstClr val="white"/>
                </a:solidFill>
                <a:latin typeface="Calibri" panose="020F0502020204030204"/>
              </a:rPr>
              <a:t> Care</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4E356481-C764-77AA-5CA9-9BE1A9D2B907}"/>
              </a:ext>
            </a:extLst>
          </p:cNvPr>
          <p:cNvSpPr/>
          <p:nvPr/>
        </p:nvSpPr>
        <p:spPr>
          <a:xfrm>
            <a:off x="3603189" y="4994360"/>
            <a:ext cx="935003"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Self-Scheduling</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5EFD7994-4BF3-1234-6186-92CB84264C85}"/>
              </a:ext>
            </a:extLst>
          </p:cNvPr>
          <p:cNvSpPr/>
          <p:nvPr/>
        </p:nvSpPr>
        <p:spPr>
          <a:xfrm>
            <a:off x="5121536" y="5719803"/>
            <a:ext cx="1104547"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e-Prescribing, EPCS, PDMP</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390C0DA7-80D0-8A6E-3899-EDAED8DD06DA}"/>
              </a:ext>
            </a:extLst>
          </p:cNvPr>
          <p:cNvSpPr/>
          <p:nvPr/>
        </p:nvSpPr>
        <p:spPr>
          <a:xfrm>
            <a:off x="6269064" y="5719803"/>
            <a:ext cx="1104547"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Immunization Information Exchange</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76F61BF1-BD61-EA04-9473-1A162B942E7D}"/>
              </a:ext>
            </a:extLst>
          </p:cNvPr>
          <p:cNvSpPr/>
          <p:nvPr/>
        </p:nvSpPr>
        <p:spPr>
          <a:xfrm>
            <a:off x="5717373" y="4227475"/>
            <a:ext cx="1009119"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Re</a:t>
            </a:r>
            <a:r>
              <a:rPr lang="en-US" sz="1200">
                <a:solidFill>
                  <a:prstClr val="white"/>
                </a:solidFill>
                <a:latin typeface="Calibri" panose="020F0502020204030204"/>
              </a:rPr>
              <a:t>l</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ease of Information </a:t>
            </a:r>
          </a:p>
        </p:txBody>
      </p:sp>
      <p:sp>
        <p:nvSpPr>
          <p:cNvPr id="45" name="Rectangle: Rounded Corners 44">
            <a:extLst>
              <a:ext uri="{FF2B5EF4-FFF2-40B4-BE49-F238E27FC236}">
                <a16:creationId xmlns:a16="http://schemas.microsoft.com/office/drawing/2014/main" id="{9867D338-EAC0-669A-EEF4-44F66A759CD3}"/>
              </a:ext>
            </a:extLst>
          </p:cNvPr>
          <p:cNvSpPr/>
          <p:nvPr/>
        </p:nvSpPr>
        <p:spPr>
          <a:xfrm>
            <a:off x="6136399" y="2688948"/>
            <a:ext cx="867620"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Micro &amp; Anat Path</a:t>
            </a:r>
          </a:p>
        </p:txBody>
      </p:sp>
      <p:sp>
        <p:nvSpPr>
          <p:cNvPr id="46" name="Rectangle: Rounded Corners 45">
            <a:extLst>
              <a:ext uri="{FF2B5EF4-FFF2-40B4-BE49-F238E27FC236}">
                <a16:creationId xmlns:a16="http://schemas.microsoft.com/office/drawing/2014/main" id="{62250F8A-D67E-38F1-44BD-03CED7B7C94C}"/>
              </a:ext>
            </a:extLst>
          </p:cNvPr>
          <p:cNvSpPr/>
          <p:nvPr/>
        </p:nvSpPr>
        <p:spPr>
          <a:xfrm>
            <a:off x="5999908" y="3441837"/>
            <a:ext cx="1104271"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Quality Measures</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17E149AD-AD00-A591-D94D-CA123BA76C7B}"/>
              </a:ext>
            </a:extLst>
          </p:cNvPr>
          <p:cNvSpPr/>
          <p:nvPr/>
        </p:nvSpPr>
        <p:spPr>
          <a:xfrm>
            <a:off x="4601772" y="4994360"/>
            <a:ext cx="935003"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Care Team Comms</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a:extLst>
              <a:ext uri="{FF2B5EF4-FFF2-40B4-BE49-F238E27FC236}">
                <a16:creationId xmlns:a16="http://schemas.microsoft.com/office/drawing/2014/main" id="{5E37D179-548F-4CA3-A293-9313ED235A0F}"/>
              </a:ext>
            </a:extLst>
          </p:cNvPr>
          <p:cNvSpPr/>
          <p:nvPr/>
        </p:nvSpPr>
        <p:spPr>
          <a:xfrm>
            <a:off x="5600355" y="4999340"/>
            <a:ext cx="935003"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Telehealth</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Rounded Corners 52">
            <a:extLst>
              <a:ext uri="{FF2B5EF4-FFF2-40B4-BE49-F238E27FC236}">
                <a16:creationId xmlns:a16="http://schemas.microsoft.com/office/drawing/2014/main" id="{C01F9F72-BFF8-D07E-E715-F8C15F3D946B}"/>
              </a:ext>
            </a:extLst>
          </p:cNvPr>
          <p:cNvSpPr/>
          <p:nvPr/>
        </p:nvSpPr>
        <p:spPr>
          <a:xfrm>
            <a:off x="6598938" y="5002602"/>
            <a:ext cx="935003" cy="526494"/>
          </a:xfrm>
          <a:prstGeom prst="roundRect">
            <a:avLst/>
          </a:prstGeom>
          <a:solidFill>
            <a:srgbClr val="0B3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Patient Forms</a:t>
            </a:r>
          </a:p>
        </p:txBody>
      </p:sp>
    </p:spTree>
    <p:extLst>
      <p:ext uri="{BB962C8B-B14F-4D97-AF65-F5344CB8AC3E}">
        <p14:creationId xmlns:p14="http://schemas.microsoft.com/office/powerpoint/2010/main" val="265331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CFE04-F306-D7A4-26AD-9FA1C717239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B32AD22-E921-603C-B03A-F26096B602D0}"/>
              </a:ext>
              <a:ext uri="{C183D7F6-B498-43B3-948B-1728B52AA6E4}">
                <adec:decorative xmlns:adec="http://schemas.microsoft.com/office/drawing/2017/decorative" val="1"/>
              </a:ext>
            </a:extLst>
          </p:cNvPr>
          <p:cNvSpPr/>
          <p:nvPr/>
        </p:nvSpPr>
        <p:spPr>
          <a:xfrm>
            <a:off x="375920" y="1506328"/>
            <a:ext cx="6050131" cy="4642181"/>
          </a:xfrm>
          <a:prstGeom prst="roundRect">
            <a:avLst>
              <a:gd name="adj" fmla="val 4590"/>
            </a:avLst>
          </a:prstGeom>
          <a:solidFill>
            <a:schemeClr val="bg1">
              <a:lumMod val="95000"/>
            </a:schemeClr>
          </a:solidFill>
          <a:ln w="1016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7A7F8F01-4A10-D739-AE65-B0CBE2E8527A}"/>
              </a:ext>
              <a:ext uri="{C183D7F6-B498-43B3-948B-1728B52AA6E4}">
                <adec:decorative xmlns:adec="http://schemas.microsoft.com/office/drawing/2017/decorative" val="1"/>
              </a:ext>
            </a:extLst>
          </p:cNvPr>
          <p:cNvSpPr/>
          <p:nvPr/>
        </p:nvSpPr>
        <p:spPr>
          <a:xfrm>
            <a:off x="6759318" y="1506327"/>
            <a:ext cx="5056761" cy="4642181"/>
          </a:xfrm>
          <a:prstGeom prst="roundRect">
            <a:avLst>
              <a:gd name="adj" fmla="val 5187"/>
            </a:avLst>
          </a:prstGeom>
          <a:solidFill>
            <a:schemeClr val="bg1">
              <a:lumMod val="95000"/>
            </a:schemeClr>
          </a:solidFill>
          <a:ln w="1016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Top Corners Rounded 6">
            <a:extLst>
              <a:ext uri="{FF2B5EF4-FFF2-40B4-BE49-F238E27FC236}">
                <a16:creationId xmlns:a16="http://schemas.microsoft.com/office/drawing/2014/main" id="{C2355C21-3412-9EB3-D3BF-17A979C6A63D}"/>
              </a:ext>
              <a:ext uri="{C183D7F6-B498-43B3-948B-1728B52AA6E4}">
                <adec:decorative xmlns:adec="http://schemas.microsoft.com/office/drawing/2017/decorative" val="1"/>
              </a:ext>
            </a:extLst>
          </p:cNvPr>
          <p:cNvSpPr/>
          <p:nvPr/>
        </p:nvSpPr>
        <p:spPr>
          <a:xfrm>
            <a:off x="375919" y="1506328"/>
            <a:ext cx="6050131" cy="441494"/>
          </a:xfrm>
          <a:prstGeom prst="round2SameRect">
            <a:avLst>
              <a:gd name="adj1" fmla="val 33800"/>
              <a:gd name="adj2" fmla="val 0"/>
            </a:avLst>
          </a:prstGeom>
          <a:solidFill>
            <a:srgbClr val="0B395A"/>
          </a:solidFill>
          <a:ln w="101600">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ENTERPRISE</a:t>
            </a:r>
          </a:p>
        </p:txBody>
      </p:sp>
      <p:sp>
        <p:nvSpPr>
          <p:cNvPr id="10" name="Rectangle: Top Corners Rounded 9">
            <a:extLst>
              <a:ext uri="{FF2B5EF4-FFF2-40B4-BE49-F238E27FC236}">
                <a16:creationId xmlns:a16="http://schemas.microsoft.com/office/drawing/2014/main" id="{ADF7B8AD-0894-4920-36E8-5A9372D59B32}"/>
              </a:ext>
              <a:ext uri="{C183D7F6-B498-43B3-948B-1728B52AA6E4}">
                <adec:decorative xmlns:adec="http://schemas.microsoft.com/office/drawing/2017/decorative" val="1"/>
              </a:ext>
            </a:extLst>
          </p:cNvPr>
          <p:cNvSpPr/>
          <p:nvPr/>
        </p:nvSpPr>
        <p:spPr>
          <a:xfrm>
            <a:off x="6759318" y="1506328"/>
            <a:ext cx="5056762" cy="441494"/>
          </a:xfrm>
          <a:prstGeom prst="round2SameRect">
            <a:avLst>
              <a:gd name="adj1" fmla="val 37471"/>
              <a:gd name="adj2" fmla="val 0"/>
            </a:avLst>
          </a:prstGeom>
          <a:solidFill>
            <a:srgbClr val="177D89"/>
          </a:solidFill>
          <a:ln w="101600">
            <a:noFill/>
          </a:ln>
          <a:effectLst>
            <a:outerShdw blurRad="50800" dist="38100" dir="2700000" algn="tl" rotWithShape="0">
              <a:schemeClr val="tx2">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LOCALIZATION</a:t>
            </a:r>
          </a:p>
        </p:txBody>
      </p:sp>
      <p:sp>
        <p:nvSpPr>
          <p:cNvPr id="3" name="Text Placeholder 2">
            <a:extLst>
              <a:ext uri="{FF2B5EF4-FFF2-40B4-BE49-F238E27FC236}">
                <a16:creationId xmlns:a16="http://schemas.microsoft.com/office/drawing/2014/main" id="{3AC85B7C-A3AB-27A5-622E-DCDF7360A000}"/>
              </a:ext>
            </a:extLst>
          </p:cNvPr>
          <p:cNvSpPr>
            <a:spLocks noGrp="1"/>
          </p:cNvSpPr>
          <p:nvPr>
            <p:ph type="body" sz="quarter" idx="10"/>
          </p:nvPr>
        </p:nvSpPr>
        <p:spPr>
          <a:xfrm>
            <a:off x="667688" y="1066294"/>
            <a:ext cx="10856624" cy="341632"/>
          </a:xfrm>
        </p:spPr>
        <p:txBody>
          <a:bodyPr/>
          <a:lstStyle/>
          <a:p>
            <a:r>
              <a:rPr lang="en-US">
                <a:ea typeface="Calibri Light"/>
                <a:cs typeface="Calibri Light"/>
              </a:rPr>
              <a:t>Establishing an enterprise foundation with intentional local flexibility </a:t>
            </a:r>
          </a:p>
        </p:txBody>
      </p:sp>
      <p:sp>
        <p:nvSpPr>
          <p:cNvPr id="2" name="Title 1">
            <a:extLst>
              <a:ext uri="{FF2B5EF4-FFF2-40B4-BE49-F238E27FC236}">
                <a16:creationId xmlns:a16="http://schemas.microsoft.com/office/drawing/2014/main" id="{084D034E-D551-E1EA-EE3F-AB41084C2E6F}"/>
              </a:ext>
            </a:extLst>
          </p:cNvPr>
          <p:cNvSpPr>
            <a:spLocks noGrp="1"/>
          </p:cNvSpPr>
          <p:nvPr>
            <p:ph type="title"/>
          </p:nvPr>
        </p:nvSpPr>
        <p:spPr/>
        <p:txBody>
          <a:bodyPr/>
          <a:lstStyle/>
          <a:p>
            <a:r>
              <a:rPr lang="en-US">
                <a:ea typeface="Calibri Light"/>
                <a:cs typeface="Calibri Light"/>
              </a:rPr>
              <a:t>Enterprise vs. Localization</a:t>
            </a:r>
            <a:endParaRPr lang="en-US"/>
          </a:p>
        </p:txBody>
      </p:sp>
      <p:pic>
        <p:nvPicPr>
          <p:cNvPr id="6" name="Picture 5">
            <a:extLst>
              <a:ext uri="{FF2B5EF4-FFF2-40B4-BE49-F238E27FC236}">
                <a16:creationId xmlns:a16="http://schemas.microsoft.com/office/drawing/2014/main" id="{9FAA69AB-7954-47E5-0E64-AB04B666D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98" y="2588803"/>
            <a:ext cx="6288966" cy="3144484"/>
          </a:xfrm>
          <a:prstGeom prst="rect">
            <a:avLst/>
          </a:prstGeom>
        </p:spPr>
      </p:pic>
      <p:pic>
        <p:nvPicPr>
          <p:cNvPr id="8" name="Picture 7">
            <a:extLst>
              <a:ext uri="{FF2B5EF4-FFF2-40B4-BE49-F238E27FC236}">
                <a16:creationId xmlns:a16="http://schemas.microsoft.com/office/drawing/2014/main" id="{4F78B336-A015-F1B1-08AB-F3FA8C48874D}"/>
              </a:ext>
            </a:extLst>
          </p:cNvPr>
          <p:cNvPicPr>
            <a:picLocks noChangeAspect="1"/>
          </p:cNvPicPr>
          <p:nvPr/>
        </p:nvPicPr>
        <p:blipFill>
          <a:blip r:embed="rId3">
            <a:extLst>
              <a:ext uri="{28A0092B-C50C-407E-A947-70E740481C1C}">
                <a14:useLocalDpi xmlns:a14="http://schemas.microsoft.com/office/drawing/2010/main" val="0"/>
              </a:ext>
            </a:extLst>
          </a:blip>
          <a:srcRect l="21368" t="12565" r="21708" b="11656"/>
          <a:stretch>
            <a:fillRect/>
          </a:stretch>
        </p:blipFill>
        <p:spPr>
          <a:xfrm>
            <a:off x="7856997" y="3000563"/>
            <a:ext cx="2688242" cy="2012996"/>
          </a:xfrm>
          <a:prstGeom prst="rect">
            <a:avLst/>
          </a:prstGeom>
        </p:spPr>
      </p:pic>
      <p:sp>
        <p:nvSpPr>
          <p:cNvPr id="9" name="TextBox 8">
            <a:extLst>
              <a:ext uri="{FF2B5EF4-FFF2-40B4-BE49-F238E27FC236}">
                <a16:creationId xmlns:a16="http://schemas.microsoft.com/office/drawing/2014/main" id="{100771C4-7B82-AAB3-9363-EA957D1DB96C}"/>
              </a:ext>
            </a:extLst>
          </p:cNvPr>
          <p:cNvSpPr txBox="1"/>
          <p:nvPr/>
        </p:nvSpPr>
        <p:spPr>
          <a:xfrm>
            <a:off x="586809" y="2001755"/>
            <a:ext cx="562834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74A4C"/>
                </a:solidFill>
                <a:effectLst/>
                <a:uLnTx/>
                <a:uFillTx/>
                <a:latin typeface="Arial"/>
                <a:ea typeface="Calibri" panose="020F0502020204030204"/>
                <a:cs typeface="Arial"/>
              </a:rPr>
              <a:t>The standardized PATH EHR foundation built with input from subject matter experts to support consistent, high-quality care across Indian Country</a:t>
            </a:r>
            <a:endParaRPr kumimoji="0" lang="en-US" sz="16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p:txBody>
      </p:sp>
      <p:sp>
        <p:nvSpPr>
          <p:cNvPr id="11" name="TextBox 10">
            <a:extLst>
              <a:ext uri="{FF2B5EF4-FFF2-40B4-BE49-F238E27FC236}">
                <a16:creationId xmlns:a16="http://schemas.microsoft.com/office/drawing/2014/main" id="{66DB2CBC-C535-88A8-0F1F-A6FFE557E05D}"/>
              </a:ext>
            </a:extLst>
          </p:cNvPr>
          <p:cNvSpPr txBox="1"/>
          <p:nvPr/>
        </p:nvSpPr>
        <p:spPr>
          <a:xfrm>
            <a:off x="6825892" y="2001755"/>
            <a:ext cx="488407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74A4C"/>
                </a:solidFill>
                <a:effectLst/>
                <a:uLnTx/>
                <a:uFillTx/>
                <a:latin typeface="Arial"/>
                <a:ea typeface="Calibri" panose="020F0502020204030204"/>
                <a:cs typeface="Arial"/>
              </a:rPr>
              <a:t>Defined elements of PATH EHR that are intentionally configured at the site level to fit local operations, resources, and clinical processes </a:t>
            </a:r>
          </a:p>
        </p:txBody>
      </p:sp>
      <p:sp>
        <p:nvSpPr>
          <p:cNvPr id="14" name="Rectangle: Top Corners Rounded 13">
            <a:extLst>
              <a:ext uri="{FF2B5EF4-FFF2-40B4-BE49-F238E27FC236}">
                <a16:creationId xmlns:a16="http://schemas.microsoft.com/office/drawing/2014/main" id="{86449B30-EF76-0E82-CBA3-C386A7FB1341}"/>
              </a:ext>
              <a:ext uri="{C183D7F6-B498-43B3-948B-1728B52AA6E4}">
                <adec:decorative xmlns:adec="http://schemas.microsoft.com/office/drawing/2017/decorative" val="1"/>
              </a:ext>
            </a:extLst>
          </p:cNvPr>
          <p:cNvSpPr/>
          <p:nvPr/>
        </p:nvSpPr>
        <p:spPr>
          <a:xfrm rot="10800000">
            <a:off x="6759310" y="5307623"/>
            <a:ext cx="5056762" cy="851327"/>
          </a:xfrm>
          <a:prstGeom prst="round2SameRect">
            <a:avLst>
              <a:gd name="adj1" fmla="val 31027"/>
              <a:gd name="adj2" fmla="val 0"/>
            </a:avLst>
          </a:prstGeom>
          <a:solidFill>
            <a:srgbClr val="177D89">
              <a:alpha val="10196"/>
            </a:srgbClr>
          </a:solidFill>
          <a:ln w="101600">
            <a:noFill/>
          </a:ln>
          <a:effectLst>
            <a:outerShdw blurRad="50800" dist="38100" dir="2700000" algn="tl" rotWithShape="0">
              <a:schemeClr val="tx2">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78CF5BD-295E-BB8D-4DB2-F9A0BBC8C8FF}"/>
              </a:ext>
            </a:extLst>
          </p:cNvPr>
          <p:cNvSpPr txBox="1"/>
          <p:nvPr/>
        </p:nvSpPr>
        <p:spPr>
          <a:xfrm>
            <a:off x="6944970" y="5379784"/>
            <a:ext cx="4765001" cy="73866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77D89"/>
                </a:solidFill>
                <a:effectLst/>
                <a:uLnTx/>
                <a:uFillTx/>
                <a:latin typeface="Arial"/>
                <a:ea typeface="Calibri" panose="020F0502020204030204"/>
                <a:cs typeface="Arial"/>
              </a:rPr>
              <a:t>Impact</a:t>
            </a:r>
            <a:r>
              <a:rPr kumimoji="0" lang="en-US" sz="1400" b="0" i="0" u="none" strike="noStrike" kern="1200" cap="none" spc="0" normalizeH="0" baseline="0" noProof="0">
                <a:ln>
                  <a:noFill/>
                </a:ln>
                <a:solidFill>
                  <a:srgbClr val="177D89"/>
                </a:solidFill>
                <a:effectLst/>
                <a:uLnTx/>
                <a:uFillTx/>
                <a:latin typeface="Arial"/>
                <a:ea typeface="Calibri" panose="020F0502020204030204"/>
                <a:cs typeface="Arial"/>
              </a:rPr>
              <a:t>: Local-level adjustments follow defined standards to maintain system integrity while keeping PATH EHR relevant and effective for site users.</a:t>
            </a:r>
            <a:endParaRPr kumimoji="0" lang="en-US" sz="1400" b="0" i="0" u="none" strike="noStrike" kern="1200" cap="none" spc="0" normalizeH="0" baseline="0" noProof="0">
              <a:ln>
                <a:noFill/>
              </a:ln>
              <a:solidFill>
                <a:srgbClr val="177D89"/>
              </a:solidFill>
              <a:effectLst/>
              <a:uLnTx/>
              <a:uFillTx/>
              <a:latin typeface="Calibri" panose="020F0502020204030204"/>
              <a:ea typeface="Calibri" panose="020F0502020204030204"/>
              <a:cs typeface="Calibri" panose="020F0502020204030204"/>
            </a:endParaRPr>
          </a:p>
        </p:txBody>
      </p:sp>
      <p:sp>
        <p:nvSpPr>
          <p:cNvPr id="16" name="Rectangle: Top Corners Rounded 15">
            <a:extLst>
              <a:ext uri="{FF2B5EF4-FFF2-40B4-BE49-F238E27FC236}">
                <a16:creationId xmlns:a16="http://schemas.microsoft.com/office/drawing/2014/main" id="{9FCB013C-72CB-C3F6-6C8A-EFABAB1EA9D8}"/>
              </a:ext>
              <a:ext uri="{C183D7F6-B498-43B3-948B-1728B52AA6E4}">
                <adec:decorative xmlns:adec="http://schemas.microsoft.com/office/drawing/2017/decorative" val="1"/>
              </a:ext>
            </a:extLst>
          </p:cNvPr>
          <p:cNvSpPr/>
          <p:nvPr/>
        </p:nvSpPr>
        <p:spPr>
          <a:xfrm rot="10800000">
            <a:off x="375916" y="5523061"/>
            <a:ext cx="6050130" cy="625439"/>
          </a:xfrm>
          <a:prstGeom prst="round2SameRect">
            <a:avLst>
              <a:gd name="adj1" fmla="val 33800"/>
              <a:gd name="adj2" fmla="val 0"/>
            </a:avLst>
          </a:prstGeom>
          <a:solidFill>
            <a:srgbClr val="FFFFFF"/>
          </a:solidFill>
          <a:ln w="1016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Top Corners Rounded 11">
            <a:extLst>
              <a:ext uri="{FF2B5EF4-FFF2-40B4-BE49-F238E27FC236}">
                <a16:creationId xmlns:a16="http://schemas.microsoft.com/office/drawing/2014/main" id="{00F4C9A6-A6B7-2CFA-921B-3C00528BD3EE}"/>
              </a:ext>
              <a:ext uri="{C183D7F6-B498-43B3-948B-1728B52AA6E4}">
                <adec:decorative xmlns:adec="http://schemas.microsoft.com/office/drawing/2017/decorative" val="1"/>
              </a:ext>
            </a:extLst>
          </p:cNvPr>
          <p:cNvSpPr/>
          <p:nvPr/>
        </p:nvSpPr>
        <p:spPr>
          <a:xfrm rot="10800000">
            <a:off x="375916" y="5523064"/>
            <a:ext cx="6050130" cy="625439"/>
          </a:xfrm>
          <a:prstGeom prst="round2SameRect">
            <a:avLst>
              <a:gd name="adj1" fmla="val 33800"/>
              <a:gd name="adj2" fmla="val 0"/>
            </a:avLst>
          </a:prstGeom>
          <a:solidFill>
            <a:srgbClr val="0B395A">
              <a:alpha val="10196"/>
            </a:srgbClr>
          </a:solidFill>
          <a:ln w="101600">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DBCD0BF-F1F7-7071-B50D-BC94EBB35EE3}"/>
              </a:ext>
            </a:extLst>
          </p:cNvPr>
          <p:cNvSpPr txBox="1"/>
          <p:nvPr/>
        </p:nvSpPr>
        <p:spPr>
          <a:xfrm>
            <a:off x="482677" y="5574177"/>
            <a:ext cx="5828671"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B395A"/>
                </a:solidFill>
                <a:effectLst/>
                <a:uLnTx/>
                <a:uFillTx/>
                <a:latin typeface="Arial"/>
                <a:ea typeface="Calibri" panose="020F0502020204030204"/>
                <a:cs typeface="Arial"/>
              </a:rPr>
              <a:t>Impact</a:t>
            </a:r>
            <a:r>
              <a:rPr kumimoji="0" lang="en-US" sz="1400" b="0" i="0" u="none" strike="noStrike" kern="1200" cap="none" spc="0" normalizeH="0" baseline="0" noProof="0">
                <a:ln>
                  <a:noFill/>
                </a:ln>
                <a:solidFill>
                  <a:srgbClr val="0B395A"/>
                </a:solidFill>
                <a:effectLst/>
                <a:uLnTx/>
                <a:uFillTx/>
                <a:latin typeface="Arial"/>
                <a:ea typeface="Calibri" panose="020F0502020204030204"/>
                <a:cs typeface="Arial"/>
              </a:rPr>
              <a:t>: Centralized PATH EHR build and maintenance ensure secure, reliable performance, streamlined updates, and strong data integrity.</a:t>
            </a:r>
            <a:endParaRPr kumimoji="0" lang="en-US" sz="1400" b="0" i="0" u="none" strike="noStrike" kern="1200" cap="none" spc="0" normalizeH="0" baseline="0" noProof="0">
              <a:ln>
                <a:noFill/>
              </a:ln>
              <a:solidFill>
                <a:srgbClr val="0B395A"/>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41719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86BB9-4C91-D420-68F1-E44D73C9C18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BEEA723-87E3-A9D0-F766-813F065F5FF8}"/>
              </a:ext>
            </a:extLst>
          </p:cNvPr>
          <p:cNvSpPr>
            <a:spLocks noGrp="1"/>
          </p:cNvSpPr>
          <p:nvPr>
            <p:ph type="body" sz="quarter" idx="10"/>
          </p:nvPr>
        </p:nvSpPr>
        <p:spPr>
          <a:xfrm>
            <a:off x="677213" y="1051580"/>
            <a:ext cx="11018549" cy="590931"/>
          </a:xfrm>
        </p:spPr>
        <p:txBody>
          <a:bodyPr/>
          <a:lstStyle/>
          <a:p>
            <a:r>
              <a:rPr lang="en-US">
                <a:ea typeface="+mj-lt"/>
                <a:cs typeface="+mj-lt"/>
              </a:rPr>
              <a:t>Examples of how PATH EHR can streamline day-to-day work over time. These are not comprehensive, and implementation timing will vary by site.</a:t>
            </a:r>
            <a:endParaRPr lang="en-US"/>
          </a:p>
        </p:txBody>
      </p:sp>
      <p:sp>
        <p:nvSpPr>
          <p:cNvPr id="5" name="Title 4">
            <a:extLst>
              <a:ext uri="{FF2B5EF4-FFF2-40B4-BE49-F238E27FC236}">
                <a16:creationId xmlns:a16="http://schemas.microsoft.com/office/drawing/2014/main" id="{9B6DB475-5B84-6113-27EB-8466FC2DE05C}"/>
              </a:ext>
            </a:extLst>
          </p:cNvPr>
          <p:cNvSpPr>
            <a:spLocks noGrp="1"/>
          </p:cNvSpPr>
          <p:nvPr>
            <p:ph type="title"/>
          </p:nvPr>
        </p:nvSpPr>
        <p:spPr>
          <a:xfrm>
            <a:off x="667687" y="435829"/>
            <a:ext cx="10771837" cy="701731"/>
          </a:xfrm>
        </p:spPr>
        <p:txBody>
          <a:bodyPr/>
          <a:lstStyle/>
          <a:p>
            <a:r>
              <a:rPr lang="en-US">
                <a:ea typeface="Calibri Light"/>
                <a:cs typeface="Calibri Light"/>
              </a:rPr>
              <a:t>Streamlined Workflows with PATH EHR</a:t>
            </a:r>
          </a:p>
        </p:txBody>
      </p:sp>
      <p:sp>
        <p:nvSpPr>
          <p:cNvPr id="36" name="Rectangle: Top Corners Rounded 35">
            <a:extLst>
              <a:ext uri="{FF2B5EF4-FFF2-40B4-BE49-F238E27FC236}">
                <a16:creationId xmlns:a16="http://schemas.microsoft.com/office/drawing/2014/main" id="{CC5AC94B-099D-3B57-739D-7544D09298F0}"/>
              </a:ext>
              <a:ext uri="{C183D7F6-B498-43B3-948B-1728B52AA6E4}">
                <adec:decorative xmlns:adec="http://schemas.microsoft.com/office/drawing/2017/decorative" val="1"/>
              </a:ext>
            </a:extLst>
          </p:cNvPr>
          <p:cNvSpPr/>
          <p:nvPr/>
        </p:nvSpPr>
        <p:spPr>
          <a:xfrm>
            <a:off x="505440" y="2190920"/>
            <a:ext cx="3568712" cy="1057273"/>
          </a:xfrm>
          <a:prstGeom prst="round2SameRect">
            <a:avLst>
              <a:gd name="adj1" fmla="val 18749"/>
              <a:gd name="adj2" fmla="val 0"/>
            </a:avLst>
          </a:prstGeom>
          <a:solidFill>
            <a:srgbClr val="0B395A"/>
          </a:solidFill>
          <a:ln w="101600">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US" b="1">
              <a:solidFill>
                <a:prstClr val="white"/>
              </a:solidFill>
              <a:latin typeface="Calibri" panose="020F0502020204030204"/>
            </a:endParaRPr>
          </a:p>
          <a:p>
            <a:pPr algn="ctr">
              <a:defRPr/>
            </a:pPr>
            <a:endParaRPr lang="en-US" b="1">
              <a:solidFill>
                <a:prstClr val="white"/>
              </a:solidFill>
              <a:latin typeface="Calibri" panose="020F0502020204030204"/>
            </a:endParaRPr>
          </a:p>
          <a:p>
            <a:pPr algn="ctr">
              <a:defRPr/>
            </a:pPr>
            <a:r>
              <a:rPr lang="en-US" b="1">
                <a:solidFill>
                  <a:schemeClr val="bg1"/>
                </a:solidFill>
                <a:latin typeface="Calibri" panose="020F0502020204030204"/>
              </a:rPr>
              <a:t>Medication Safety &amp; </a:t>
            </a:r>
            <a:endParaRPr lang="en-US">
              <a:solidFill>
                <a:schemeClr val="bg1"/>
              </a:solidFill>
              <a:latin typeface="Calibri" panose="020F0502020204030204"/>
              <a:ea typeface="Calibri"/>
              <a:cs typeface="Calibri"/>
            </a:endParaRPr>
          </a:p>
          <a:p>
            <a:pPr algn="ctr">
              <a:defRPr/>
            </a:pPr>
            <a:r>
              <a:rPr lang="en-US" b="1">
                <a:solidFill>
                  <a:schemeClr val="bg1"/>
                </a:solidFill>
                <a:latin typeface="Calibri" panose="020F0502020204030204"/>
              </a:rPr>
              <a:t>Pharmacy Continuity</a:t>
            </a:r>
            <a:endParaRPr lang="en-US">
              <a:solidFill>
                <a:schemeClr val="bg1"/>
              </a:solidFill>
              <a:ea typeface="Calibri"/>
              <a:cs typeface="Calibri"/>
            </a:endParaRPr>
          </a:p>
          <a:p>
            <a:pPr algn="ctr">
              <a:defRPr/>
            </a:pPr>
            <a:endParaRPr lang="en-US" b="1">
              <a:solidFill>
                <a:prstClr val="white"/>
              </a:solidFill>
              <a:ea typeface="Calibri"/>
              <a:cs typeface="Calibri"/>
            </a:endParaRPr>
          </a:p>
        </p:txBody>
      </p:sp>
      <p:sp>
        <p:nvSpPr>
          <p:cNvPr id="37" name="Rectangle: Top Corners Rounded 36">
            <a:extLst>
              <a:ext uri="{FF2B5EF4-FFF2-40B4-BE49-F238E27FC236}">
                <a16:creationId xmlns:a16="http://schemas.microsoft.com/office/drawing/2014/main" id="{C4380523-0C43-EA02-C628-04853A12D6A0}"/>
              </a:ext>
              <a:ext uri="{C183D7F6-B498-43B3-948B-1728B52AA6E4}">
                <adec:decorative xmlns:adec="http://schemas.microsoft.com/office/drawing/2017/decorative" val="1"/>
              </a:ext>
            </a:extLst>
          </p:cNvPr>
          <p:cNvSpPr/>
          <p:nvPr/>
        </p:nvSpPr>
        <p:spPr>
          <a:xfrm>
            <a:off x="4313979" y="2181395"/>
            <a:ext cx="3583089" cy="1057272"/>
          </a:xfrm>
          <a:prstGeom prst="round2SameRect">
            <a:avLst>
              <a:gd name="adj1" fmla="val 18749"/>
              <a:gd name="adj2" fmla="val 0"/>
            </a:avLst>
          </a:prstGeom>
          <a:solidFill>
            <a:srgbClr val="15737D"/>
          </a:solidFill>
          <a:ln w="101600">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US" b="1">
              <a:solidFill>
                <a:prstClr val="white"/>
              </a:solidFill>
              <a:latin typeface="Calibri" panose="020F0502020204030204"/>
            </a:endParaRPr>
          </a:p>
          <a:p>
            <a:pPr algn="ctr">
              <a:defRPr/>
            </a:pPr>
            <a:r>
              <a:rPr lang="en-US" b="1">
                <a:solidFill>
                  <a:prstClr val="white"/>
                </a:solidFill>
                <a:latin typeface="Calibri" panose="020F0502020204030204"/>
              </a:rPr>
              <a:t>Care Coordination &amp; </a:t>
            </a:r>
            <a:endParaRPr lang="en-US">
              <a:solidFill>
                <a:prstClr val="white"/>
              </a:solidFill>
              <a:latin typeface="Calibri" panose="020F0502020204030204"/>
              <a:ea typeface="Calibri"/>
              <a:cs typeface="Calibri"/>
            </a:endParaRPr>
          </a:p>
          <a:p>
            <a:pPr algn="ctr">
              <a:defRPr/>
            </a:pPr>
            <a:r>
              <a:rPr lang="en-US" b="1">
                <a:solidFill>
                  <a:prstClr val="white"/>
                </a:solidFill>
                <a:latin typeface="Calibri" panose="020F0502020204030204"/>
              </a:rPr>
              <a:t>Follow-Through</a:t>
            </a:r>
            <a:endParaRPr lang="en-US">
              <a:solidFill>
                <a:prstClr val="white"/>
              </a:solidFill>
              <a:ea typeface="Calibri"/>
              <a:cs typeface="Calibri"/>
            </a:endParaRPr>
          </a:p>
        </p:txBody>
      </p:sp>
      <p:sp>
        <p:nvSpPr>
          <p:cNvPr id="38" name="Rectangle: Top Corners Rounded 37">
            <a:extLst>
              <a:ext uri="{FF2B5EF4-FFF2-40B4-BE49-F238E27FC236}">
                <a16:creationId xmlns:a16="http://schemas.microsoft.com/office/drawing/2014/main" id="{7AABACAB-CBB1-1611-18A6-57D7B7EAAAF0}"/>
              </a:ext>
              <a:ext uri="{C183D7F6-B498-43B3-948B-1728B52AA6E4}">
                <adec:decorative xmlns:adec="http://schemas.microsoft.com/office/drawing/2017/decorative" val="1"/>
              </a:ext>
            </a:extLst>
          </p:cNvPr>
          <p:cNvSpPr/>
          <p:nvPr/>
        </p:nvSpPr>
        <p:spPr>
          <a:xfrm>
            <a:off x="8117838" y="2181395"/>
            <a:ext cx="3583089" cy="1052599"/>
          </a:xfrm>
          <a:prstGeom prst="round2SameRect">
            <a:avLst>
              <a:gd name="adj1" fmla="val 18749"/>
              <a:gd name="adj2" fmla="val 0"/>
            </a:avLst>
          </a:prstGeom>
          <a:solidFill>
            <a:srgbClr val="A93C36"/>
          </a:solidFill>
          <a:ln w="101600">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US" b="1">
              <a:solidFill>
                <a:prstClr val="white"/>
              </a:solidFill>
              <a:latin typeface="Calibri" panose="020F0502020204030204"/>
            </a:endParaRPr>
          </a:p>
          <a:p>
            <a:pPr algn="ctr">
              <a:defRPr/>
            </a:pPr>
            <a:r>
              <a:rPr lang="en-US" b="1">
                <a:solidFill>
                  <a:prstClr val="white"/>
                </a:solidFill>
                <a:latin typeface="Calibri" panose="020F0502020204030204"/>
              </a:rPr>
              <a:t>Patient Access &amp; </a:t>
            </a:r>
            <a:endParaRPr lang="en-US">
              <a:solidFill>
                <a:prstClr val="white"/>
              </a:solidFill>
              <a:latin typeface="Calibri" panose="020F0502020204030204"/>
              <a:ea typeface="Calibri"/>
              <a:cs typeface="Calibri"/>
            </a:endParaRPr>
          </a:p>
          <a:p>
            <a:pPr algn="ctr">
              <a:defRPr/>
            </a:pPr>
            <a:r>
              <a:rPr lang="en-US" b="1">
                <a:solidFill>
                  <a:prstClr val="white"/>
                </a:solidFill>
                <a:latin typeface="Calibri" panose="020F0502020204030204"/>
              </a:rPr>
              <a:t>Communication</a:t>
            </a:r>
            <a:endParaRPr lang="en-US">
              <a:solidFill>
                <a:prstClr val="white"/>
              </a:solidFill>
              <a:ea typeface="Calibri"/>
              <a:cs typeface="Calibri"/>
            </a:endParaRPr>
          </a:p>
        </p:txBody>
      </p:sp>
      <p:sp>
        <p:nvSpPr>
          <p:cNvPr id="47" name="TextBox 46">
            <a:extLst>
              <a:ext uri="{FF2B5EF4-FFF2-40B4-BE49-F238E27FC236}">
                <a16:creationId xmlns:a16="http://schemas.microsoft.com/office/drawing/2014/main" id="{A3C59F84-0392-298F-F070-B9E410099B2A}"/>
              </a:ext>
            </a:extLst>
          </p:cNvPr>
          <p:cNvSpPr txBox="1"/>
          <p:nvPr/>
        </p:nvSpPr>
        <p:spPr>
          <a:xfrm>
            <a:off x="675002" y="3425852"/>
            <a:ext cx="323426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ü"/>
              <a:defRPr/>
            </a:pPr>
            <a:r>
              <a:rPr lang="en-US" sz="1600">
                <a:solidFill>
                  <a:schemeClr val="tx1">
                    <a:lumMod val="85000"/>
                    <a:lumOff val="15000"/>
                  </a:schemeClr>
                </a:solidFill>
                <a:latin typeface="Arial"/>
                <a:ea typeface="Calibri"/>
                <a:cs typeface="Arial"/>
              </a:rPr>
              <a:t>Shared medication histories across sites</a:t>
            </a:r>
          </a:p>
          <a:p>
            <a:pPr marL="285750" indent="-285750">
              <a:buFont typeface="Wingdings" panose="05000000000000000000" pitchFamily="2" charset="2"/>
              <a:buChar char="ü"/>
              <a:defRPr/>
            </a:pPr>
            <a:r>
              <a:rPr lang="en-US" sz="1600">
                <a:solidFill>
                  <a:schemeClr val="tx1">
                    <a:lumMod val="85000"/>
                    <a:lumOff val="15000"/>
                  </a:schemeClr>
                </a:solidFill>
                <a:latin typeface="Arial"/>
                <a:ea typeface="Calibri"/>
                <a:cs typeface="Arial"/>
              </a:rPr>
              <a:t>Barcode enabled medication safety</a:t>
            </a:r>
          </a:p>
          <a:p>
            <a:pPr marL="285750" indent="-285750">
              <a:buFont typeface="Wingdings" panose="05000000000000000000" pitchFamily="2" charset="2"/>
              <a:buChar char="ü"/>
              <a:defRPr/>
            </a:pPr>
            <a:r>
              <a:rPr lang="en-US" sz="1600">
                <a:solidFill>
                  <a:schemeClr val="tx1">
                    <a:lumMod val="85000"/>
                    <a:lumOff val="15000"/>
                  </a:schemeClr>
                </a:solidFill>
                <a:latin typeface="Arial"/>
                <a:ea typeface="Calibri"/>
                <a:cs typeface="Arial"/>
              </a:rPr>
              <a:t>Safer medication renewals</a:t>
            </a:r>
            <a:endParaRPr lang="en-US" b="1">
              <a:solidFill>
                <a:schemeClr val="tx1">
                  <a:lumMod val="85000"/>
                  <a:lumOff val="15000"/>
                </a:schemeClr>
              </a:solidFill>
              <a:latin typeface="Arial"/>
              <a:ea typeface="Calibri"/>
              <a:cs typeface="Arial"/>
            </a:endParaRPr>
          </a:p>
        </p:txBody>
      </p:sp>
      <p:sp>
        <p:nvSpPr>
          <p:cNvPr id="48" name="TextBox 47">
            <a:extLst>
              <a:ext uri="{FF2B5EF4-FFF2-40B4-BE49-F238E27FC236}">
                <a16:creationId xmlns:a16="http://schemas.microsoft.com/office/drawing/2014/main" id="{CC8A4728-4A72-3CF9-EBD0-E4C93CA29A1B}"/>
              </a:ext>
            </a:extLst>
          </p:cNvPr>
          <p:cNvSpPr txBox="1"/>
          <p:nvPr/>
        </p:nvSpPr>
        <p:spPr>
          <a:xfrm>
            <a:off x="4502312" y="3425852"/>
            <a:ext cx="323456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ü"/>
              <a:defRPr/>
            </a:pPr>
            <a:r>
              <a:rPr lang="en-US" sz="1600">
                <a:solidFill>
                  <a:schemeClr val="tx1">
                    <a:lumMod val="85000"/>
                    <a:lumOff val="15000"/>
                  </a:schemeClr>
                </a:solidFill>
                <a:latin typeface="Arial"/>
                <a:ea typeface="Calibri"/>
                <a:cs typeface="Arial"/>
              </a:rPr>
              <a:t>Linked orders and appointments</a:t>
            </a:r>
          </a:p>
          <a:p>
            <a:pPr marL="285750" indent="-285750">
              <a:buFont typeface="Wingdings" panose="05000000000000000000" pitchFamily="2" charset="2"/>
              <a:buChar char="ü"/>
              <a:defRPr/>
            </a:pPr>
            <a:r>
              <a:rPr lang="en-US" sz="1600">
                <a:solidFill>
                  <a:schemeClr val="tx1">
                    <a:lumMod val="85000"/>
                    <a:lumOff val="15000"/>
                  </a:schemeClr>
                </a:solidFill>
                <a:latin typeface="Arial"/>
                <a:ea typeface="Calibri"/>
                <a:cs typeface="Arial"/>
              </a:rPr>
              <a:t>Comprehensive care follow-through across sites</a:t>
            </a:r>
          </a:p>
          <a:p>
            <a:pPr marL="285750" indent="-285750">
              <a:buFont typeface="Wingdings" panose="05000000000000000000" pitchFamily="2" charset="2"/>
              <a:buChar char="ü"/>
              <a:defRPr/>
            </a:pPr>
            <a:r>
              <a:rPr lang="en-US" sz="1600">
                <a:solidFill>
                  <a:schemeClr val="tx1">
                    <a:lumMod val="85000"/>
                    <a:lumOff val="15000"/>
                  </a:schemeClr>
                </a:solidFill>
                <a:latin typeface="Arial"/>
                <a:ea typeface="Calibri"/>
                <a:cs typeface="Arial"/>
              </a:rPr>
              <a:t>Reduced uncertainty in scheduling completion  </a:t>
            </a:r>
          </a:p>
        </p:txBody>
      </p:sp>
      <p:sp>
        <p:nvSpPr>
          <p:cNvPr id="50" name="TextBox 49">
            <a:extLst>
              <a:ext uri="{FF2B5EF4-FFF2-40B4-BE49-F238E27FC236}">
                <a16:creationId xmlns:a16="http://schemas.microsoft.com/office/drawing/2014/main" id="{888946B9-4174-94B7-FFB8-7D6E41DA4FF6}"/>
              </a:ext>
            </a:extLst>
          </p:cNvPr>
          <p:cNvSpPr txBox="1"/>
          <p:nvPr/>
        </p:nvSpPr>
        <p:spPr>
          <a:xfrm>
            <a:off x="8297935" y="3425853"/>
            <a:ext cx="339618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ü"/>
              <a:defRPr/>
            </a:pPr>
            <a:r>
              <a:rPr lang="en-US" sz="1600">
                <a:solidFill>
                  <a:schemeClr val="tx1">
                    <a:lumMod val="85000"/>
                    <a:lumOff val="15000"/>
                  </a:schemeClr>
                </a:solidFill>
                <a:latin typeface="Arial"/>
                <a:ea typeface="Calibri"/>
                <a:cs typeface="Arial"/>
              </a:rPr>
              <a:t>Accessible patient portal</a:t>
            </a:r>
          </a:p>
          <a:p>
            <a:pPr marL="285750" indent="-285750">
              <a:buFont typeface="Wingdings" panose="05000000000000000000" pitchFamily="2" charset="2"/>
              <a:buChar char="ü"/>
              <a:defRPr/>
            </a:pPr>
            <a:r>
              <a:rPr lang="en-US" sz="1600">
                <a:solidFill>
                  <a:schemeClr val="tx1">
                    <a:lumMod val="85000"/>
                    <a:lumOff val="15000"/>
                  </a:schemeClr>
                </a:solidFill>
                <a:latin typeface="Arial"/>
                <a:ea typeface="Calibri"/>
                <a:cs typeface="Arial"/>
              </a:rPr>
              <a:t>Automated appointment reminders</a:t>
            </a:r>
          </a:p>
          <a:p>
            <a:pPr marL="285750" indent="-285750">
              <a:buFont typeface="Wingdings" panose="05000000000000000000" pitchFamily="2" charset="2"/>
              <a:buChar char="ü"/>
              <a:defRPr/>
            </a:pPr>
            <a:r>
              <a:rPr lang="en-US" sz="1600">
                <a:solidFill>
                  <a:schemeClr val="tx1">
                    <a:lumMod val="85000"/>
                    <a:lumOff val="15000"/>
                  </a:schemeClr>
                </a:solidFill>
                <a:latin typeface="Arial"/>
                <a:ea typeface="Calibri"/>
                <a:cs typeface="Arial"/>
              </a:rPr>
              <a:t>Reduced reliance on paper communications</a:t>
            </a:r>
          </a:p>
        </p:txBody>
      </p:sp>
      <p:sp>
        <p:nvSpPr>
          <p:cNvPr id="2" name="Rectangle: Top Corners Rounded 1">
            <a:extLst>
              <a:ext uri="{FF2B5EF4-FFF2-40B4-BE49-F238E27FC236}">
                <a16:creationId xmlns:a16="http://schemas.microsoft.com/office/drawing/2014/main" id="{DEF677EF-583D-21AF-7D31-DFAE4C88D8D2}"/>
              </a:ext>
              <a:ext uri="{C183D7F6-B498-43B3-948B-1728B52AA6E4}">
                <adec:decorative xmlns:adec="http://schemas.microsoft.com/office/drawing/2017/decorative" val="1"/>
              </a:ext>
            </a:extLst>
          </p:cNvPr>
          <p:cNvSpPr/>
          <p:nvPr/>
        </p:nvSpPr>
        <p:spPr>
          <a:xfrm>
            <a:off x="505440" y="2231521"/>
            <a:ext cx="3575957" cy="4077872"/>
          </a:xfrm>
          <a:prstGeom prst="round2SameRect">
            <a:avLst>
              <a:gd name="adj1" fmla="val 4502"/>
              <a:gd name="adj2" fmla="val 0"/>
            </a:avLst>
          </a:prstGeom>
          <a:noFill/>
          <a:ln w="28575">
            <a:solidFill>
              <a:srgbClr val="0B3959"/>
            </a:solidFill>
          </a:ln>
          <a:effectLst/>
        </p:spPr>
        <p:style>
          <a:lnRef idx="0">
            <a:scrgbClr r="0" g="0" b="0"/>
          </a:lnRef>
          <a:fillRef idx="0">
            <a:scrgbClr r="0" g="0" b="0"/>
          </a:fillRef>
          <a:effectRef idx="0">
            <a:scrgbClr r="0" g="0" b="0"/>
          </a:effectRef>
          <a:fontRef idx="minor">
            <a:schemeClr val="lt1"/>
          </a:fontRef>
        </p:style>
        <p:txBody>
          <a:bodyPr spcFirstLastPara="0" vert="horz" wrap="square" lIns="245060" tIns="1768910" rIns="245060" bIns="405922" numCol="1" spcCol="1270" anchor="t" anchorCtr="0">
            <a:noAutofit/>
          </a:bodyPr>
          <a:lstStyle/>
          <a:p>
            <a:pPr marL="114300" marR="0" lvl="1" indent="-114300" algn="l" defTabSz="577850" rtl="0" eaLnBrk="1" fontAlgn="auto" latinLnBrk="0" hangingPunct="1">
              <a:lnSpc>
                <a:spcPct val="90000"/>
              </a:lnSpc>
              <a:spcBef>
                <a:spcPct val="0"/>
              </a:spcBef>
              <a:spcAft>
                <a:spcPct val="15000"/>
              </a:spcAft>
              <a:buClrTx/>
              <a:buSzTx/>
              <a:buFontTx/>
              <a:buChar char="•"/>
              <a:tabLst/>
              <a:defRPr/>
            </a:pPr>
            <a:endParaRPr kumimoji="0" lang="en-US" sz="2400" b="0" i="1" u="none" strike="noStrike" kern="1200" cap="none" spc="0" normalizeH="0" baseline="0" noProof="0">
              <a:ln>
                <a:noFill/>
              </a:ln>
              <a:solidFill>
                <a:srgbClr val="3B5529"/>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6CA5D2B-042F-3B6A-D80D-2CF5D1DD0D66}"/>
              </a:ext>
              <a:ext uri="{C183D7F6-B498-43B3-948B-1728B52AA6E4}">
                <adec:decorative xmlns:adec="http://schemas.microsoft.com/office/drawing/2017/decorative" val="1"/>
              </a:ext>
            </a:extLst>
          </p:cNvPr>
          <p:cNvSpPr/>
          <p:nvPr/>
        </p:nvSpPr>
        <p:spPr>
          <a:xfrm>
            <a:off x="503013" y="6264008"/>
            <a:ext cx="3578546" cy="45719"/>
          </a:xfrm>
          <a:prstGeom prst="rect">
            <a:avLst/>
          </a:prstGeom>
          <a:solidFill>
            <a:srgbClr val="0B3959"/>
          </a:solidFill>
          <a:ln>
            <a:noFill/>
          </a:ln>
        </p:spPr>
        <p:style>
          <a:lnRef idx="2">
            <a:schemeClr val="accent4">
              <a:shade val="15000"/>
            </a:schemeClr>
          </a:lnRef>
          <a:fillRef idx="1">
            <a:schemeClr val="accent4"/>
          </a:fillRef>
          <a:effectRef idx="0">
            <a:schemeClr val="accent4"/>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Top Corners Rounded 7">
            <a:extLst>
              <a:ext uri="{FF2B5EF4-FFF2-40B4-BE49-F238E27FC236}">
                <a16:creationId xmlns:a16="http://schemas.microsoft.com/office/drawing/2014/main" id="{19E7C03C-68F6-9B31-AE51-01505A350340}"/>
              </a:ext>
              <a:ext uri="{C183D7F6-B498-43B3-948B-1728B52AA6E4}">
                <adec:decorative xmlns:adec="http://schemas.microsoft.com/office/drawing/2017/decorative" val="1"/>
              </a:ext>
            </a:extLst>
          </p:cNvPr>
          <p:cNvSpPr/>
          <p:nvPr/>
        </p:nvSpPr>
        <p:spPr>
          <a:xfrm>
            <a:off x="505279" y="5075420"/>
            <a:ext cx="3578385" cy="1188253"/>
          </a:xfrm>
          <a:prstGeom prst="round2SameRect">
            <a:avLst>
              <a:gd name="adj1" fmla="val 0"/>
              <a:gd name="adj2" fmla="val 0"/>
            </a:avLst>
          </a:prstGeom>
          <a:solidFill>
            <a:srgbClr val="0B3959">
              <a:alpha val="10196"/>
            </a:srgbClr>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245060" tIns="1768910" rIns="245060" bIns="405922" numCol="1" spcCol="1270" anchor="t" anchorCtr="0">
            <a:noAutofit/>
          </a:bodyPr>
          <a:lstStyle/>
          <a:p>
            <a:pPr marL="114300" marR="0" lvl="1" indent="-114300" algn="l" defTabSz="577850" rtl="0" eaLnBrk="1" fontAlgn="auto" latinLnBrk="0" hangingPunct="1">
              <a:lnSpc>
                <a:spcPct val="90000"/>
              </a:lnSpc>
              <a:spcBef>
                <a:spcPct val="0"/>
              </a:spcBef>
              <a:spcAft>
                <a:spcPct val="15000"/>
              </a:spcAft>
              <a:buClrTx/>
              <a:buSzTx/>
              <a:buFontTx/>
              <a:buChar char="•"/>
              <a:tabLst/>
              <a:defRPr/>
            </a:pPr>
            <a:endParaRPr kumimoji="0" lang="en-US" sz="2400" b="0" i="1" u="none" strike="noStrike" kern="1200" cap="none" spc="0" normalizeH="0" baseline="0" noProof="0">
              <a:ln>
                <a:noFill/>
              </a:ln>
              <a:solidFill>
                <a:srgbClr val="3B5529"/>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758A31C9-9840-9B06-FAC4-51A98BC8CAE8}"/>
              </a:ext>
              <a:ext uri="{C183D7F6-B498-43B3-948B-1728B52AA6E4}">
                <adec:decorative xmlns:adec="http://schemas.microsoft.com/office/drawing/2017/decorative" val="1"/>
              </a:ext>
            </a:extLst>
          </p:cNvPr>
          <p:cNvSpPr/>
          <p:nvPr/>
        </p:nvSpPr>
        <p:spPr>
          <a:xfrm>
            <a:off x="1925773" y="1822751"/>
            <a:ext cx="731520" cy="73152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rgbClr val="0B3959"/>
            </a:solidFill>
          </a:ln>
        </p:spPr>
        <p:style>
          <a:lnRef idx="1">
            <a:schemeClr val="accent4"/>
          </a:lnRef>
          <a:fillRef idx="2">
            <a:schemeClr val="accent4"/>
          </a:fillRef>
          <a:effectRef idx="1">
            <a:schemeClr val="accent4"/>
          </a:effectRef>
          <a:fontRef idx="minor">
            <a:schemeClr val="dk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Top Corners Rounded 9">
            <a:extLst>
              <a:ext uri="{FF2B5EF4-FFF2-40B4-BE49-F238E27FC236}">
                <a16:creationId xmlns:a16="http://schemas.microsoft.com/office/drawing/2014/main" id="{1B8A8580-9E14-C511-E676-07A15FAD46ED}"/>
              </a:ext>
              <a:ext uri="{C183D7F6-B498-43B3-948B-1728B52AA6E4}">
                <adec:decorative xmlns:adec="http://schemas.microsoft.com/office/drawing/2017/decorative" val="1"/>
              </a:ext>
            </a:extLst>
          </p:cNvPr>
          <p:cNvSpPr/>
          <p:nvPr/>
        </p:nvSpPr>
        <p:spPr>
          <a:xfrm>
            <a:off x="8129650" y="2190922"/>
            <a:ext cx="3551623" cy="4118471"/>
          </a:xfrm>
          <a:prstGeom prst="round2SameRect">
            <a:avLst>
              <a:gd name="adj1" fmla="val 4502"/>
              <a:gd name="adj2" fmla="val 0"/>
            </a:avLst>
          </a:prstGeom>
          <a:noFill/>
          <a:ln w="28575">
            <a:solidFill>
              <a:srgbClr val="A63B35"/>
            </a:solidFill>
          </a:ln>
          <a:effectLst/>
        </p:spPr>
        <p:style>
          <a:lnRef idx="0">
            <a:scrgbClr r="0" g="0" b="0"/>
          </a:lnRef>
          <a:fillRef idx="0">
            <a:scrgbClr r="0" g="0" b="0"/>
          </a:fillRef>
          <a:effectRef idx="0">
            <a:scrgbClr r="0" g="0" b="0"/>
          </a:effectRef>
          <a:fontRef idx="minor">
            <a:schemeClr val="lt1"/>
          </a:fontRef>
        </p:style>
        <p:txBody>
          <a:bodyPr spcFirstLastPara="0" vert="horz" wrap="square" lIns="245060" tIns="1768910" rIns="245060" bIns="405922" numCol="1" spcCol="1270" anchor="t" anchorCtr="0">
            <a:noAutofit/>
          </a:bodyPr>
          <a:lstStyle/>
          <a:p>
            <a:pPr marL="114300" marR="0" lvl="1" indent="-114300" algn="l" defTabSz="577850" rtl="0" eaLnBrk="1" fontAlgn="auto" latinLnBrk="0" hangingPunct="1">
              <a:lnSpc>
                <a:spcPct val="90000"/>
              </a:lnSpc>
              <a:spcBef>
                <a:spcPct val="0"/>
              </a:spcBef>
              <a:spcAft>
                <a:spcPct val="15000"/>
              </a:spcAft>
              <a:buClrTx/>
              <a:buSzTx/>
              <a:buFontTx/>
              <a:buChar char="•"/>
              <a:tabLst/>
              <a:defRPr/>
            </a:pPr>
            <a:endParaRPr kumimoji="0" lang="en-US" sz="2400" b="0" i="1" u="none" strike="noStrike" kern="1200" cap="none" spc="0" normalizeH="0" baseline="0" noProof="0">
              <a:ln>
                <a:noFill/>
              </a:ln>
              <a:solidFill>
                <a:srgbClr val="3B5529"/>
              </a:solidFill>
              <a:effectLst/>
              <a:uLnTx/>
              <a:uFillTx/>
              <a:latin typeface="Calibri" panose="020F0502020204030204"/>
              <a:ea typeface="+mn-ea"/>
              <a:cs typeface="+mn-cs"/>
            </a:endParaRPr>
          </a:p>
        </p:txBody>
      </p:sp>
      <p:sp>
        <p:nvSpPr>
          <p:cNvPr id="12" name="Rectangle: Top Corners Rounded 11">
            <a:extLst>
              <a:ext uri="{FF2B5EF4-FFF2-40B4-BE49-F238E27FC236}">
                <a16:creationId xmlns:a16="http://schemas.microsoft.com/office/drawing/2014/main" id="{FF8BD0A5-E44E-2E96-4C11-A8AB25486806}"/>
              </a:ext>
              <a:ext uri="{C183D7F6-B498-43B3-948B-1728B52AA6E4}">
                <adec:decorative xmlns:adec="http://schemas.microsoft.com/office/drawing/2017/decorative" val="1"/>
              </a:ext>
            </a:extLst>
          </p:cNvPr>
          <p:cNvSpPr/>
          <p:nvPr/>
        </p:nvSpPr>
        <p:spPr>
          <a:xfrm>
            <a:off x="4317611" y="2181397"/>
            <a:ext cx="3565573" cy="4127996"/>
          </a:xfrm>
          <a:prstGeom prst="round2SameRect">
            <a:avLst>
              <a:gd name="adj1" fmla="val 4502"/>
              <a:gd name="adj2" fmla="val 0"/>
            </a:avLst>
          </a:prstGeom>
          <a:noFill/>
          <a:ln w="28575">
            <a:solidFill>
              <a:srgbClr val="15737D"/>
            </a:solidFill>
          </a:ln>
          <a:effectLst/>
        </p:spPr>
        <p:style>
          <a:lnRef idx="0">
            <a:scrgbClr r="0" g="0" b="0"/>
          </a:lnRef>
          <a:fillRef idx="0">
            <a:scrgbClr r="0" g="0" b="0"/>
          </a:fillRef>
          <a:effectRef idx="0">
            <a:scrgbClr r="0" g="0" b="0"/>
          </a:effectRef>
          <a:fontRef idx="minor">
            <a:schemeClr val="lt1"/>
          </a:fontRef>
        </p:style>
        <p:txBody>
          <a:bodyPr spcFirstLastPara="0" vert="horz" wrap="square" lIns="245060" tIns="1768910" rIns="245060" bIns="405922" numCol="1" spcCol="1270" anchor="t" anchorCtr="0">
            <a:noAutofit/>
          </a:bodyPr>
          <a:lstStyle/>
          <a:p>
            <a:pPr marL="114300" marR="0" lvl="1" indent="-114300" algn="l" defTabSz="577850" rtl="0" eaLnBrk="1" fontAlgn="auto" latinLnBrk="0" hangingPunct="1">
              <a:lnSpc>
                <a:spcPct val="90000"/>
              </a:lnSpc>
              <a:spcBef>
                <a:spcPct val="0"/>
              </a:spcBef>
              <a:spcAft>
                <a:spcPct val="15000"/>
              </a:spcAft>
              <a:buClrTx/>
              <a:buSzTx/>
              <a:buFontTx/>
              <a:buChar char="•"/>
              <a:tabLst/>
              <a:defRPr/>
            </a:pPr>
            <a:endParaRPr kumimoji="0" lang="en-US" sz="2400" b="0" i="1" u="none" strike="noStrike" kern="1200" cap="none" spc="0" normalizeH="0" baseline="0" noProof="0">
              <a:ln>
                <a:noFill/>
              </a:ln>
              <a:solidFill>
                <a:srgbClr val="3B5529"/>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7E7D339-CC6C-B914-A15F-3C1C65CAD839}"/>
              </a:ext>
              <a:ext uri="{C183D7F6-B498-43B3-948B-1728B52AA6E4}">
                <adec:decorative xmlns:adec="http://schemas.microsoft.com/office/drawing/2017/decorative" val="1"/>
              </a:ext>
            </a:extLst>
          </p:cNvPr>
          <p:cNvSpPr/>
          <p:nvPr/>
        </p:nvSpPr>
        <p:spPr>
          <a:xfrm>
            <a:off x="4312550" y="6253850"/>
            <a:ext cx="3585948" cy="55877"/>
          </a:xfrm>
          <a:prstGeom prst="rect">
            <a:avLst/>
          </a:prstGeom>
          <a:solidFill>
            <a:srgbClr val="177E89"/>
          </a:solidFill>
          <a:ln>
            <a:noFill/>
          </a:ln>
        </p:spPr>
        <p:style>
          <a:lnRef idx="2">
            <a:schemeClr val="accent3">
              <a:shade val="15000"/>
            </a:schemeClr>
          </a:lnRef>
          <a:fillRef idx="1">
            <a:schemeClr val="accent3"/>
          </a:fillRef>
          <a:effectRef idx="0">
            <a:schemeClr val="accent3"/>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B10A82F-CBFB-DFA1-98C4-1C72FE17AF5F}"/>
              </a:ext>
              <a:ext uri="{C183D7F6-B498-43B3-948B-1728B52AA6E4}">
                <adec:decorative xmlns:adec="http://schemas.microsoft.com/office/drawing/2017/decorative" val="1"/>
              </a:ext>
            </a:extLst>
          </p:cNvPr>
          <p:cNvSpPr/>
          <p:nvPr/>
        </p:nvSpPr>
        <p:spPr>
          <a:xfrm>
            <a:off x="8122778" y="6253515"/>
            <a:ext cx="3551623" cy="56212"/>
          </a:xfrm>
          <a:prstGeom prst="rect">
            <a:avLst/>
          </a:prstGeom>
          <a:solidFill>
            <a:srgbClr val="A63B35"/>
          </a:solidFill>
          <a:ln>
            <a:noFill/>
          </a:ln>
        </p:spPr>
        <p:style>
          <a:lnRef idx="2">
            <a:schemeClr val="accent6">
              <a:shade val="15000"/>
            </a:schemeClr>
          </a:lnRef>
          <a:fillRef idx="1">
            <a:schemeClr val="accent6"/>
          </a:fillRef>
          <a:effectRef idx="0">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a:ln>
                <a:noFill/>
              </a:ln>
              <a:solidFill>
                <a:prstClr val="white"/>
              </a:solidFill>
              <a:effectLst/>
              <a:uLnTx/>
              <a:uFillTx/>
              <a:latin typeface="Calibri" panose="020F0502020204030204"/>
              <a:ea typeface="+mn-ea"/>
              <a:cs typeface="+mn-cs"/>
            </a:endParaRPr>
          </a:p>
        </p:txBody>
      </p:sp>
      <p:sp>
        <p:nvSpPr>
          <p:cNvPr id="15" name="Rectangle: Top Corners Rounded 14">
            <a:extLst>
              <a:ext uri="{FF2B5EF4-FFF2-40B4-BE49-F238E27FC236}">
                <a16:creationId xmlns:a16="http://schemas.microsoft.com/office/drawing/2014/main" id="{894A4155-32B5-C9C2-BC50-EAEABAEDF37D}"/>
              </a:ext>
              <a:ext uri="{C183D7F6-B498-43B3-948B-1728B52AA6E4}">
                <adec:decorative xmlns:adec="http://schemas.microsoft.com/office/drawing/2017/decorative" val="1"/>
              </a:ext>
            </a:extLst>
          </p:cNvPr>
          <p:cNvSpPr/>
          <p:nvPr/>
        </p:nvSpPr>
        <p:spPr>
          <a:xfrm>
            <a:off x="4327863" y="5075420"/>
            <a:ext cx="3551623" cy="1188254"/>
          </a:xfrm>
          <a:prstGeom prst="round2SameRect">
            <a:avLst>
              <a:gd name="adj1" fmla="val 0"/>
              <a:gd name="adj2" fmla="val 0"/>
            </a:avLst>
          </a:prstGeom>
          <a:solidFill>
            <a:srgbClr val="15737D">
              <a:alpha val="10196"/>
            </a:srgbClr>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245060" tIns="1768910" rIns="245060" bIns="405922" numCol="1" spcCol="1270" anchor="t" anchorCtr="0">
            <a:noAutofit/>
          </a:bodyPr>
          <a:lstStyle/>
          <a:p>
            <a:pPr marL="114300" marR="0" lvl="1" indent="-114300" algn="l" defTabSz="577850" rtl="0" eaLnBrk="1" fontAlgn="auto" latinLnBrk="0" hangingPunct="1">
              <a:lnSpc>
                <a:spcPct val="90000"/>
              </a:lnSpc>
              <a:spcBef>
                <a:spcPct val="0"/>
              </a:spcBef>
              <a:spcAft>
                <a:spcPct val="15000"/>
              </a:spcAft>
              <a:buClrTx/>
              <a:buSzTx/>
              <a:buFontTx/>
              <a:buChar char="•"/>
              <a:tabLst/>
              <a:defRPr/>
            </a:pPr>
            <a:endParaRPr kumimoji="0" lang="en-US" sz="24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Top Corners Rounded 15">
            <a:extLst>
              <a:ext uri="{FF2B5EF4-FFF2-40B4-BE49-F238E27FC236}">
                <a16:creationId xmlns:a16="http://schemas.microsoft.com/office/drawing/2014/main" id="{BCC9410D-4F2D-C470-BED7-0A9CFFAA25F9}"/>
              </a:ext>
              <a:ext uri="{C183D7F6-B498-43B3-948B-1728B52AA6E4}">
                <adec:decorative xmlns:adec="http://schemas.microsoft.com/office/drawing/2017/decorative" val="1"/>
              </a:ext>
            </a:extLst>
          </p:cNvPr>
          <p:cNvSpPr/>
          <p:nvPr/>
        </p:nvSpPr>
        <p:spPr>
          <a:xfrm>
            <a:off x="8129650" y="5075420"/>
            <a:ext cx="3551623" cy="1178094"/>
          </a:xfrm>
          <a:prstGeom prst="round2SameRect">
            <a:avLst>
              <a:gd name="adj1" fmla="val 0"/>
              <a:gd name="adj2" fmla="val 0"/>
            </a:avLst>
          </a:prstGeom>
          <a:solidFill>
            <a:srgbClr val="A63B35">
              <a:alpha val="9020"/>
            </a:srgbClr>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245060" tIns="1768910" rIns="245060" bIns="405922" numCol="1" spcCol="1270" anchor="t" anchorCtr="0">
            <a:noAutofit/>
          </a:bodyPr>
          <a:lstStyle/>
          <a:p>
            <a:pPr marL="114300" marR="0" lvl="1" indent="-114300" algn="l" defTabSz="577850" rtl="0" eaLnBrk="1" fontAlgn="auto" latinLnBrk="0" hangingPunct="1">
              <a:lnSpc>
                <a:spcPct val="90000"/>
              </a:lnSpc>
              <a:spcBef>
                <a:spcPct val="0"/>
              </a:spcBef>
              <a:spcAft>
                <a:spcPct val="15000"/>
              </a:spcAft>
              <a:buClrTx/>
              <a:buSzTx/>
              <a:buFontTx/>
              <a:buChar char="•"/>
              <a:tabLst/>
              <a:defRPr/>
            </a:pPr>
            <a:endParaRPr kumimoji="0" lang="en-US" sz="24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0E1983F-F4C5-BFC3-A3E1-B9F9BB120A3B}"/>
              </a:ext>
              <a:ext uri="{C183D7F6-B498-43B3-948B-1728B52AA6E4}">
                <adec:decorative xmlns:adec="http://schemas.microsoft.com/office/drawing/2017/decorative" val="1"/>
              </a:ext>
            </a:extLst>
          </p:cNvPr>
          <p:cNvSpPr/>
          <p:nvPr/>
        </p:nvSpPr>
        <p:spPr>
          <a:xfrm>
            <a:off x="5739163" y="1824566"/>
            <a:ext cx="731520" cy="73152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rgbClr val="177E89"/>
            </a:solidFill>
          </a:ln>
        </p:spPr>
        <p:style>
          <a:lnRef idx="1">
            <a:schemeClr val="accent3"/>
          </a:lnRef>
          <a:fillRef idx="2">
            <a:schemeClr val="accent3"/>
          </a:fillRef>
          <a:effectRef idx="1">
            <a:schemeClr val="accent3"/>
          </a:effectRef>
          <a:fontRef idx="minor">
            <a:schemeClr val="dk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DD53CF5-0434-2061-5E26-67C2F0CCFAA6}"/>
              </a:ext>
              <a:ext uri="{C183D7F6-B498-43B3-948B-1728B52AA6E4}">
                <adec:decorative xmlns:adec="http://schemas.microsoft.com/office/drawing/2017/decorative" val="1"/>
              </a:ext>
            </a:extLst>
          </p:cNvPr>
          <p:cNvSpPr/>
          <p:nvPr/>
        </p:nvSpPr>
        <p:spPr>
          <a:xfrm>
            <a:off x="9544830" y="1824566"/>
            <a:ext cx="731520" cy="731520"/>
          </a:xfrm>
          <a:custGeom>
            <a:avLst/>
            <a:gdLst>
              <a:gd name="connsiteX0" fmla="*/ 0 w 1135824"/>
              <a:gd name="connsiteY0" fmla="*/ 567912 h 1135824"/>
              <a:gd name="connsiteX1" fmla="*/ 567912 w 1135824"/>
              <a:gd name="connsiteY1" fmla="*/ 0 h 1135824"/>
              <a:gd name="connsiteX2" fmla="*/ 1135824 w 1135824"/>
              <a:gd name="connsiteY2" fmla="*/ 567912 h 1135824"/>
              <a:gd name="connsiteX3" fmla="*/ 567912 w 1135824"/>
              <a:gd name="connsiteY3" fmla="*/ 1135824 h 1135824"/>
              <a:gd name="connsiteX4" fmla="*/ 0 w 1135824"/>
              <a:gd name="connsiteY4" fmla="*/ 567912 h 11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824" h="1135824">
                <a:moveTo>
                  <a:pt x="0" y="567912"/>
                </a:moveTo>
                <a:cubicBezTo>
                  <a:pt x="0" y="254263"/>
                  <a:pt x="254263" y="0"/>
                  <a:pt x="567912" y="0"/>
                </a:cubicBezTo>
                <a:cubicBezTo>
                  <a:pt x="881561" y="0"/>
                  <a:pt x="1135824" y="254263"/>
                  <a:pt x="1135824" y="567912"/>
                </a:cubicBezTo>
                <a:cubicBezTo>
                  <a:pt x="1135824" y="881561"/>
                  <a:pt x="881561" y="1135824"/>
                  <a:pt x="567912" y="1135824"/>
                </a:cubicBezTo>
                <a:cubicBezTo>
                  <a:pt x="254263" y="1135824"/>
                  <a:pt x="0" y="881561"/>
                  <a:pt x="0" y="567912"/>
                </a:cubicBezTo>
                <a:close/>
              </a:path>
            </a:pathLst>
          </a:custGeom>
          <a:solidFill>
            <a:schemeClr val="bg1"/>
          </a:solidFill>
          <a:ln w="28575">
            <a:solidFill>
              <a:srgbClr val="A63B35"/>
            </a:solidFill>
          </a:ln>
        </p:spPr>
        <p:style>
          <a:lnRef idx="1">
            <a:schemeClr val="accent6"/>
          </a:lnRef>
          <a:fillRef idx="2">
            <a:schemeClr val="accent6"/>
          </a:fillRef>
          <a:effectRef idx="1">
            <a:schemeClr val="accent6"/>
          </a:effectRef>
          <a:fontRef idx="minor">
            <a:schemeClr val="dk1"/>
          </a:fontRef>
        </p:style>
        <p:txBody>
          <a:bodyPr spcFirstLastPara="0" vert="horz" wrap="square" lIns="254891" tIns="179038" rIns="254891" bIns="179038"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6E3C9922-CCF1-6BA9-F6DE-DA04F3A3D764}"/>
              </a:ext>
              <a:ext uri="{C183D7F6-B498-43B3-948B-1728B52AA6E4}">
                <adec:decorative xmlns:adec="http://schemas.microsoft.com/office/drawing/2017/decorative" val="1"/>
              </a:ext>
            </a:extLst>
          </p:cNvPr>
          <p:cNvPicPr preferRelativeResize="0">
            <a:picLocks/>
          </p:cNvPicPr>
          <p:nvPr/>
        </p:nvPicPr>
        <p:blipFill>
          <a:blip>
            <a:extLst>
              <a:ext uri="{96DAC541-7B7A-43D3-8B79-37D633B846F1}">
                <asvg:svgBlip xmlns:asvg="http://schemas.microsoft.com/office/drawing/2016/SVG/main" r:embed="rId3"/>
              </a:ext>
            </a:extLst>
          </a:blip>
          <a:stretch>
            <a:fillRect/>
          </a:stretch>
        </p:blipFill>
        <p:spPr>
          <a:xfrm>
            <a:off x="1988044" y="1884848"/>
            <a:ext cx="603504" cy="603504"/>
          </a:xfrm>
          <a:prstGeom prst="rect">
            <a:avLst/>
          </a:prstGeom>
        </p:spPr>
      </p:pic>
      <p:pic>
        <p:nvPicPr>
          <p:cNvPr id="24" name="Graphic 23">
            <a:extLst>
              <a:ext uri="{FF2B5EF4-FFF2-40B4-BE49-F238E27FC236}">
                <a16:creationId xmlns:a16="http://schemas.microsoft.com/office/drawing/2014/main" id="{C6C8128C-D2C6-211A-D04E-575783F01F41}"/>
              </a:ext>
              <a:ext uri="{C183D7F6-B498-43B3-948B-1728B52AA6E4}">
                <adec:decorative xmlns:adec="http://schemas.microsoft.com/office/drawing/2017/decorative" val="1"/>
              </a:ext>
            </a:extLst>
          </p:cNvPr>
          <p:cNvPicPr preferRelativeResize="0">
            <a:picLocks/>
          </p:cNvPicPr>
          <p:nvPr/>
        </p:nvPicPr>
        <p:blipFill>
          <a:blip>
            <a:extLst>
              <a:ext uri="{96DAC541-7B7A-43D3-8B79-37D633B846F1}">
                <asvg:svgBlip xmlns:asvg="http://schemas.microsoft.com/office/drawing/2016/SVG/main" r:embed="rId4"/>
              </a:ext>
            </a:extLst>
          </a:blip>
          <a:stretch>
            <a:fillRect/>
          </a:stretch>
        </p:blipFill>
        <p:spPr>
          <a:xfrm>
            <a:off x="5801292" y="1892179"/>
            <a:ext cx="603504" cy="603504"/>
          </a:xfrm>
          <a:prstGeom prst="rect">
            <a:avLst/>
          </a:prstGeom>
        </p:spPr>
      </p:pic>
      <p:pic>
        <p:nvPicPr>
          <p:cNvPr id="25" name="Graphic 24">
            <a:extLst>
              <a:ext uri="{FF2B5EF4-FFF2-40B4-BE49-F238E27FC236}">
                <a16:creationId xmlns:a16="http://schemas.microsoft.com/office/drawing/2014/main" id="{33DA98F6-54D5-2D21-559E-187FF4B361DC}"/>
              </a:ext>
              <a:ext uri="{C183D7F6-B498-43B3-948B-1728B52AA6E4}">
                <adec:decorative xmlns:adec="http://schemas.microsoft.com/office/drawing/2017/decorative" val="1"/>
              </a:ext>
            </a:extLst>
          </p:cNvPr>
          <p:cNvPicPr preferRelativeResize="0">
            <a:picLocks/>
          </p:cNvPicPr>
          <p:nvPr/>
        </p:nvPicPr>
        <p:blipFill>
          <a:blip>
            <a:extLst>
              <a:ext uri="{96DAC541-7B7A-43D3-8B79-37D633B846F1}">
                <asvg:svgBlip xmlns:asvg="http://schemas.microsoft.com/office/drawing/2016/SVG/main" r:embed="rId5"/>
              </a:ext>
            </a:extLst>
          </a:blip>
          <a:stretch>
            <a:fillRect/>
          </a:stretch>
        </p:blipFill>
        <p:spPr>
          <a:xfrm>
            <a:off x="9614255" y="1874880"/>
            <a:ext cx="603504" cy="603504"/>
          </a:xfrm>
          <a:prstGeom prst="rect">
            <a:avLst/>
          </a:prstGeom>
        </p:spPr>
      </p:pic>
      <p:sp>
        <p:nvSpPr>
          <p:cNvPr id="28" name="Oval 27">
            <a:extLst>
              <a:ext uri="{FF2B5EF4-FFF2-40B4-BE49-F238E27FC236}">
                <a16:creationId xmlns:a16="http://schemas.microsoft.com/office/drawing/2014/main" id="{C182B05C-4A9F-C09E-E312-D93BD18E73AB}"/>
              </a:ext>
            </a:extLst>
          </p:cNvPr>
          <p:cNvSpPr/>
          <p:nvPr/>
        </p:nvSpPr>
        <p:spPr>
          <a:xfrm>
            <a:off x="2061196" y="1965331"/>
            <a:ext cx="457200" cy="457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C05A1B8-AAEA-80C4-9771-F6A1834AA19C}"/>
              </a:ext>
            </a:extLst>
          </p:cNvPr>
          <p:cNvSpPr/>
          <p:nvPr/>
        </p:nvSpPr>
        <p:spPr>
          <a:xfrm>
            <a:off x="5891467" y="1969692"/>
            <a:ext cx="457200" cy="457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Address Book with solid fill">
            <a:extLst>
              <a:ext uri="{FF2B5EF4-FFF2-40B4-BE49-F238E27FC236}">
                <a16:creationId xmlns:a16="http://schemas.microsoft.com/office/drawing/2014/main" id="{D05D094C-8740-39C2-64CB-B3AD651828B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917687" y="2012935"/>
            <a:ext cx="370713" cy="370713"/>
          </a:xfrm>
          <a:prstGeom prst="rect">
            <a:avLst/>
          </a:prstGeom>
        </p:spPr>
      </p:pic>
      <p:sp>
        <p:nvSpPr>
          <p:cNvPr id="30" name="Oval 29">
            <a:extLst>
              <a:ext uri="{FF2B5EF4-FFF2-40B4-BE49-F238E27FC236}">
                <a16:creationId xmlns:a16="http://schemas.microsoft.com/office/drawing/2014/main" id="{CCC97559-7915-E7C0-14D3-63FB25558278}"/>
              </a:ext>
            </a:extLst>
          </p:cNvPr>
          <p:cNvSpPr/>
          <p:nvPr/>
        </p:nvSpPr>
        <p:spPr>
          <a:xfrm>
            <a:off x="9694786" y="1957559"/>
            <a:ext cx="457200" cy="457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hat with solid fill">
            <a:extLst>
              <a:ext uri="{FF2B5EF4-FFF2-40B4-BE49-F238E27FC236}">
                <a16:creationId xmlns:a16="http://schemas.microsoft.com/office/drawing/2014/main" id="{5AC7DDDB-45A2-5D47-1970-92784274669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713888" y="2012935"/>
            <a:ext cx="383145" cy="383145"/>
          </a:xfrm>
          <a:prstGeom prst="rect">
            <a:avLst/>
          </a:prstGeom>
        </p:spPr>
      </p:pic>
      <p:pic>
        <p:nvPicPr>
          <p:cNvPr id="18" name="Graphic 17" descr="Medicine with solid fill">
            <a:extLst>
              <a:ext uri="{FF2B5EF4-FFF2-40B4-BE49-F238E27FC236}">
                <a16:creationId xmlns:a16="http://schemas.microsoft.com/office/drawing/2014/main" id="{9E712B3A-D991-B13B-1997-D03D2439A2F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100557" y="1996880"/>
            <a:ext cx="396293" cy="396293"/>
          </a:xfrm>
          <a:prstGeom prst="rect">
            <a:avLst/>
          </a:prstGeom>
        </p:spPr>
      </p:pic>
      <p:sp>
        <p:nvSpPr>
          <p:cNvPr id="32" name="TextBox 31">
            <a:extLst>
              <a:ext uri="{FF2B5EF4-FFF2-40B4-BE49-F238E27FC236}">
                <a16:creationId xmlns:a16="http://schemas.microsoft.com/office/drawing/2014/main" id="{123F4EB3-DF73-3CB6-C9B7-A5414DF9EB78}"/>
              </a:ext>
            </a:extLst>
          </p:cNvPr>
          <p:cNvSpPr txBox="1"/>
          <p:nvPr/>
        </p:nvSpPr>
        <p:spPr>
          <a:xfrm>
            <a:off x="576732" y="5248966"/>
            <a:ext cx="342612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1600" b="1">
                <a:solidFill>
                  <a:schemeClr val="tx1">
                    <a:lumMod val="85000"/>
                    <a:lumOff val="15000"/>
                  </a:schemeClr>
                </a:solidFill>
                <a:latin typeface="Arial"/>
                <a:ea typeface="Calibri"/>
                <a:cs typeface="Arial"/>
              </a:rPr>
              <a:t>Why it Matters: </a:t>
            </a:r>
            <a:r>
              <a:rPr lang="en-US" sz="1600">
                <a:solidFill>
                  <a:schemeClr val="tx1">
                    <a:lumMod val="85000"/>
                    <a:lumOff val="15000"/>
                  </a:schemeClr>
                </a:solidFill>
                <a:latin typeface="Arial"/>
                <a:ea typeface="Calibri"/>
                <a:cs typeface="Arial"/>
              </a:rPr>
              <a:t>Supports safer care, reduces rework, and improves continuity for patients across sites</a:t>
            </a:r>
          </a:p>
        </p:txBody>
      </p:sp>
      <p:sp>
        <p:nvSpPr>
          <p:cNvPr id="42" name="TextBox 41">
            <a:extLst>
              <a:ext uri="{FF2B5EF4-FFF2-40B4-BE49-F238E27FC236}">
                <a16:creationId xmlns:a16="http://schemas.microsoft.com/office/drawing/2014/main" id="{56B120FB-03ED-8BE8-120F-644DB86EF19D}"/>
              </a:ext>
            </a:extLst>
          </p:cNvPr>
          <p:cNvSpPr txBox="1"/>
          <p:nvPr/>
        </p:nvSpPr>
        <p:spPr>
          <a:xfrm>
            <a:off x="4469211" y="5248968"/>
            <a:ext cx="326766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1600" b="1">
                <a:solidFill>
                  <a:schemeClr val="tx1">
                    <a:lumMod val="85000"/>
                    <a:lumOff val="15000"/>
                  </a:schemeClr>
                </a:solidFill>
                <a:latin typeface="Arial"/>
                <a:ea typeface="Calibri"/>
                <a:cs typeface="Arial"/>
              </a:rPr>
              <a:t>Why it Matters: </a:t>
            </a:r>
            <a:r>
              <a:rPr lang="en-US" sz="1600">
                <a:solidFill>
                  <a:schemeClr val="tx1">
                    <a:lumMod val="85000"/>
                    <a:lumOff val="15000"/>
                  </a:schemeClr>
                </a:solidFill>
                <a:latin typeface="Arial"/>
                <a:ea typeface="Calibri"/>
                <a:cs typeface="Arial"/>
              </a:rPr>
              <a:t>Improves visibility and helps care teams stay aligned</a:t>
            </a:r>
          </a:p>
        </p:txBody>
      </p:sp>
      <p:sp>
        <p:nvSpPr>
          <p:cNvPr id="45" name="TextBox 44">
            <a:extLst>
              <a:ext uri="{FF2B5EF4-FFF2-40B4-BE49-F238E27FC236}">
                <a16:creationId xmlns:a16="http://schemas.microsoft.com/office/drawing/2014/main" id="{2031FCD0-E8F6-78EB-66FE-C4766B168BBD}"/>
              </a:ext>
            </a:extLst>
          </p:cNvPr>
          <p:cNvSpPr txBox="1"/>
          <p:nvPr/>
        </p:nvSpPr>
        <p:spPr>
          <a:xfrm>
            <a:off x="8144964" y="5248967"/>
            <a:ext cx="35294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1600" b="1">
                <a:solidFill>
                  <a:schemeClr val="tx1">
                    <a:lumMod val="85000"/>
                    <a:lumOff val="15000"/>
                  </a:schemeClr>
                </a:solidFill>
                <a:latin typeface="Arial"/>
                <a:ea typeface="Calibri"/>
                <a:cs typeface="Arial"/>
              </a:rPr>
              <a:t>Why it Matters: </a:t>
            </a:r>
            <a:r>
              <a:rPr lang="en-US" sz="1600">
                <a:solidFill>
                  <a:schemeClr val="tx1">
                    <a:lumMod val="85000"/>
                    <a:lumOff val="15000"/>
                  </a:schemeClr>
                </a:solidFill>
                <a:latin typeface="Arial"/>
                <a:ea typeface="Calibri"/>
                <a:cs typeface="Arial"/>
              </a:rPr>
              <a:t>Expands access, improves communication, and supports timely patient engagement</a:t>
            </a:r>
          </a:p>
        </p:txBody>
      </p:sp>
    </p:spTree>
    <p:extLst>
      <p:ext uri="{BB962C8B-B14F-4D97-AF65-F5344CB8AC3E}">
        <p14:creationId xmlns:p14="http://schemas.microsoft.com/office/powerpoint/2010/main" val="310676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HS 2023">
  <a:themeElements>
    <a:clrScheme name="IHS v2">
      <a:dk1>
        <a:srgbClr val="000000"/>
      </a:dk1>
      <a:lt1>
        <a:sysClr val="window" lastClr="FFFFFF"/>
      </a:lt1>
      <a:dk2>
        <a:srgbClr val="3B5529"/>
      </a:dk2>
      <a:lt2>
        <a:srgbClr val="CDDEEE"/>
      </a:lt2>
      <a:accent1>
        <a:srgbClr val="0F4C76"/>
      </a:accent1>
      <a:accent2>
        <a:srgbClr val="A1AE72"/>
      </a:accent2>
      <a:accent3>
        <a:srgbClr val="713E28"/>
      </a:accent3>
      <a:accent4>
        <a:srgbClr val="D4C566"/>
      </a:accent4>
      <a:accent5>
        <a:srgbClr val="D3A445"/>
      </a:accent5>
      <a:accent6>
        <a:srgbClr val="3B5529"/>
      </a:accent6>
      <a:hlink>
        <a:srgbClr val="0070C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S v2" id="{77346667-6128-4F32-9973-036F49212C19}" vid="{BE8F743D-F692-429F-95FF-0E8373C9F922}"/>
    </a:ext>
  </a:extLst>
</a:theme>
</file>

<file path=ppt/theme/theme3.xml><?xml version="1.0" encoding="utf-8"?>
<a:theme xmlns:a="http://schemas.openxmlformats.org/drawingml/2006/main" name="1_IHS 2023">
  <a:themeElements>
    <a:clrScheme name="IHS v2">
      <a:dk1>
        <a:srgbClr val="000000"/>
      </a:dk1>
      <a:lt1>
        <a:sysClr val="window" lastClr="FFFFFF"/>
      </a:lt1>
      <a:dk2>
        <a:srgbClr val="3B5529"/>
      </a:dk2>
      <a:lt2>
        <a:srgbClr val="CDDEEE"/>
      </a:lt2>
      <a:accent1>
        <a:srgbClr val="0F4C76"/>
      </a:accent1>
      <a:accent2>
        <a:srgbClr val="A1AE72"/>
      </a:accent2>
      <a:accent3>
        <a:srgbClr val="713E28"/>
      </a:accent3>
      <a:accent4>
        <a:srgbClr val="D4C566"/>
      </a:accent4>
      <a:accent5>
        <a:srgbClr val="D3A445"/>
      </a:accent5>
      <a:accent6>
        <a:srgbClr val="3B5529"/>
      </a:accent6>
      <a:hlink>
        <a:srgbClr val="0070C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IHS Slide Master_12.6.2023" id="{3AC142E0-E655-4FA8-AD61-DCF8BB9ABF0C}" vid="{9F89AEE8-7048-42D1-9ACE-799C87D09277}"/>
    </a:ext>
  </a:extLst>
</a:theme>
</file>

<file path=ppt/theme/theme4.xml><?xml version="1.0" encoding="utf-8"?>
<a:theme xmlns:a="http://schemas.openxmlformats.org/drawingml/2006/main" name="2_IHS 2023">
  <a:themeElements>
    <a:clrScheme name="IHS v2">
      <a:dk1>
        <a:srgbClr val="000000"/>
      </a:dk1>
      <a:lt1>
        <a:sysClr val="window" lastClr="FFFFFF"/>
      </a:lt1>
      <a:dk2>
        <a:srgbClr val="3B5529"/>
      </a:dk2>
      <a:lt2>
        <a:srgbClr val="CDDEEE"/>
      </a:lt2>
      <a:accent1>
        <a:srgbClr val="0F4C76"/>
      </a:accent1>
      <a:accent2>
        <a:srgbClr val="A1AE72"/>
      </a:accent2>
      <a:accent3>
        <a:srgbClr val="713E28"/>
      </a:accent3>
      <a:accent4>
        <a:srgbClr val="D4C566"/>
      </a:accent4>
      <a:accent5>
        <a:srgbClr val="D3A445"/>
      </a:accent5>
      <a:accent6>
        <a:srgbClr val="3B5529"/>
      </a:accent6>
      <a:hlink>
        <a:srgbClr val="0070C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S v2" id="{77346667-6128-4F32-9973-036F49212C19}" vid="{BE8F743D-F692-429F-95FF-0E8373C9F922}"/>
    </a:ext>
  </a:extLst>
</a:theme>
</file>

<file path=ppt/theme/theme5.xml><?xml version="1.0" encoding="utf-8"?>
<a:theme xmlns:a="http://schemas.openxmlformats.org/drawingml/2006/main" name="3_IHS 2023">
  <a:themeElements>
    <a:clrScheme name="IHS v2">
      <a:dk1>
        <a:srgbClr val="000000"/>
      </a:dk1>
      <a:lt1>
        <a:sysClr val="window" lastClr="FFFFFF"/>
      </a:lt1>
      <a:dk2>
        <a:srgbClr val="3B5529"/>
      </a:dk2>
      <a:lt2>
        <a:srgbClr val="CDDEEE"/>
      </a:lt2>
      <a:accent1>
        <a:srgbClr val="0F4C76"/>
      </a:accent1>
      <a:accent2>
        <a:srgbClr val="A1AE72"/>
      </a:accent2>
      <a:accent3>
        <a:srgbClr val="713E28"/>
      </a:accent3>
      <a:accent4>
        <a:srgbClr val="D4C566"/>
      </a:accent4>
      <a:accent5>
        <a:srgbClr val="D3A445"/>
      </a:accent5>
      <a:accent6>
        <a:srgbClr val="3B5529"/>
      </a:accent6>
      <a:hlink>
        <a:srgbClr val="0070C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S v2" id="{77346667-6128-4F32-9973-036F49212C19}" vid="{BE8F743D-F692-429F-95FF-0E8373C9F92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MO Data-Dictionary" ma:contentTypeID="0x0101009E86E5D81708EA4792CC972D781A25F9003435778ABBDF684A991A6741BE6BA317" ma:contentTypeVersion="2" ma:contentTypeDescription="" ma:contentTypeScope="" ma:versionID="3c671b7588a2f5612467faf260a628dd">
  <xsd:schema xmlns:xsd="http://www.w3.org/2001/XMLSchema" xmlns:xs="http://www.w3.org/2001/XMLSchema" xmlns:p="http://schemas.microsoft.com/office/2006/metadata/properties" xmlns:ns1="http://schemas.microsoft.com/sharepoint/v3" xmlns:ns2="4ed0ed68-23be-4dbd-bdf7-c218ed02c873" xmlns:ns3="http://schemas.microsoft.com/sharepoint/v3/fields" xmlns:ns4="4d79c38a-b897-4a29-a552-ae65a984e65e" targetNamespace="http://schemas.microsoft.com/office/2006/metadata/properties" ma:root="true" ma:fieldsID="4e4ff25dddfaea9e18195c89fbc61fd5" ns1:_="" ns2:_="" ns3:_="" ns4:_="">
    <xsd:import namespace="http://schemas.microsoft.com/sharepoint/v3"/>
    <xsd:import namespace="4ed0ed68-23be-4dbd-bdf7-c218ed02c873"/>
    <xsd:import namespace="http://schemas.microsoft.com/sharepoint/v3/fields"/>
    <xsd:import namespace="4d79c38a-b897-4a29-a552-ae65a984e65e"/>
    <xsd:element name="properties">
      <xsd:complexType>
        <xsd:sequence>
          <xsd:element name="documentManagement">
            <xsd:complexType>
              <xsd:all>
                <xsd:element ref="ns2:Archive" minOccurs="0"/>
                <xsd:element ref="ns2:Material_x0020_Type" minOccurs="0"/>
                <xsd:element ref="ns1:_ExtendedDescription" minOccurs="0"/>
                <xsd:element ref="ns2:Program_x0020_Area1" minOccurs="0"/>
                <xsd:element ref="ns2:Function"/>
                <xsd:element ref="ns2:Sub-Function" minOccurs="0"/>
                <xsd:element ref="ns2:Source" minOccurs="0"/>
                <xsd:element ref="ns2:Zone"/>
                <xsd:element ref="ns2:Deliverable" minOccurs="0"/>
                <xsd:element ref="ns2:DeliverableID" minOccurs="0"/>
                <xsd:element ref="ns2:Owner" minOccurs="0"/>
                <xsd:element ref="ns2:Reviewer" minOccurs="0"/>
                <xsd:element ref="ns2:Review_x0020_Due_x0020_Date" minOccurs="0"/>
                <xsd:element ref="ns2:DHITMO_x0020_Functional_x0020_Material" minOccurs="0"/>
                <xsd:element ref="ns2:Meeting_x0020_Date" minOccurs="0"/>
                <xsd:element ref="ns2:Meeting_x0020_Material_x0020_Type" minOccurs="0"/>
                <xsd:element ref="ns2:Meeting_x0020_Name" minOccurs="0"/>
                <xsd:element ref="ns2:Sensitivity_x0020_Level" minOccurs="0"/>
                <xsd:element ref="ns2:Document_x0020_Subject" minOccurs="0"/>
                <xsd:element ref="ns3:_Status" minOccurs="0"/>
                <xsd:element ref="ns2:Working_x0020_Group_x002f_IPT" minOccurs="0"/>
                <xsd:element ref="ns2:DHITMO_x0020_Functional_x0020_Audience" minOccurs="0"/>
                <xsd:element ref="ns2:Meeting_x0020_Audience" minOccurs="0"/>
                <xsd:element ref="ns2:Topic" minOccurs="0"/>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CR" minOccurs="0"/>
                <xsd:element ref="ns2:SharedWithUsers" minOccurs="0"/>
                <xsd:element ref="ns2: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4" nillable="true" ma:displayName="Description" ma:format="Dropdown" ma:internalName="_Extended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d0ed68-23be-4dbd-bdf7-c218ed02c873" elementFormDefault="qualified">
    <xsd:import namespace="http://schemas.microsoft.com/office/2006/documentManagement/types"/>
    <xsd:import namespace="http://schemas.microsoft.com/office/infopath/2007/PartnerControls"/>
    <xsd:element name="Archive" ma:index="2" nillable="true" ma:displayName="Archive" ma:default="No" ma:format="Dropdown" ma:indexed="true" ma:internalName="Archive">
      <xsd:simpleType>
        <xsd:union memberTypes="dms:Text">
          <xsd:simpleType>
            <xsd:restriction base="dms:Choice">
              <xsd:enumeration value="No"/>
              <xsd:enumeration value="Yes"/>
            </xsd:restriction>
          </xsd:simpleType>
        </xsd:union>
      </xsd:simpleType>
    </xsd:element>
    <xsd:element name="Material_x0020_Type" ma:index="3" nillable="true" ma:displayName="Material Type" ma:format="Dropdown" ma:indexed="true" ma:internalName="Material_x0020_Type">
      <xsd:simpleType>
        <xsd:union memberTypes="dms:Text">
          <xsd:simpleType>
            <xsd:restriction base="dms:Choice">
              <xsd:enumeration value="Background/Reference"/>
              <xsd:enumeration value="DHITMO Functional"/>
              <xsd:enumeration value="DHITMO Product"/>
              <xsd:enumeration value="EPLC Artifact"/>
              <xsd:enumeration value="Interface Control Document"/>
              <xsd:enumeration value="Knowledge Transfer"/>
              <xsd:enumeration value="Meeting"/>
              <xsd:enumeration value="Meeting Materials"/>
              <xsd:enumeration value="N/A"/>
            </xsd:restriction>
          </xsd:simpleType>
        </xsd:union>
      </xsd:simpleType>
    </xsd:element>
    <xsd:element name="Program_x0020_Area1" ma:index="5" nillable="true" ma:displayName="Program Area" ma:format="Dropdown" ma:indexed="true" ma:internalName="Program_x0020_Area1" ma:readOnly="false">
      <xsd:simpleType>
        <xsd:union memberTypes="dms:Text">
          <xsd:simpleType>
            <xsd:restriction base="dms:Choice">
              <xsd:enumeration value="Acquisition/Business"/>
              <xsd:enumeration value="CMIO"/>
              <xsd:enumeration value="Deployment"/>
              <xsd:enumeration value="Engineering"/>
              <xsd:enumeration value="Four Directions Warehouse"/>
              <xsd:enumeration value="General"/>
              <xsd:enumeration value="N/A"/>
              <xsd:enumeration value="Organizational Change Management"/>
              <xsd:enumeration value="PMO Operations"/>
              <xsd:enumeration value="Product Management"/>
            </xsd:restriction>
          </xsd:simpleType>
        </xsd:union>
      </xsd:simpleType>
    </xsd:element>
    <xsd:element name="Function" ma:index="6" ma:displayName="Function" ma:format="Dropdown" ma:indexed="true" ma:internalName="Function" ma:readOnly="false">
      <xsd:simpleType>
        <xsd:union memberTypes="dms:Text">
          <xsd:simpleType>
            <xsd:restriction base="dms:Choice">
              <xsd:enumeration value="Acquisition &amp; Contracts"/>
              <xsd:enumeration value="Applications"/>
              <xsd:enumeration value="Budget &amp; Finance"/>
              <xsd:enumeration value="Collaboration"/>
              <xsd:enumeration value="Communications"/>
              <xsd:enumeration value="Communications (Knowledge Transfer ONLY)"/>
              <xsd:enumeration value="Customer Experience"/>
              <xsd:enumeration value="Data Migration"/>
              <xsd:enumeration value="Deliverables"/>
              <xsd:enumeration value="Deployment Support"/>
              <xsd:enumeration value="Domain &amp; Release"/>
              <xsd:enumeration value="EHR Training Resources"/>
              <xsd:enumeration value="Engagement"/>
              <xsd:enumeration value="Enterprise Design"/>
              <xsd:enumeration value="Field Support"/>
              <xsd:enumeration value="Four Directions Warehouse"/>
              <xsd:enumeration value="Governance"/>
              <xsd:enumeration value="Implementation and Deployment"/>
              <xsd:enumeration value="Incident Management"/>
              <xsd:enumeration value="Infrastructure"/>
              <xsd:enumeration value="Interfacing"/>
              <xsd:enumeration value="IV&amp;V"/>
              <xsd:enumeration value="Master Patient Index"/>
              <xsd:enumeration value="Meetings"/>
              <xsd:enumeration value="N/A"/>
              <xsd:enumeration value="National Data Warehouse Reports"/>
              <xsd:enumeration value="Network Architecture"/>
              <xsd:enumeration value="OCM Strategy"/>
              <xsd:enumeration value="Onboarding &amp; Offboarding"/>
              <xsd:enumeration value="Operational Readiness"/>
              <xsd:enumeration value="Organizational Change Management"/>
              <xsd:enumeration value="Partner Engagement"/>
              <xsd:enumeration value="PATH LINK"/>
              <xsd:enumeration value="Photo Library"/>
              <xsd:enumeration value="PMO Administration"/>
              <xsd:enumeration value="Planning"/>
              <xsd:enumeration value="Program Background &amp; References"/>
              <xsd:enumeration value="Quality &amp; Performance"/>
              <xsd:enumeration value="Resources"/>
              <xsd:enumeration value="Site Management"/>
              <xsd:enumeration value="Site Resources &amp; Training"/>
              <xsd:enumeration value="Sustainment Support"/>
              <xsd:enumeration value="Systems Engineering"/>
              <xsd:enumeration value="TC/UC"/>
              <xsd:enumeration value="Templates"/>
              <xsd:enumeration value="Tools &amp; Resources"/>
              <xsd:enumeration value="Training"/>
              <xsd:enumeration value="Transition Management"/>
            </xsd:restriction>
          </xsd:simpleType>
        </xsd:union>
      </xsd:simpleType>
    </xsd:element>
    <xsd:element name="Sub-Function" ma:index="7" nillable="true" ma:displayName="Sub-Function" ma:format="Dropdown" ma:indexed="true" ma:internalName="Sub_x002d_Function" ma:readOnly="false">
      <xsd:simpleType>
        <xsd:union memberTypes="dms:Text">
          <xsd:simpleType>
            <xsd:restriction base="dms:Choice">
              <xsd:enumeration value="Analysis of Alternatives (AoA)"/>
              <xsd:enumeration value="Application programming interface (API)"/>
              <xsd:enumeration value="Authority to Operate (ATO)"/>
              <xsd:enumeration value="Business Associate Agreement (BAA)"/>
              <xsd:enumeration value="Business Impact Assessment (BIA)"/>
              <xsd:enumeration value="Business Process Management"/>
              <xsd:enumeration value="Change Control Management"/>
              <xsd:enumeration value="Clinical Data Viewer"/>
              <xsd:enumeration value="Clinical Data Repository"/>
              <xsd:enumeration value="Clinical Data Sets"/>
              <xsd:enumeration value="Clinical Reports"/>
              <xsd:enumeration value="Cohort Deployment"/>
              <xsd:enumeration value="Cold Storage Archive (CSA)"/>
              <xsd:enumeration value="Collaboration"/>
              <xsd:enumeration value="Communications"/>
              <xsd:enumeration value="Communications (Knowledge Transfer ONLY)"/>
              <xsd:enumeration value="Configuration Management"/>
              <xsd:enumeration value="Contingency Plan"/>
              <xsd:enumeration value="Custom Reports"/>
              <xsd:enumeration value="Cybersecurity Coordination"/>
              <xsd:enumeration value="Data Extracts"/>
              <xsd:enumeration value="Data Management"/>
              <xsd:enumeration value="Data Syndication"/>
              <xsd:enumeration value="Defects Management"/>
              <xsd:enumeration value="Deployment Management"/>
              <xsd:enumeration value="Design"/>
              <xsd:enumeration value="Disaster Recovery Plan"/>
              <xsd:enumeration value="Document &amp; Knowledge Management"/>
              <xsd:enumeration value="EHR Design &amp; Implementation"/>
              <xsd:enumeration value="Engineering"/>
              <xsd:enumeration value="Enterprise Collaboration Group (ECG)"/>
              <xsd:enumeration value="Enterprise Med Device Management"/>
              <xsd:enumeration value="Enterprise Standard"/>
              <xsd:enumeration value="Executive Steering Committee (ESC)"/>
              <xsd:enumeration value="Fast Healthcare Interoperability Resources (FHIR)"/>
              <xsd:enumeration value="Financial Management"/>
              <xsd:enumeration value="Focus Groups"/>
              <xsd:enumeration value="Four Directions Hub"/>
              <xsd:enumeration value="Four Directions Warehouse"/>
              <xsd:enumeration value="Governance"/>
              <xsd:enumeration value="Incident Management"/>
              <xsd:enumeration value="Incident Response Plan (IRP)"/>
              <xsd:enumeration value="Interface Control Document (ICD)"/>
              <xsd:enumeration value="Integrated Program Team (IPT)"/>
              <xsd:enumeration value="Interconnection Security Agreement (ISA)"/>
              <xsd:enumeration value="Interim Authority to Test (IATT)"/>
              <xsd:enumeration value="Interoperability"/>
              <xsd:enumeration value="Knowledge Sharing"/>
              <xsd:enumeration value="Lessons Learned"/>
              <xsd:enumeration value="Meeting Materials"/>
              <xsd:enumeration value="N/A"/>
              <xsd:enumeration value="National Data Warehouse"/>
              <xsd:enumeration value="National Reports"/>
              <xsd:enumeration value="Operational Readiness"/>
              <xsd:enumeration value="Organizational Change Management"/>
              <xsd:enumeration value="Organizational Readiness"/>
              <xsd:enumeration value="Partner Engagement"/>
              <xsd:enumeration value="Pilot Deployment"/>
              <xsd:enumeration value="Privacy Impact Assessment (PIA)"/>
              <xsd:enumeration value="Project Process Agreement"/>
              <xsd:enumeration value="Quality &amp; Performance Management"/>
              <xsd:enumeration value="Reference Guide"/>
              <xsd:enumeration value="Release Planning &amp; Management"/>
              <xsd:enumeration value="Reports &amp; Dashboards Management"/>
              <xsd:enumeration value="Requirements Management"/>
              <xsd:enumeration value="Resource Management"/>
              <xsd:enumeration value="Risk Management"/>
              <xsd:enumeration value="Schedule Management"/>
              <xsd:enumeration value="Security"/>
              <xsd:enumeration value="Security Impact Assessment (SIA)"/>
              <xsd:enumeration value="Software Design Document (SDD)"/>
              <xsd:enumeration value="Statements of Interest"/>
              <xsd:enumeration value="Strategic Planning"/>
              <xsd:enumeration value="Summary Document Architecture (SDA)"/>
              <xsd:enumeration value="Systems Architecture"/>
              <xsd:enumeration value="System Security Plan (SSP)"/>
              <xsd:enumeration value="Task Order Management"/>
              <xsd:enumeration value="Testing"/>
              <xsd:enumeration value="To Be Determined"/>
              <xsd:enumeration value="Transition Management"/>
              <xsd:enumeration value="User Training"/>
              <xsd:enumeration value="Vendor Management &amp; Oversight"/>
              <xsd:enumeration value="Vendor Neutral Archive (VNA)"/>
            </xsd:restriction>
          </xsd:simpleType>
        </xsd:union>
      </xsd:simpleType>
    </xsd:element>
    <xsd:element name="Source" ma:index="8" nillable="true" ma:displayName="Source" ma:format="Dropdown" ma:internalName="Source">
      <xsd:simpleType>
        <xsd:restriction base="dms:Choice">
          <xsd:enumeration value="Cherokee Nation Integrated Health"/>
          <xsd:enumeration value="Federal-IHS/DHITMO"/>
          <xsd:enumeration value="Kadiak-PMO"/>
          <xsd:enumeration value="MITRE-Health FFRDC"/>
          <xsd:enumeration value="N/A"/>
          <xsd:enumeration value="Totem-OCM"/>
          <xsd:enumeration value="X-EHR"/>
        </xsd:restriction>
      </xsd:simpleType>
    </xsd:element>
    <xsd:element name="Zone" ma:index="9" ma:displayName="Zone" ma:description="Zone" ma:format="Dropdown" ma:indexed="true" ma:internalName="Zone">
      <xsd:simpleType>
        <xsd:union memberTypes="dms:Text">
          <xsd:simpleType>
            <xsd:restriction base="dms:Choice">
              <xsd:enumeration value="Archive"/>
              <xsd:enumeration value="Collaboration"/>
              <xsd:enumeration value="End"/>
              <xsd:enumeration value="Information"/>
              <xsd:enumeration value="N/A"/>
              <xsd:enumeration value="Revision"/>
              <xsd:enumeration value="Submission"/>
            </xsd:restriction>
          </xsd:simpleType>
        </xsd:union>
      </xsd:simpleType>
    </xsd:element>
    <xsd:element name="Deliverable" ma:index="10" nillable="true" ma:displayName="Deliverable" ma:format="Dropdown" ma:internalName="Deliverable">
      <xsd:simpleType>
        <xsd:restriction base="dms:Choice">
          <xsd:enumeration value="No"/>
          <xsd:enumeration value="Yes"/>
        </xsd:restriction>
      </xsd:simpleType>
    </xsd:element>
    <xsd:element name="DeliverableID" ma:index="11" nillable="true" ma:displayName="Deliverable ID" ma:description="This field for entering the PWP, PWS, SOP, Reference Number, or other Work Product deliverable ID." ma:format="Dropdown" ma:internalName="DeliverableID">
      <xsd:simpleType>
        <xsd:restriction base="dms:Text">
          <xsd:maxLength value="35"/>
        </xsd:restriction>
      </xsd:simpleType>
    </xsd:element>
    <xsd:element name="Owner" ma:index="12" nillable="true" ma:displayName="Owner" ma:list="UserInfo" ma:SharePointGroup="0" ma:internalName="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er" ma:index="13" nillable="true" ma:displayName="Reviewer" ma:list="UserInfo" ma:SharePointGroup="0" ma:internalName="Review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Due_x0020_Date" ma:index="14" nillable="true" ma:displayName="Review Due Date" ma:format="DateOnly" ma:internalName="Review_x0020_Due_x0020_Date" ma:readOnly="false">
      <xsd:simpleType>
        <xsd:restriction base="dms:DateTime"/>
      </xsd:simpleType>
    </xsd:element>
    <xsd:element name="DHITMO_x0020_Functional_x0020_Material" ma:index="16" nillable="true" ma:displayName="DHITMO Functional Material" ma:format="Dropdown" ma:indexed="true" ma:internalName="DHITMO_x0020_Functional_x0020_Material" ma:readOnly="false">
      <xsd:simpleType>
        <xsd:union memberTypes="dms:Text">
          <xsd:simpleType>
            <xsd:restriction base="dms:Choice">
              <xsd:enumeration value="Decision Memo"/>
              <xsd:enumeration value="Overview"/>
              <xsd:enumeration value="Plans"/>
              <xsd:enumeration value="SOP"/>
              <xsd:enumeration value="Template"/>
              <xsd:enumeration value="Training"/>
            </xsd:restriction>
          </xsd:simpleType>
        </xsd:union>
      </xsd:simpleType>
    </xsd:element>
    <xsd:element name="Meeting_x0020_Date" ma:index="17" nillable="true" ma:displayName="Meeting Date" ma:format="DateOnly" ma:indexed="true" ma:internalName="Meeting_x0020_Date" ma:readOnly="false">
      <xsd:simpleType>
        <xsd:restriction base="dms:DateTime"/>
      </xsd:simpleType>
    </xsd:element>
    <xsd:element name="Meeting_x0020_Material_x0020_Type" ma:index="18" nillable="true" ma:displayName="Meeting Material Type" ma:format="Dropdown" ma:internalName="Meeting_x0020_Material_x0020_Type">
      <xsd:simpleType>
        <xsd:union memberTypes="dms:Text">
          <xsd:simpleType>
            <xsd:restriction base="dms:Choice">
              <xsd:enumeration value="Action Items"/>
              <xsd:enumeration value="Agenda"/>
              <xsd:enumeration value="Agenda and Notes"/>
              <xsd:enumeration value="Briefing Materials"/>
              <xsd:enumeration value="Minutes"/>
              <xsd:enumeration value="Recording"/>
              <xsd:enumeration value="Report and Slides"/>
              <xsd:enumeration value="Summary Report"/>
              <xsd:enumeration value="TBD"/>
            </xsd:restriction>
          </xsd:simpleType>
        </xsd:union>
      </xsd:simpleType>
    </xsd:element>
    <xsd:element name="Meeting_x0020_Name" ma:index="19" nillable="true" ma:displayName="Meeting Name" ma:internalName="Meeting_x0020_Name" ma:readOnly="false">
      <xsd:simpleType>
        <xsd:restriction base="dms:Text">
          <xsd:maxLength value="255"/>
        </xsd:restriction>
      </xsd:simpleType>
    </xsd:element>
    <xsd:element name="Sensitivity_x0020_Level" ma:index="20" nillable="true" ma:displayName="Sensitivity Level" ma:default="Internal" ma:format="Dropdown" ma:internalName="Sensitivity_x0020_Level">
      <xsd:simpleType>
        <xsd:union memberTypes="dms:Text">
          <xsd:simpleType>
            <xsd:restriction base="dms:Choice">
              <xsd:enumeration value="Confidential"/>
              <xsd:enumeration value="External"/>
              <xsd:enumeration value="Internal"/>
              <xsd:enumeration value="N/A"/>
              <xsd:enumeration value="Public"/>
              <xsd:enumeration value="Sensitive"/>
            </xsd:restriction>
          </xsd:simpleType>
        </xsd:union>
      </xsd:simpleType>
    </xsd:element>
    <xsd:element name="Document_x0020_Subject" ma:index="21" nillable="true" ma:displayName="Document Subject" ma:format="Dropdown" ma:indexed="true" ma:internalName="Document_x0020_Subject">
      <xsd:simpleType>
        <xsd:union memberTypes="dms:Text">
          <xsd:simpleType>
            <xsd:restriction base="dms:Choice">
              <xsd:enumeration value="BPM/WRAP"/>
              <xsd:enumeration value="CPIC"/>
              <xsd:enumeration value="Customer Experience"/>
              <xsd:enumeration value="Dashboard Source Data"/>
              <xsd:enumeration value="DTLL/DUIOLL"/>
              <xsd:enumeration value="EPLC"/>
              <xsd:enumeration value="ESC"/>
              <xsd:enumeration value="Focus Groups"/>
              <xsd:enumeration value="IPT"/>
              <xsd:enumeration value="On/Offboarding"/>
              <xsd:enumeration value="Organizational Design"/>
              <xsd:enumeration value="TCUC"/>
              <xsd:enumeration value="Working Group"/>
            </xsd:restriction>
          </xsd:simpleType>
        </xsd:union>
      </xsd:simpleType>
    </xsd:element>
    <xsd:element name="Working_x0020_Group_x002f_IPT" ma:index="23" nillable="true" ma:displayName="Working Group/IPT" ma:format="Dropdown" ma:internalName="Working_x0020_Group_x002F_IPT">
      <xsd:simpleType>
        <xsd:union memberTypes="dms:Text">
          <xsd:simpleType>
            <xsd:restriction base="dms:Choice">
              <xsd:enumeration value="No"/>
              <xsd:enumeration value="Yes"/>
            </xsd:restriction>
          </xsd:simpleType>
        </xsd:union>
      </xsd:simpleType>
    </xsd:element>
    <xsd:element name="DHITMO_x0020_Functional_x0020_Audience" ma:index="24" nillable="true" ma:displayName="DHITMO Functional Audience" ma:format="Dropdown" ma:internalName="DHITMO_x0020_Functional_x0020_Audience">
      <xsd:simpleType>
        <xsd:union memberTypes="dms:Text">
          <xsd:simpleType>
            <xsd:restriction base="dms:Choice">
              <xsd:enumeration value="All"/>
              <xsd:enumeration value="DHITMO"/>
              <xsd:enumeration value="Vendor"/>
            </xsd:restriction>
          </xsd:simpleType>
        </xsd:union>
      </xsd:simpleType>
    </xsd:element>
    <xsd:element name="Meeting_x0020_Audience" ma:index="25" nillable="true" ma:displayName="Meeting Audience" ma:format="Dropdown" ma:internalName="Meeting_x0020_Audience">
      <xsd:simpleType>
        <xsd:union memberTypes="dms:Text">
          <xsd:simpleType>
            <xsd:restriction base="dms:Choice">
              <xsd:enumeration value="External"/>
              <xsd:enumeration value="Internal"/>
            </xsd:restriction>
          </xsd:simpleType>
        </xsd:union>
      </xsd:simpleType>
    </xsd:element>
    <xsd:element name="Topic" ma:index="26" nillable="true" ma:displayName="Topic" ma:format="Dropdown" ma:indexed="true" ma:internalName="Topic" ma:readOnly="false">
      <xsd:simpleType>
        <xsd:union memberTypes="dms:Text">
          <xsd:simpleType>
            <xsd:restriction base="dms:Choice">
              <xsd:enumeration value="Acquisition Strategy and Contracts Overview AQ - 1"/>
              <xsd:enumeration value="Acquisition Templates AQ - 4"/>
              <xsd:enumeration value="Architecture Design Materials and the Technical Data Management Process E&amp;A - 3, 4"/>
              <xsd:enumeration value="Business Case AQ - 1"/>
              <xsd:enumeration value="CCB Minutes CCM - 2"/>
              <xsd:enumeration value="Change Control Board (CCB) Process Training CCM - 1"/>
              <xsd:enumeration value="Change Control Management Approach CCM - 1"/>
              <xsd:enumeration value="Change Control Workgroup"/>
              <xsd:enumeration value="Change Impact Template OCM - 5"/>
              <xsd:enumeration value="Change Request Form CCM - 2"/>
              <xsd:enumeration value="Change Request Log CCM - 2"/>
              <xsd:enumeration value="Communications Scope Overview Comms - 2"/>
              <xsd:enumeration value="Communications Strategy Preliminary Design Walkthrough Comms - 14, 15"/>
              <xsd:enumeration value="Dashboard Calendar Dashboards - 5"/>
              <xsd:enumeration value="Dashboard Data Sources Dashboards - 1"/>
              <xsd:enumeration value="Dashboard SOP Dashboards - 1"/>
              <xsd:enumeration value="Dashboards Dashboards - 2, 3"/>
              <xsd:enumeration value="Deliverables Meeting Questions/Other Comms - 17"/>
              <xsd:enumeration value="DHITMO Style Guide and Templates Comms - 5"/>
              <xsd:enumeration value="DHITMO Transition Plan and Transition Kickoff OB - 5"/>
              <xsd:enumeration value="DKM Plan DKM - 1"/>
              <xsd:enumeration value="DKM SharePoint Site Prototype DKM - 2"/>
              <xsd:enumeration value="DKM SOP DKM - 1"/>
              <xsd:enumeration value="EHR IDIQ RFP AQ - 2"/>
              <xsd:enumeration value="EHR IDIQ Task Order(s) AQ - 2"/>
              <xsd:enumeration value="EPLC Project Process Agreement (PPA) SM - 5"/>
              <xsd:enumeration value="Executive Summary Schedule (ESS) SM - 2"/>
              <xsd:enumeration value="Financial Management Approach FM - 1"/>
              <xsd:enumeration value="Financial Management Folio Data FM - 2"/>
              <xsd:enumeration value="Financial Management Planview Data FM - 3"/>
              <xsd:enumeration value="GAO Schedule Assessment Guide: Shared Best Practices for Project Schedules SM - 1"/>
              <xsd:enumeration value="Governance Assessment GV - 4"/>
              <xsd:enumeration value="Governance Databases GV - 2"/>
              <xsd:enumeration value="Governance Enterprise Collaboration Group (ECG) Design GV - 3"/>
              <xsd:enumeration value="Governance ESC Materials GV - 2"/>
              <xsd:enumeration value="Governance Focus Group (FG) Design GV - 5"/>
              <xsd:enumeration value="Governance Overview GV - 1"/>
              <xsd:enumeration value="Governance Process Training GV - 6"/>
              <xsd:enumeration value="IHS Editorial Board Meeting Materials Comms - 16"/>
              <xsd:enumeration value="IHS Health IT Modernization Program Structure and Overview OB - 7"/>
              <xsd:enumeration value="IHS Required Trainings OB - 2"/>
              <xsd:enumeration value="Implementation Readiness Template OCM - 4 and Deployment - 2"/>
              <xsd:enumeration value="Independent Government Cost Estimates AQ - 3"/>
              <xsd:enumeration value="Integrated Master Schedule (IMS) SM - 3, 4"/>
              <xsd:enumeration value="Interactions with IHS Comms - 3"/>
              <xsd:enumeration value="Inventory Walkthrough Comms - 12, 13"/>
              <xsd:enumeration value="Life Cycle Cost Estimate (LCCE) Report and Data AQ - 3"/>
              <xsd:enumeration value="OCM Strategy Preliminary Design OCM - 3"/>
              <xsd:enumeration value="OCM Task and Scope OCM - 1"/>
              <xsd:enumeration value="Onboarding and IHS System Access Overview OB - 1"/>
              <xsd:enumeration value="Onboarding Standard Operating Procedure (SOP) and Supporting Documents OB - 3"/>
              <xsd:enumeration value="Outreach Summary Report and Lessons Learned OCM - 8"/>
              <xsd:enumeration value="Partner and Stakeholder Engagement Opportunity Matrix OCM - 7"/>
              <xsd:enumeration value="Partner and Stakeholder Inventory OCM - 6"/>
              <xsd:enumeration value="Performance Management Plan Qual &amp; Perf - 2"/>
              <xsd:enumeration value="Pilot Site Criteria"/>
              <xsd:enumeration value="Planview Guidance and Materials for Schedule Management SM - 9"/>
              <xsd:enumeration value="Privacy and Cybersecurity Process E&amp;A - 5, 6"/>
              <xsd:enumeration value="Product Development Process Walkthrough Comms - 4"/>
              <xsd:enumeration value="Product Examples Comms - 7, 8, 9"/>
              <xsd:enumeration value="Products Overview Comms - 6"/>
              <xsd:enumeration value="Project History Comms - 1"/>
              <xsd:enumeration value="Project Scheduler Welcome Packet &amp; Project Level Schedules SM - 6"/>
              <xsd:enumeration value="Public Affairs Materials - Overview of Policies, Procedures and Products Comms - 10"/>
              <xsd:enumeration value="Public Affairs Materials - Website Comms - 11"/>
              <xsd:enumeration value="Qlik Sense Dashboard Development Guidelines Dashboards - 4"/>
              <xsd:enumeration value="Quality Management Plan Qual &amp; Perf - 1"/>
              <xsd:enumeration value="Risk Management Approach Risk - 1"/>
              <xsd:enumeration value="Risk Management Dashboard Risk - 3"/>
              <xsd:enumeration value="Risk Register Risk - 2"/>
              <xsd:enumeration value="Schedule Change Control Management SM - 8"/>
              <xsd:enumeration value="Schedule Maintenance SM - 7"/>
              <xsd:enumeration value="Schedule Management Plan &amp; Overview SM - 1"/>
              <xsd:enumeration value="Schedule Reporting SM - 7"/>
              <xsd:enumeration value="Secretariat Handbook GV - 2"/>
              <xsd:enumeration value="SharePoint Design and Migration Plan DKM - 2"/>
              <xsd:enumeration value="SharePoint End User Training DKM - 3"/>
              <xsd:enumeration value="Site Surveys Template (after delivery) Deployment - 1"/>
              <xsd:enumeration value="Technical Planning, Management and Assessment Process E&amp;A - 1, 2"/>
              <xsd:enumeration value="Transition Approach and Tools OB - 6"/>
              <xsd:enumeration value="Tribal Consultations/Urban Confer (TC/UC) Planning Process OCM - 2"/>
              <xsd:enumeration value="User Training Strategy Preliminary Design OCM - 9"/>
              <xsd:enumeration value="Vendor Onboarding/Offboarding Material Development OB - 4"/>
              <xsd:enumeration value="Vendor Transition Criteria OB - 8"/>
              <xsd:enumeration value="Verification, Validation, and Deployment Process Deployment - 1"/>
              <xsd:enumeration value="Weekly Scrum Sessions Comms - 19 (occurs weekly)"/>
              <xsd:enumeration value="Working Session Comms – 18"/>
            </xsd:restriction>
          </xsd:simpleType>
        </xsd:union>
      </xsd:simpleType>
    </xsd:element>
    <xsd:element name="MediaServiceMetadata" ma:index="32" nillable="true" ma:displayName="MediaServiceMetadata" ma:hidden="true" ma:internalName="MediaServiceMetadata" ma:readOnly="true">
      <xsd:simpleType>
        <xsd:restriction base="dms:Note"/>
      </xsd:simpleType>
    </xsd:element>
    <xsd:element name="MediaServiceFastMetadata" ma:index="33" nillable="true" ma:displayName="MediaServiceFastMetadata" ma:hidden="true" ma:internalName="MediaServiceFastMetadata" ma:readOnly="true">
      <xsd:simpleType>
        <xsd:restriction base="dms:Not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DateTaken" ma:index="35" nillable="true" ma:displayName="MediaServiceDateTaken" ma:hidden="true" ma:indexed="true" ma:internalName="MediaServiceDateTaken"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LengthInSeconds" ma:index="38" nillable="true" ma:displayName="MediaLengthInSeconds" ma:hidden="true" ma:internalName="MediaLengthInSeconds" ma:readOnly="true">
      <xsd:simpleType>
        <xsd:restriction base="dms:Unknown"/>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62a15270-5b52-442a-994b-c7b6591eb5c5" ma:termSetId="09814cd3-568e-fe90-9814-8d621ff8fb84" ma:anchorId="fba54fb3-c3e1-fe81-a776-ca4b69148c4d" ma:open="true" ma:isKeyword="false">
      <xsd:complexType>
        <xsd:sequence>
          <xsd:element ref="pc:Terms" minOccurs="0" maxOccurs="1"/>
        </xsd:sequence>
      </xsd:complexType>
    </xsd:element>
    <xsd:element name="MediaServiceOCR" ma:index="42" nillable="true" ma:displayName="Extracted Text" ma:hidden="true" ma:internalName="MediaServiceOCR" ma:readOnly="true">
      <xsd:simpleType>
        <xsd:restriction base="dms:Note"/>
      </xsd:simpleType>
    </xsd:element>
    <xsd:element name="SharedWithUsers" ma:index="4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5" nillable="true" ma:displayName="Shared With Details" ma:hidden="true" ma:internalName="SharedWithDetails" ma:readOnly="true">
      <xsd:simpleType>
        <xsd:restriction base="dms:Note"/>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22" nillable="true" ma:displayName="Status" ma:default="Not Started" ma:format="Dropdown" ma:internalName="_Status">
      <xsd:simpleType>
        <xsd:restriction base="dms:Choice">
          <xsd:enumeration value="Accepted"/>
          <xsd:enumeration value="Accepted with Feedback"/>
          <xsd:enumeration value="Complete"/>
          <xsd:enumeration value="Draft"/>
          <xsd:enumeration value="Expired"/>
          <xsd:enumeration value="Final"/>
          <xsd:enumeration value="In Progress"/>
          <xsd:enumeration value="In Review"/>
          <xsd:enumeration value="Living Document"/>
          <xsd:enumeration value="N/A"/>
          <xsd:enumeration value="Not Ready"/>
          <xsd:enumeration value="Not Started"/>
          <xsd:enumeration value="Published"/>
          <xsd:enumeration value="Ready for IHS Review"/>
          <xsd:enumeration value="Reviewed"/>
          <xsd:enumeration value="Scheduled"/>
          <xsd:enumeration value="Submitted to IHS for Formal Acceptance"/>
        </xsd:restriction>
      </xsd:simpleType>
    </xsd:element>
  </xsd:schema>
  <xsd:schema xmlns:xsd="http://www.w3.org/2001/XMLSchema" xmlns:xs="http://www.w3.org/2001/XMLSchema" xmlns:dms="http://schemas.microsoft.com/office/2006/documentManagement/types" xmlns:pc="http://schemas.microsoft.com/office/infopath/2007/PartnerControls" targetNamespace="4d79c38a-b897-4a29-a552-ae65a984e65e" elementFormDefault="qualified">
    <xsd:import namespace="http://schemas.microsoft.com/office/2006/documentManagement/types"/>
    <xsd:import namespace="http://schemas.microsoft.com/office/infopath/2007/PartnerControls"/>
    <xsd:element name="TaxCatchAll" ma:index="41" nillable="true" ma:displayName="Taxonomy Catch All Column" ma:description="" ma:hidden="true" ma:list="{b0847f69-5247-4513-9a02-8d16878d95b4}" ma:internalName="TaxCatchAll" ma:readOnly="false" ma:showField="CatchAllData" ma:web="4d79c38a-b897-4a29-a552-ae65a984e6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ma:index="28" ma:displayName="Subject"/>
        <xsd:element ref="dc:description" minOccurs="0" maxOccurs="1" ma:index="15"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d79c38a-b897-4a29-a552-ae65a984e65e" xsi:nil="true"/>
    <_Status xmlns="http://schemas.microsoft.com/sharepoint/v3/fields">Not Started</_Status>
    <_ExtendedDescription xmlns="http://schemas.microsoft.com/sharepoint/v3">&lt;div class="ExternalClassB6636E1EC90C4E40BF5D9CC608E7DB71"&gt;&lt;div style="font-family&amp;#58;Calibri, Arial, Helvetica, sans-serif;font-size&amp;#58;11pt;color&amp;#58;rgb(50, 49, 48);background-color&amp;#58;transparent;"&gt;Bemidji area update, Mitch to present in October 2025&lt;/div&gt;&lt;/div&gt;</_ExtendedDescription>
    <lcf76f155ced4ddcb4097134ff3c332f xmlns="4ed0ed68-23be-4dbd-bdf7-c218ed02c873">
      <Terms xmlns="http://schemas.microsoft.com/office/infopath/2007/PartnerControls"/>
    </lcf76f155ced4ddcb4097134ff3c332f>
    <Archive xmlns="4ed0ed68-23be-4dbd-bdf7-c218ed02c873">No</Archive>
    <Deliverable xmlns="4ed0ed68-23be-4dbd-bdf7-c218ed02c873">N/A</Deliverable>
    <Function xmlns="4ed0ed68-23be-4dbd-bdf7-c218ed02c873">Communications</Function>
    <Source xmlns="4ed0ed68-23be-4dbd-bdf7-c218ed02c873">Federal-IHS/DHITMO</Source>
    <Meeting_x0020_Name xmlns="4ed0ed68-23be-4dbd-bdf7-c218ed02c873" xsi:nil="true"/>
    <Document_x0020_Subject xmlns="4ed0ed68-23be-4dbd-bdf7-c218ed02c873" xsi:nil="true"/>
    <DeliverableID xmlns="4ed0ed68-23be-4dbd-bdf7-c218ed02c873" xsi:nil="true"/>
    <Sensitivity_x0020_Level xmlns="4ed0ed68-23be-4dbd-bdf7-c218ed02c873">Internal</Sensitivity_x0020_Level>
    <Meeting_x0020_Material_x0020_Type xmlns="4ed0ed68-23be-4dbd-bdf7-c218ed02c873" xsi:nil="true"/>
    <Topic xmlns="4ed0ed68-23be-4dbd-bdf7-c218ed02c873" xsi:nil="true"/>
    <Review_x0020_Due_x0020_Date xmlns="4ed0ed68-23be-4dbd-bdf7-c218ed02c873" xsi:nil="true"/>
    <DHITMO_x0020_Functional_x0020_Material xmlns="4ed0ed68-23be-4dbd-bdf7-c218ed02c873" xsi:nil="true"/>
    <Meeting_x0020_Audience xmlns="4ed0ed68-23be-4dbd-bdf7-c218ed02c873" xsi:nil="true"/>
    <Material_x0020_Type xmlns="4ed0ed68-23be-4dbd-bdf7-c218ed02c873">DHITMO Functional</Material_x0020_Type>
    <Zone xmlns="4ed0ed68-23be-4dbd-bdf7-c218ed02c873">Collaboration</Zone>
    <DHITMO_x0020_Functional_x0020_Audience xmlns="4ed0ed68-23be-4dbd-bdf7-c218ed02c873" xsi:nil="true"/>
    <Meeting_x0020_Date xmlns="4ed0ed68-23be-4dbd-bdf7-c218ed02c873" xsi:nil="true"/>
    <Owner xmlns="4ed0ed68-23be-4dbd-bdf7-c218ed02c873">
      <UserInfo>
        <DisplayName>i:0#.f|membership|emaxwell@na.ihs.gov,#i:0#.f|membership|emaxwell@na.ihs.gov,#Emily.Maxwell@ihs.gov,#,#Maxwell, Emily (IHS/HQ),#,#HQ,#</DisplayName>
        <AccountId>850</AccountId>
        <AccountType/>
      </UserInfo>
    </Owner>
    <Reviewer xmlns="4ed0ed68-23be-4dbd-bdf7-c218ed02c873">
      <UserInfo>
        <DisplayName/>
        <AccountId xsi:nil="true"/>
        <AccountType/>
      </UserInfo>
    </Reviewer>
    <Program_x0020_Area1 xmlns="4ed0ed68-23be-4dbd-bdf7-c218ed02c873">Organizational Change Management</Program_x0020_Area1>
    <Sub-Function xmlns="4ed0ed68-23be-4dbd-bdf7-c218ed02c873" xsi:nil="true"/>
    <Working_x0020_Group_x002f_IPT xmlns="4ed0ed68-23be-4dbd-bdf7-c218ed02c87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5F3F4F-C848-4C5C-948B-FF0EA866F65E}">
  <ds:schemaRefs>
    <ds:schemaRef ds:uri="4d79c38a-b897-4a29-a552-ae65a984e65e"/>
    <ds:schemaRef ds:uri="4ed0ed68-23be-4dbd-bdf7-c218ed02c8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D7C3CC-86DE-4478-A5BE-328E125EEE0B}">
  <ds:schemaRefs>
    <ds:schemaRef ds:uri="4d79c38a-b897-4a29-a552-ae65a984e65e"/>
    <ds:schemaRef ds:uri="4ed0ed68-23be-4dbd-bdf7-c218ed02c873"/>
    <ds:schemaRef ds:uri="b14c924f-24eb-44ce-9370-07fa4285d4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1139E8-8A96-4BAB-BCE9-D7E6A3E8B4DC}">
  <ds:schemaRefs>
    <ds:schemaRef ds:uri="http://schemas.microsoft.com/sharepoint/v3/contenttype/forms"/>
  </ds:schemaRefs>
</ds:datastoreItem>
</file>

<file path=docMetadata/LabelInfo.xml><?xml version="1.0" encoding="utf-8"?>
<clbl:labelList xmlns:clbl="http://schemas.microsoft.com/office/2020/mipLabelMetadata">
  <clbl:label id="{505de575-5ef9-45ef-b09d-1b1037c2db1b}" enabled="0" method="" siteId="{505de575-5ef9-45ef-b09d-1b1037c2db1b}" removed="1"/>
</clbl:labelList>
</file>

<file path=docProps/app.xml><?xml version="1.0" encoding="utf-8"?>
<Properties xmlns="http://schemas.openxmlformats.org/officeDocument/2006/extended-properties" xmlns:vt="http://schemas.openxmlformats.org/officeDocument/2006/docPropsVTypes">
  <TotalTime>1</TotalTime>
  <Words>1487</Words>
  <Application>Microsoft Office PowerPoint</Application>
  <PresentationFormat>Widescreen</PresentationFormat>
  <Paragraphs>242</Paragraphs>
  <Slides>22</Slides>
  <Notes>15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22</vt:i4>
      </vt:variant>
    </vt:vector>
  </HeadingPairs>
  <TitlesOfParts>
    <vt:vector size="34" baseType="lpstr">
      <vt:lpstr>Aptos</vt:lpstr>
      <vt:lpstr>Aptos Display</vt:lpstr>
      <vt:lpstr>Arial</vt:lpstr>
      <vt:lpstr>Calibri</vt:lpstr>
      <vt:lpstr>Calibri (MS)</vt:lpstr>
      <vt:lpstr>Calibri Light</vt:lpstr>
      <vt:lpstr>Wingdings</vt:lpstr>
      <vt:lpstr>Office Theme</vt:lpstr>
      <vt:lpstr>IHS 2023</vt:lpstr>
      <vt:lpstr>1_IHS 2023</vt:lpstr>
      <vt:lpstr>2_IHS 2023</vt:lpstr>
      <vt:lpstr>3_IHS 2023</vt:lpstr>
      <vt:lpstr>Health Information Technology Modernization Program Update</vt:lpstr>
      <vt:lpstr>Today’s Presenter</vt:lpstr>
      <vt:lpstr>PowerPoint Presentation</vt:lpstr>
      <vt:lpstr>Building PATH EHR</vt:lpstr>
      <vt:lpstr>Enterprise Collaboration Group</vt:lpstr>
      <vt:lpstr>Enterprise Design Workshop Key Impacts</vt:lpstr>
      <vt:lpstr>PATH EHR Solution Set (partial)</vt:lpstr>
      <vt:lpstr>Enterprise vs. Localization</vt:lpstr>
      <vt:lpstr>Streamlined Workflows with PATH EHR</vt:lpstr>
      <vt:lpstr>Homeland Security Presidential Directive (HSPD-12)</vt:lpstr>
      <vt:lpstr>Modernization Program Recent Activities</vt:lpstr>
      <vt:lpstr>Recent Program Activities</vt:lpstr>
      <vt:lpstr>Integrated Readiness &amp; Training Model</vt:lpstr>
      <vt:lpstr>End User Learning Experience</vt:lpstr>
      <vt:lpstr>Pilot Site: Continuous Improvements</vt:lpstr>
      <vt:lpstr>Funding</vt:lpstr>
      <vt:lpstr>Funding to Date &amp; Future </vt:lpstr>
      <vt:lpstr>Estimated Cost and Additional Funding </vt:lpstr>
      <vt:lpstr>Stay Connected </vt:lpstr>
      <vt:lpstr>PowerPoint Presentation</vt:lpstr>
      <vt:lpstr>Stay Connected with IHS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Bemidji-Area-DHITMO-Update_October2025</dc:title>
  <dc:creator>Maxwell, Emily (IHS/HQ)</dc:creator>
  <cp:lastModifiedBy>Cooper, Jennifer (IHS/HQ)</cp:lastModifiedBy>
  <cp:revision>5</cp:revision>
  <dcterms:created xsi:type="dcterms:W3CDTF">2025-03-11T21:52:22Z</dcterms:created>
  <dcterms:modified xsi:type="dcterms:W3CDTF">2026-05-05T20:32:00Z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0x0101009E86E5D81708EA4792CC972D781A25F9003435778ABBDF684A991A6741BE6BA317</vt:lpwstr>
  </property>
  <property fmtid="{D5CDD505-2E9C-101B-9397-08002B2CF9AE}" pid="3" name="MediaServiceImageTags">
    <vt:lpwstr/>
  </property>
</Properties>
</file>