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9"/>
  </p:notesMasterIdLst>
  <p:handoutMasterIdLst>
    <p:handoutMasterId r:id="rId30"/>
  </p:handoutMasterIdLst>
  <p:sldIdLst>
    <p:sldId id="290" r:id="rId2"/>
    <p:sldId id="288" r:id="rId3"/>
    <p:sldId id="292" r:id="rId4"/>
    <p:sldId id="293" r:id="rId5"/>
    <p:sldId id="294" r:id="rId6"/>
    <p:sldId id="285" r:id="rId7"/>
    <p:sldId id="291" r:id="rId8"/>
    <p:sldId id="295" r:id="rId9"/>
    <p:sldId id="296" r:id="rId10"/>
    <p:sldId id="311" r:id="rId11"/>
    <p:sldId id="312" r:id="rId12"/>
    <p:sldId id="297" r:id="rId13"/>
    <p:sldId id="299" r:id="rId14"/>
    <p:sldId id="308" r:id="rId15"/>
    <p:sldId id="300" r:id="rId16"/>
    <p:sldId id="301" r:id="rId17"/>
    <p:sldId id="302" r:id="rId18"/>
    <p:sldId id="304" r:id="rId19"/>
    <p:sldId id="305" r:id="rId20"/>
    <p:sldId id="306" r:id="rId21"/>
    <p:sldId id="309" r:id="rId22"/>
    <p:sldId id="307" r:id="rId23"/>
    <p:sldId id="313" r:id="rId24"/>
    <p:sldId id="314" r:id="rId25"/>
    <p:sldId id="315" r:id="rId26"/>
    <p:sldId id="310" r:id="rId27"/>
    <p:sldId id="2147309883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hrhardt, Brit L (IHS/HQ)" initials="EBL(" lastIdx="2" clrIdx="0">
    <p:extLst>
      <p:ext uri="{19B8F6BF-5375-455C-9EA6-DF929625EA0E}">
        <p15:presenceInfo xmlns:p15="http://schemas.microsoft.com/office/powerpoint/2012/main" userId="S-1-5-21-1547161642-606747145-682003330-4598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D4D77"/>
    <a:srgbClr val="E48312"/>
    <a:srgbClr val="F5D9CC"/>
    <a:srgbClr val="FAE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86370" autoAdjust="0"/>
  </p:normalViewPr>
  <p:slideViewPr>
    <p:cSldViewPr snapToGrid="0">
      <p:cViewPr varScale="1">
        <p:scale>
          <a:sx n="95" d="100"/>
          <a:sy n="95" d="100"/>
        </p:scale>
        <p:origin x="136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299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6E519B-61BF-41A9-AFFA-BAD42AA6A28B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7B275C-5D9F-44B3-A894-FBB61692FE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870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98FA526-01BB-418E-87B3-BB204CED0494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F8E536-381C-49DA-B51B-F692AA943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173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8E536-381C-49DA-B51B-F692AA94343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399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463E3-6E96-4147-0C59-E0AB0827F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575799-A179-799A-E6DE-9F24D4C0E0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301592-F087-BBBC-3C7B-123322ACEC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4056A-980F-35E1-CC86-CA5DCD69CF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8E536-381C-49DA-B51B-F692AA94343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334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E9916-719B-FCEF-6D30-AD345DDF5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2954F6-AC0F-47B9-8592-25858C1F8C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6D31C7-D0CA-02AA-413D-84FA4C4EC9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7AA75-40DF-490A-6434-37FD74C780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8E536-381C-49DA-B51B-F692AA94343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367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4894E5D-5522-743C-DFE1-B20D054D74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2290"/>
            <a:ext cx="12207240" cy="5563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IHS Logo.">
            <a:extLst>
              <a:ext uri="{FF2B5EF4-FFF2-40B4-BE49-F238E27FC236}">
                <a16:creationId xmlns:a16="http://schemas.microsoft.com/office/drawing/2014/main" id="{E4973075-0EC1-4E44-9C5B-D28C0CB4C0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654" y="4446644"/>
            <a:ext cx="1314634" cy="1307592"/>
          </a:xfrm>
          <a:prstGeom prst="rect">
            <a:avLst/>
          </a:prstGeom>
        </p:spPr>
      </p:pic>
      <p:pic>
        <p:nvPicPr>
          <p:cNvPr id="11" name="Picture 10" descr="HHS Logo.">
            <a:extLst>
              <a:ext uri="{FF2B5EF4-FFF2-40B4-BE49-F238E27FC236}">
                <a16:creationId xmlns:a16="http://schemas.microsoft.com/office/drawing/2014/main" id="{0D323BA4-B6F9-4AAE-8AEC-51F8B6DBE9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185" y="4446644"/>
            <a:ext cx="1365480" cy="1307592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6C156B3-A7DF-0CFD-2FDB-D88BB20DD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CE28-DF03-433C-A557-F40EA9103255}" type="datetime1">
              <a:rPr lang="en-US" smtClean="0"/>
              <a:t>4/24/2026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0A9EF4A-1F1C-CA2B-C6B2-BEAC7FA0A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AC4DD9B-0B5E-9F5F-0139-B22897249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326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352D5F-EC2F-37F2-E4D3-6276848926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2290"/>
            <a:ext cx="12207240" cy="556343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4CEE5F-A648-9F78-6EF8-34A67C4A4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9C12D26F-B60A-790C-8BE0-0ED68C6B78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BD6061E-0A24-447F-933B-EC34C72612E4}" type="datetime1">
              <a:rPr lang="en-US" smtClean="0"/>
              <a:t>4/24/2026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696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352D5F-EC2F-37F2-E4D3-6276848926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2290"/>
            <a:ext cx="12207240" cy="556343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4CEE5F-A648-9F78-6EF8-34A67C4A4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9C12D26F-B60A-790C-8BE0-0ED68C6B78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BD6061E-0A24-447F-933B-EC34C72612E4}" type="datetime1">
              <a:rPr lang="en-US" smtClean="0"/>
              <a:t>4/24/2026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C6BFF4-0127-0C91-9889-FFD7F87D80A7}"/>
              </a:ext>
            </a:extLst>
          </p:cNvPr>
          <p:cNvCxnSpPr>
            <a:cxnSpLocks/>
          </p:cNvCxnSpPr>
          <p:nvPr userDrawn="1"/>
        </p:nvCxnSpPr>
        <p:spPr>
          <a:xfrm>
            <a:off x="1181100" y="1737360"/>
            <a:ext cx="997458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847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7AC6EB-DAA0-2CE6-56D6-46D41CBF9F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"/>
          <a:stretch/>
        </p:blipFill>
        <p:spPr>
          <a:xfrm>
            <a:off x="0" y="6359691"/>
            <a:ext cx="12192000" cy="4983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358E4B-E18E-BA58-3063-F405DBF8EBC4}"/>
              </a:ext>
            </a:extLst>
          </p:cNvPr>
          <p:cNvSpPr/>
          <p:nvPr/>
        </p:nvSpPr>
        <p:spPr>
          <a:xfrm>
            <a:off x="0" y="6359690"/>
            <a:ext cx="12192000" cy="498309"/>
          </a:xfrm>
          <a:prstGeom prst="rect">
            <a:avLst/>
          </a:prstGeom>
          <a:solidFill>
            <a:schemeClr val="accent1">
              <a:alpha val="59000"/>
            </a:schemeClr>
          </a:solidFill>
          <a:ln>
            <a:solidFill>
              <a:schemeClr val="accent1">
                <a:alpha val="59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2EDA25-33C8-6DC5-0A19-E541D32F25E8}"/>
              </a:ext>
            </a:extLst>
          </p:cNvPr>
          <p:cNvSpPr/>
          <p:nvPr/>
        </p:nvSpPr>
        <p:spPr>
          <a:xfrm>
            <a:off x="0" y="0"/>
            <a:ext cx="12192000" cy="636161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with a sign and text&#10;&#10;Description automatically generated with medium confidence">
            <a:extLst>
              <a:ext uri="{FF2B5EF4-FFF2-40B4-BE49-F238E27FC236}">
                <a16:creationId xmlns:a16="http://schemas.microsoft.com/office/drawing/2014/main" id="{558E5AB0-0C5C-CDE1-30C6-C6D3084C5A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036" y="1714500"/>
            <a:ext cx="343792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44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352D5F-EC2F-37F2-E4D3-6276848926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2290"/>
            <a:ext cx="12207240" cy="556343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5702CF-BF35-FDA4-4FDA-DCE7CFEE58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1432005"/>
            <a:ext cx="3721908" cy="3701970"/>
          </a:xfrm>
          <a:prstGeom prst="rect">
            <a:avLst/>
          </a:prstGeom>
        </p:spPr>
      </p:pic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BD599863-7DA6-693D-8FC2-91C578BFB7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1E6C6D19-A19B-4420-9A4F-6712F24B788A}" type="datetime1">
              <a:rPr lang="en-US" smtClean="0"/>
              <a:t>4/24/2026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436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11480" indent="-228600">
              <a:buFont typeface="Calibri" panose="020F0502020204030204" pitchFamily="34" charset="0"/>
              <a:buChar char="‒"/>
              <a:defRPr/>
            </a:lvl2pPr>
            <a:lvl3pPr marL="594360" indent="-182880">
              <a:buFont typeface="Wingdings" panose="05000000000000000000" pitchFamily="2" charset="2"/>
              <a:buChar char="§"/>
              <a:defRPr/>
            </a:lvl3pPr>
            <a:lvl4pPr marL="749808" indent="-182880">
              <a:buFont typeface="Calibri" panose="020F0502020204030204" pitchFamily="34" charset="0"/>
              <a:buChar char="‒"/>
              <a:defRPr/>
            </a:lvl4pPr>
            <a:lvl5pPr marL="932688" indent="-182880">
              <a:buFont typeface="Calibri" panose="020F0502020204030204" pitchFamily="34" charset="0"/>
              <a:buChar char="‒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5466924C-6186-8AE2-2F49-9908855C4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BFAD42D8-153E-447E-B9CF-624B0D6B5D12}" type="datetime1">
              <a:rPr lang="en-US" smtClean="0"/>
              <a:t>4/24/2026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25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>
            <a:lvl2pPr marL="411480" indent="-228600">
              <a:buFont typeface="Calibri" panose="020F0502020204030204" pitchFamily="34" charset="0"/>
              <a:buChar char="‒"/>
              <a:defRPr/>
            </a:lvl2pPr>
            <a:lvl3pPr marL="594360" indent="-182880">
              <a:buFont typeface="Wingdings" panose="05000000000000000000" pitchFamily="2" charset="2"/>
              <a:buChar char="§"/>
              <a:defRPr/>
            </a:lvl3pPr>
            <a:lvl4pPr marL="749808" indent="-182880">
              <a:buFont typeface="Calibri" panose="020F0502020204030204" pitchFamily="34" charset="0"/>
              <a:buChar char="‒"/>
              <a:defRPr/>
            </a:lvl4pPr>
            <a:lvl5pPr marL="932688" indent="-182880">
              <a:buFont typeface="Calibri" panose="020F0502020204030204" pitchFamily="34" charset="0"/>
              <a:buChar char="‒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2pPr marL="411480" indent="-228600">
              <a:buFont typeface="Calibri" panose="020F0502020204030204" pitchFamily="34" charset="0"/>
              <a:buChar char="‒"/>
              <a:defRPr/>
            </a:lvl2pPr>
            <a:lvl3pPr marL="594360" indent="-182880">
              <a:buFont typeface="Wingdings" panose="05000000000000000000" pitchFamily="2" charset="2"/>
              <a:buChar char="§"/>
              <a:defRPr/>
            </a:lvl3pPr>
            <a:lvl4pPr marL="749808" indent="-182880">
              <a:buFont typeface="Calibri" panose="020F0502020204030204" pitchFamily="34" charset="0"/>
              <a:buChar char="‒"/>
              <a:defRPr/>
            </a:lvl4pPr>
            <a:lvl5pPr marL="932688" indent="-182880">
              <a:buFont typeface="Calibri" panose="020F0502020204030204" pitchFamily="34" charset="0"/>
              <a:buChar char="‒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820CF9-9DAF-6E62-D870-7D1B83EA064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36D3D21F-37C2-49B6-97B7-8C1DDBC1FBAA}" type="datetime1">
              <a:rPr lang="en-US" smtClean="0"/>
              <a:t>4/24/2026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7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>
            <a:lvl2pPr marL="411480" indent="-228600">
              <a:buFont typeface="Calibri" panose="020F0502020204030204" pitchFamily="34" charset="0"/>
              <a:buChar char="‒"/>
              <a:defRPr/>
            </a:lvl2pPr>
            <a:lvl3pPr marL="594360" indent="-182880">
              <a:buFont typeface="Wingdings" panose="05000000000000000000" pitchFamily="2" charset="2"/>
              <a:buChar char="§"/>
              <a:defRPr/>
            </a:lvl3pPr>
            <a:lvl4pPr marL="749808" indent="-182880">
              <a:buFont typeface="Calibri" panose="020F0502020204030204" pitchFamily="34" charset="0"/>
              <a:buChar char="‒"/>
              <a:defRPr/>
            </a:lvl4pPr>
            <a:lvl5pPr marL="932688" indent="-182880">
              <a:buFont typeface="Calibri" panose="020F0502020204030204" pitchFamily="34" charset="0"/>
              <a:buChar char="‒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>
            <a:lvl2pPr marL="411480" indent="-228600">
              <a:buFont typeface="Calibri" panose="020F0502020204030204" pitchFamily="34" charset="0"/>
              <a:buChar char="‒"/>
              <a:defRPr/>
            </a:lvl2pPr>
            <a:lvl3pPr marL="594360" indent="-182880">
              <a:buFont typeface="Wingdings" panose="05000000000000000000" pitchFamily="2" charset="2"/>
              <a:buChar char="§"/>
              <a:defRPr/>
            </a:lvl3pPr>
            <a:lvl4pPr marL="749808" indent="-182880">
              <a:buFont typeface="Calibri" panose="020F0502020204030204" pitchFamily="34" charset="0"/>
              <a:buChar char="‒"/>
              <a:defRPr/>
            </a:lvl4pPr>
            <a:lvl5pPr marL="932688" indent="-182880">
              <a:buFont typeface="Calibri" panose="020F0502020204030204" pitchFamily="34" charset="0"/>
              <a:buChar char="‒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893A7A9-2C60-E46B-5DAE-252659F50C7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5272BB4-0D78-4DF9-B3B4-20100EACC1D4}" type="datetime1">
              <a:rPr lang="en-US" smtClean="0"/>
              <a:t>4/24/2026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1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2pPr marL="411480" indent="-228600">
              <a:buFont typeface="Calibri" panose="020F0502020204030204" pitchFamily="34" charset="0"/>
              <a:buChar char="‒"/>
              <a:defRPr/>
            </a:lvl2pPr>
            <a:lvl3pPr marL="594360" indent="-182880">
              <a:buFont typeface="Wingdings" panose="05000000000000000000" pitchFamily="2" charset="2"/>
              <a:buChar char="§"/>
              <a:defRPr/>
            </a:lvl3pPr>
            <a:lvl4pPr marL="749808" indent="-182880">
              <a:buFont typeface="Calibri" panose="020F0502020204030204" pitchFamily="34" charset="0"/>
              <a:buChar char="‒"/>
              <a:defRPr/>
            </a:lvl4pPr>
            <a:lvl5pPr marL="932688" indent="-182880">
              <a:buFont typeface="Calibri" panose="020F0502020204030204" pitchFamily="34" charset="0"/>
              <a:buChar char="‒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B582AC-5695-48DB-B28C-201892CC33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A4C0C1-73A0-D349-2470-DA35738D1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EB170A-7C53-CE9D-8250-713FB915566D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936" y="5642948"/>
            <a:ext cx="669547" cy="6042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22FF21-E6A5-AC0E-66A2-67A50EB697FB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207" y="5638123"/>
            <a:ext cx="601075" cy="604259"/>
          </a:xfrm>
          <a:prstGeom prst="rect">
            <a:avLst/>
          </a:prstGeom>
        </p:spPr>
      </p:pic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6F8B4AD2-0564-A4EC-7274-9F7772012A9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4C574C9-DB98-4B82-BE0C-AC0D791226BA}" type="datetime1">
              <a:rPr lang="en-US" smtClean="0"/>
              <a:t>4/24/2026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06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FF8A75-2CE1-BF66-72C1-5536C788B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160" y="4924219"/>
            <a:ext cx="12188825" cy="640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369236F2-69BE-53E7-DC4D-01B9FC92524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9504A631-8697-472D-8F01-D29709AE5455}" type="datetime1">
              <a:rPr lang="en-US" smtClean="0"/>
              <a:t>4/24/2026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27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873A134-F005-F046-73D0-0FF3071EC1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2290"/>
            <a:ext cx="12207240" cy="5563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20927E09-D07E-3D1B-A21F-DBCC2F5AEC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74C89A34-25AB-4919-ABF9-D60BCEF84CB2}" type="datetime1">
              <a:rPr lang="en-US" smtClean="0"/>
              <a:t>4/24/2026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231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352D5F-EC2F-37F2-E4D3-6276848926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2290"/>
            <a:ext cx="12207240" cy="556343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C5367BD-E33D-DDE9-8121-89DAB2F8D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9423A2-767B-3280-6DDF-0D03E30F0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>
            <a:lvl2pPr marL="411480" indent="-228600">
              <a:buFont typeface="Calibri" panose="020F0502020204030204" pitchFamily="34" charset="0"/>
              <a:buChar char="‒"/>
              <a:defRPr/>
            </a:lvl2pPr>
            <a:lvl3pPr marL="594360" indent="-182880">
              <a:buFont typeface="Wingdings" panose="05000000000000000000" pitchFamily="2" charset="2"/>
              <a:buChar char="§"/>
              <a:defRPr/>
            </a:lvl3pPr>
            <a:lvl4pPr marL="749808" indent="-182880">
              <a:buFont typeface="Calibri" panose="020F0502020204030204" pitchFamily="34" charset="0"/>
              <a:buChar char="—"/>
              <a:defRPr/>
            </a:lvl4pPr>
            <a:lvl5pPr marL="932688" indent="-182880">
              <a:buFont typeface="Calibri" panose="020F0502020204030204" pitchFamily="34" charset="0"/>
              <a:buChar char="—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D43BE-CD11-7721-E3C8-357AA30BE8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84780099-5EE7-4974-B3CA-15D157EC4D5B}" type="datetime1">
              <a:rPr lang="en-US" smtClean="0"/>
              <a:t>4/24/2026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68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F90DF75-E31F-D393-AC57-F393CB56A22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2290"/>
            <a:ext cx="12207240" cy="5563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rgbClr val="FFFFFF"/>
                </a:solidFill>
              </a:defRPr>
            </a:lvl1pPr>
          </a:lstStyle>
          <a:p>
            <a:fld id="{CFB582AC-5695-48DB-B28C-201892CC33C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40D0162-6AD3-1185-5FE4-D6EF8E7E3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99CFDEE9-C87B-4D78-9C2C-D5A65B58F70F}" type="datetime1">
              <a:rPr lang="en-US" smtClean="0"/>
              <a:t>4/24/2026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33BFB2-6327-512F-9EBD-E86BD5EF957A}"/>
              </a:ext>
            </a:extLst>
          </p:cNvPr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936" y="5642948"/>
            <a:ext cx="669547" cy="6042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9478FF-9FED-E97D-1710-8F21F9367470}"/>
              </a:ext>
            </a:extLst>
          </p:cNvPr>
          <p:cNvPicPr/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207" y="5638123"/>
            <a:ext cx="601075" cy="60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1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9" r:id="rId2"/>
    <p:sldLayoutId id="2147483722" r:id="rId3"/>
    <p:sldLayoutId id="2147483724" r:id="rId4"/>
    <p:sldLayoutId id="2147483725" r:id="rId5"/>
    <p:sldLayoutId id="2147483741" r:id="rId6"/>
    <p:sldLayoutId id="2147483743" r:id="rId7"/>
    <p:sldLayoutId id="2147483721" r:id="rId8"/>
    <p:sldLayoutId id="2147483732" r:id="rId9"/>
    <p:sldLayoutId id="2147483727" r:id="rId10"/>
    <p:sldLayoutId id="2147483744" r:id="rId11"/>
    <p:sldLayoutId id="2147483745" r:id="rId12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3736" indent="-173736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1148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chemeClr val="accent1"/>
        </a:buClr>
        <a:buFont typeface="Calibri" panose="020F0502020204030204" pitchFamily="34" charset="0"/>
        <a:buChar char="‒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E48CC-1EAC-6BBE-AABB-B0CA2F236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050349"/>
          </a:xfrm>
        </p:spPr>
        <p:txBody>
          <a:bodyPr/>
          <a:lstStyle/>
          <a:p>
            <a:r>
              <a:rPr lang="en-US" sz="5400" dirty="0">
                <a:solidFill>
                  <a:srgbClr val="1D4D77"/>
                </a:solidFill>
              </a:rPr>
              <a:t>Workforce Sustainability &amp; Provider Burnout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9C74D-CB94-9F9E-7EF0-F8F4D16D44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5100" cap="none" dirty="0">
                <a:latin typeface="+mn-lt"/>
              </a:rPr>
              <a:t>Indian Health Service </a:t>
            </a:r>
          </a:p>
          <a:p>
            <a:r>
              <a:rPr lang="en-US" sz="5100" cap="none" dirty="0">
                <a:latin typeface="+mn-lt"/>
              </a:rPr>
              <a:t>CAPT Amy Hatcher, MD, FAAP, CPE</a:t>
            </a:r>
          </a:p>
          <a:p>
            <a:r>
              <a:rPr lang="en-US" sz="5100" cap="none" dirty="0">
                <a:latin typeface="+mn-lt"/>
              </a:rPr>
              <a:t>Bemidji Area Chief Medical Officer</a:t>
            </a:r>
          </a:p>
          <a:p>
            <a:r>
              <a:rPr lang="en-US" sz="5100" cap="none" dirty="0">
                <a:latin typeface="+mn-lt"/>
              </a:rPr>
              <a:t>May 6, 2026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1CA96-E82A-932C-795F-6EB8F7BB7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CE28-DF03-433C-A557-F40EA9103255}" type="datetime1">
              <a:rPr lang="en-US" smtClean="0"/>
              <a:t>4/24/2026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7CAEA-38F8-5099-B989-D00B25531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69586-E8E8-16D7-A891-31B67F7CC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364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471EE-DC08-0790-3338-CE5A4EE1E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IHS Workforce Vacancy Rates </a:t>
            </a:r>
            <a:r>
              <a:rPr lang="en-US" sz="2700" i="1" dirty="0"/>
              <a:t>Reported data reflect federal IHS-operated facilities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58887-52A0-1478-F501-AD7F9BB6E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884" y="1845734"/>
            <a:ext cx="10140796" cy="4223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36% – Physicians</a:t>
            </a:r>
          </a:p>
          <a:p>
            <a:pPr marL="0" indent="0">
              <a:buNone/>
            </a:pPr>
            <a:r>
              <a:rPr lang="en-US" sz="2400" b="1" dirty="0"/>
              <a:t>44% – Behavioral Health</a:t>
            </a:r>
          </a:p>
          <a:p>
            <a:pPr marL="0" indent="0">
              <a:buNone/>
            </a:pPr>
            <a:r>
              <a:rPr lang="en-US" sz="2400" b="1" dirty="0"/>
              <a:t>35% – Nurse Practitioners</a:t>
            </a:r>
            <a:endParaRPr lang="en-US" dirty="0"/>
          </a:p>
          <a:p>
            <a:pPr marL="0" indent="0" algn="ctr">
              <a:buNone/>
            </a:pPr>
            <a:r>
              <a:rPr lang="en-US" b="1" dirty="0"/>
              <a:t>		</a:t>
            </a:r>
            <a:r>
              <a:rPr lang="en-US" sz="3200" b="1" dirty="0"/>
              <a:t>Vacancy = Workload Multiplier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400" dirty="0"/>
              <a:t>• Fewer providers covering same demand</a:t>
            </a:r>
            <a:br>
              <a:rPr lang="en-US" sz="2400" dirty="0"/>
            </a:br>
            <a:r>
              <a:rPr lang="en-US" sz="2400" dirty="0"/>
              <a:t>• Reduced flexibility</a:t>
            </a:r>
            <a:br>
              <a:rPr lang="en-US" sz="2400" dirty="0"/>
            </a:br>
            <a:r>
              <a:rPr lang="en-US" sz="2400" dirty="0"/>
              <a:t>• Increased after-hours work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1400" dirty="0"/>
              <a:t>Source: U.S. Congressional Testimony – Indian Health Service Workforce Data (2024)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1E2BA6-AD3E-AD16-65C8-2E6B3DD27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37EA7DF-2620-9812-ADDF-DEC07714DD9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4/24/2026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581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93509-CEA4-F2FB-BE4C-8CDADE7BE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Cost of Losing One Physician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66CF1-DC85-8FC9-6B3B-C34423ABA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47214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900" b="1" dirty="0"/>
          </a:p>
          <a:p>
            <a:pPr marL="0" indent="0" algn="ctr">
              <a:buNone/>
            </a:pPr>
            <a:r>
              <a:rPr lang="en-US" sz="4000" b="1" dirty="0"/>
              <a:t>$500,000 – $1,000,000+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Replacement Costs Include:</a:t>
            </a:r>
            <a:endParaRPr lang="en-US" sz="2400" dirty="0"/>
          </a:p>
          <a:p>
            <a:pPr lvl="1"/>
            <a:r>
              <a:rPr lang="en-US" sz="2400" dirty="0"/>
              <a:t> Recruitment &amp; incentives</a:t>
            </a:r>
          </a:p>
          <a:p>
            <a:pPr lvl="1"/>
            <a:r>
              <a:rPr lang="en-US" sz="2400" dirty="0"/>
              <a:t> Lost revenue during vacancy</a:t>
            </a:r>
          </a:p>
          <a:p>
            <a:pPr lvl="1"/>
            <a:r>
              <a:rPr lang="en-US" sz="2400" dirty="0"/>
              <a:t> Locum coverage</a:t>
            </a:r>
          </a:p>
          <a:p>
            <a:pPr lvl="1"/>
            <a:r>
              <a:rPr lang="en-US" sz="2400" dirty="0"/>
              <a:t> Ramp-up productivity loss</a:t>
            </a:r>
            <a:br>
              <a:rPr lang="en-US" sz="2400" dirty="0"/>
            </a:br>
            <a:endParaRPr lang="en-US" sz="2400" dirty="0"/>
          </a:p>
          <a:p>
            <a:r>
              <a:rPr lang="en-US" sz="2400" b="1" dirty="0"/>
              <a:t>In small/rural systems, impact is amplified.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1400" dirty="0"/>
              <a:t>AMA; AAMC Workforce Studies; MGMA Retention Analyses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3DAAA8-7A38-B835-A42C-8862D29FA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700A550-4EB0-E99E-7145-1D609E8C65D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4/24/2026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323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1C42F-7B53-9810-3CAE-96C92B717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Burnout Among Healthcare Administrative Leaders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5CBB5-B4E2-0C66-E7A7-81AB1D8BC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14473"/>
            <a:ext cx="10058400" cy="4023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National Survey Findings:</a:t>
            </a:r>
          </a:p>
          <a:p>
            <a:pPr marL="0" indent="0">
              <a:buNone/>
            </a:pPr>
            <a:r>
              <a:rPr lang="en-US" dirty="0"/>
              <a:t>• ~33% of healthcare CEOs and senior leaders report </a:t>
            </a:r>
            <a:r>
              <a:rPr lang="en-US" b="1" dirty="0"/>
              <a:t>high burnout scores</a:t>
            </a:r>
            <a:br>
              <a:rPr lang="en-US" dirty="0"/>
            </a:br>
            <a:r>
              <a:rPr lang="en-US" dirty="0"/>
              <a:t>• Burnout measured using validated occupational instruments</a:t>
            </a:r>
            <a:br>
              <a:rPr lang="en-US" dirty="0"/>
            </a:br>
            <a:r>
              <a:rPr lang="en-US" dirty="0"/>
              <a:t>• Associated with lower professional fulfillment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Why This Matters:</a:t>
            </a:r>
          </a:p>
          <a:p>
            <a:pPr marL="0" indent="0">
              <a:buNone/>
            </a:pPr>
            <a:r>
              <a:rPr lang="en-US" dirty="0"/>
              <a:t>• Leadership burnout affects organizational stability</a:t>
            </a:r>
            <a:br>
              <a:rPr lang="en-US" dirty="0"/>
            </a:br>
            <a:r>
              <a:rPr lang="en-US" dirty="0"/>
              <a:t>• Decision fatigue increases under chronic strain</a:t>
            </a:r>
            <a:br>
              <a:rPr lang="en-US" dirty="0"/>
            </a:br>
            <a:r>
              <a:rPr lang="en-US" dirty="0"/>
              <a:t>• System redesign capacity may be reduced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400" dirty="0"/>
              <a:t>Shanafelt et al., Journal of Healthcare Management (2022) — national survey of healthcare administrative leaders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3B3424-10F7-48F7-2942-7E5C7196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720282A-56A4-2AA8-A88D-98476D8C31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4/24/2026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23858F-178C-03FF-CD27-F62743800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978" y="2964264"/>
            <a:ext cx="3820964" cy="265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91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85103-9C76-D0E8-2702-EC6893D17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5D2A1-6A36-6465-6458-F2BB29A5F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Evidence-Based Protective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DC12D-F051-5685-1BC7-54B600742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86892"/>
            <a:ext cx="10058400" cy="4023360"/>
          </a:xfrm>
        </p:spPr>
        <p:txBody>
          <a:bodyPr>
            <a:normAutofit fontScale="9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Burnout is responsive to structural change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defTabSz="457200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Workload control</a:t>
            </a:r>
          </a:p>
          <a:p>
            <a:pPr defTabSz="457200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800" dirty="0" err="1">
                <a:solidFill>
                  <a:prstClr val="black"/>
                </a:solidFill>
                <a:latin typeface="Calibri"/>
              </a:rPr>
              <a:t>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am-based care</a:t>
            </a:r>
          </a:p>
          <a:p>
            <a:pPr defTabSz="457200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Leadership transparency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Reduced documentation burden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Mission alignment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 defTabSz="457200"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1500" dirty="0"/>
              <a:t>Shanafelt TD et al., </a:t>
            </a:r>
            <a:r>
              <a:rPr lang="en-US" sz="1500" i="1" dirty="0"/>
              <a:t>Mayo Clinic Proceedings</a:t>
            </a:r>
            <a:endParaRPr lang="en-US" sz="1500" dirty="0"/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54964B-8685-FFC7-9F6C-DC5A64C79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40E0A1E-6C18-1578-8A13-730A0700897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4/24/2026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62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F635B-1F93-3C27-1FAD-47EAD1070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D1A547-BF32-65CD-91ED-CD5673EEA9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Operational Strategies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421A9BF-30A2-E09E-F536-E2D8B731C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B582AC-5695-48DB-B28C-201892CC33C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0263535-84A2-13A3-31BC-75167A0E44C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8C076E-A054-4255-B8D3-99AA88053E69}" type="datetime1">
              <a:rPr lang="en-US" smtClean="0"/>
              <a:t>4/24/2026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C07F5B1-9C4C-AD95-CADE-F708BCCC9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35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9C998-06D8-12A7-F178-DD49B0BFB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Lever #1: Workload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9AE48-8C9D-0CFB-4F2D-B2832EEE0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4000" dirty="0"/>
              <a:t>Goal: Increase perceived control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Protected admin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Flexible scheduling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Shared call coverage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Provider input into templates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Workflow input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64026A-0447-209B-25CE-252894BC8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545B2F5-3E66-E65B-F487-2FA812039F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4/24/2026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069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AE009-7289-C22E-C1D8-523CD21BD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159" y="581364"/>
            <a:ext cx="10895682" cy="815084"/>
          </a:xfrm>
        </p:spPr>
        <p:txBody>
          <a:bodyPr>
            <a:normAutofit/>
          </a:bodyPr>
          <a:lstStyle/>
          <a:p>
            <a:r>
              <a:rPr lang="en-US" sz="4000" dirty="0"/>
              <a:t>Operational Lever #2: Reduce Documentation Burden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1F608-3EDB-EE28-4161-AAF930605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Goal: Reduce after-hours work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Team documentation models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Scribe support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Inbox protocols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Standardized templates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1400" dirty="0"/>
              <a:t>Shanafelt TD et al., </a:t>
            </a:r>
            <a:r>
              <a:rPr lang="en-US" sz="1400" i="1" dirty="0"/>
              <a:t>Annals of Internal Medicine</a:t>
            </a:r>
            <a:endParaRPr lang="en-US" sz="1400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194B21-3505-0052-8D3F-F6D466D0B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71CC9D0-8F06-3960-89C3-F8BAB6A34D9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4/24/2026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241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7F3D7-C4C2-FBB9-465B-8D0F075E2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45" y="286603"/>
            <a:ext cx="10538735" cy="1024073"/>
          </a:xfrm>
        </p:spPr>
        <p:txBody>
          <a:bodyPr>
            <a:normAutofit/>
          </a:bodyPr>
          <a:lstStyle/>
          <a:p>
            <a:r>
              <a:rPr lang="en-US" sz="4000" dirty="0"/>
              <a:t>Operational Lever #3: Strengthen Team-Based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701E5-1C14-B3A0-5316-7B1CD955D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37360"/>
            <a:ext cx="10241280" cy="41317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/>
              <a:t>Goal: Distribute cognitive </a:t>
            </a:r>
          </a:p>
          <a:p>
            <a:pPr marL="0" indent="0">
              <a:buNone/>
            </a:pPr>
            <a:r>
              <a:rPr lang="en-US" sz="4000" dirty="0"/>
              <a:t>		load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• Top-of-license redesign</a:t>
            </a:r>
          </a:p>
          <a:p>
            <a:pPr marL="0" indent="0">
              <a:buNone/>
            </a:pPr>
            <a:r>
              <a:rPr lang="en-US" sz="2800" dirty="0"/>
              <a:t>• Behavioral health integration</a:t>
            </a:r>
          </a:p>
          <a:p>
            <a:pPr marL="0" indent="0">
              <a:buNone/>
            </a:pPr>
            <a:r>
              <a:rPr lang="en-US" sz="2800" dirty="0"/>
              <a:t>• Case management support</a:t>
            </a:r>
          </a:p>
          <a:p>
            <a:pPr marL="0" indent="0">
              <a:buNone/>
            </a:pPr>
            <a:r>
              <a:rPr lang="en-US" sz="2800" dirty="0"/>
              <a:t>• Daily huddles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1400" dirty="0"/>
              <a:t>Shanafelt TD et al., </a:t>
            </a:r>
            <a:r>
              <a:rPr lang="en-US" sz="1400" i="1" dirty="0"/>
              <a:t>Annals of Internal Medicine</a:t>
            </a:r>
            <a:endParaRPr lang="en-US" sz="1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86C1A-EF6F-09C4-4C89-27AA18455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DC6F8BE-F3B3-C9D0-CA40-0526CC7A09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4/24/2026</a:t>
            </a:fld>
            <a:endParaRPr lang="en-US" dirty="0"/>
          </a:p>
        </p:txBody>
      </p:sp>
      <p:pic>
        <p:nvPicPr>
          <p:cNvPr id="10" name="Picture 9" descr="Diagram&#10;&#10;AI-generated content may be incorrect.">
            <a:extLst>
              <a:ext uri="{FF2B5EF4-FFF2-40B4-BE49-F238E27FC236}">
                <a16:creationId xmlns:a16="http://schemas.microsoft.com/office/drawing/2014/main" id="{A2370C9C-601C-A554-B6BF-7AFD18A60D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242" t="5208" r="9219" b="8199"/>
          <a:stretch>
            <a:fillRect/>
          </a:stretch>
        </p:blipFill>
        <p:spPr>
          <a:xfrm>
            <a:off x="6621137" y="1531345"/>
            <a:ext cx="4953918" cy="366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79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657-4A8C-BA98-6E27-5BBF01F77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70347"/>
            <a:ext cx="10058400" cy="837117"/>
          </a:xfrm>
        </p:spPr>
        <p:txBody>
          <a:bodyPr>
            <a:normAutofit/>
          </a:bodyPr>
          <a:lstStyle/>
          <a:p>
            <a:r>
              <a:rPr lang="en-US" sz="4000" b="1" dirty="0"/>
              <a:t>Operational Lever #4: Leadership &amp;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F4AE6-B131-A656-4A7F-A8A99B347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/>
              <a:t>Goal: Build organizational trust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• Listening sessions</a:t>
            </a:r>
          </a:p>
          <a:p>
            <a:pPr marL="0" indent="0">
              <a:buNone/>
            </a:pPr>
            <a:r>
              <a:rPr lang="en-US" sz="2400" dirty="0"/>
              <a:t>• Transparent dashboards</a:t>
            </a:r>
          </a:p>
          <a:p>
            <a:pPr marL="0" indent="0">
              <a:buNone/>
            </a:pPr>
            <a:r>
              <a:rPr lang="en-US" sz="2400" dirty="0"/>
              <a:t>• Rapid workflow response</a:t>
            </a:r>
          </a:p>
          <a:p>
            <a:pPr marL="0" indent="0">
              <a:buNone/>
            </a:pPr>
            <a:r>
              <a:rPr lang="en-US" sz="2400" dirty="0"/>
              <a:t>• Visible leadership engagement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1400" dirty="0"/>
              <a:t>Shanafelt TD et al., </a:t>
            </a:r>
            <a:r>
              <a:rPr lang="en-US" sz="1400" i="1" dirty="0"/>
              <a:t>Mayo Clinic Proceedings</a:t>
            </a:r>
            <a:r>
              <a:rPr lang="en-US" sz="1400" dirty="0"/>
              <a:t>, 2015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7650EE-086B-BAF4-23B2-974E19D3F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8D755FD-03FF-48A0-9CBE-372E8C247E8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4/24/2026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983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4D561-107E-2980-0B14-8853C597E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083" y="629228"/>
            <a:ext cx="10058400" cy="991353"/>
          </a:xfrm>
        </p:spPr>
        <p:txBody>
          <a:bodyPr>
            <a:normAutofit/>
          </a:bodyPr>
          <a:lstStyle/>
          <a:p>
            <a:r>
              <a:rPr lang="en-US" sz="4000" b="1" dirty="0"/>
              <a:t>Operational Lever #5: Staffing Stabilization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82338-D85F-D7C5-902D-E63549FDD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28503"/>
            <a:ext cx="10058400" cy="40233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Goal: Reduce vacancy-driven overload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• Retention incentives</a:t>
            </a:r>
          </a:p>
          <a:p>
            <a:pPr marL="0" indent="0">
              <a:buNone/>
            </a:pPr>
            <a:r>
              <a:rPr lang="en-US" sz="2400" dirty="0"/>
              <a:t>• Workforce pipeline programs</a:t>
            </a:r>
          </a:p>
          <a:p>
            <a:pPr marL="0" indent="0">
              <a:buNone/>
            </a:pPr>
            <a:r>
              <a:rPr lang="en-US" sz="2400" dirty="0"/>
              <a:t>• Loan repayment optimization</a:t>
            </a:r>
          </a:p>
          <a:p>
            <a:pPr marL="0" indent="0">
              <a:buNone/>
            </a:pPr>
            <a:r>
              <a:rPr lang="en-US" sz="2400" dirty="0"/>
              <a:t>• Telehealth partnerships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1400" dirty="0"/>
              <a:t>U.S. Congressional Testimony – Indian Health Service Workforce (2024).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BFF81D-F4FA-010C-C1F0-C1EA26CB4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72805C2-1AB4-5240-D779-EB7DDE5B4CA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4/24/2026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670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6A5C4-A805-DFD0-03AD-1B72C59CF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3DBE0-C468-844F-E1BE-EBF3DCC26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Definitions</a:t>
            </a:r>
          </a:p>
          <a:p>
            <a:r>
              <a:rPr lang="en-US" sz="3200" dirty="0"/>
              <a:t>Data </a:t>
            </a:r>
          </a:p>
          <a:p>
            <a:r>
              <a:rPr lang="en-US" sz="3200" dirty="0"/>
              <a:t>System Context</a:t>
            </a:r>
          </a:p>
          <a:p>
            <a:r>
              <a:rPr lang="en-US" sz="3200" dirty="0"/>
              <a:t>Protective Factors</a:t>
            </a:r>
          </a:p>
          <a:p>
            <a:r>
              <a:rPr lang="en-US" sz="3200" dirty="0"/>
              <a:t>Operational Strategies</a:t>
            </a:r>
          </a:p>
          <a:p>
            <a:r>
              <a:rPr lang="en-US" sz="3200" dirty="0"/>
              <a:t>Discussion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6FBD4C-1276-AFDF-2CB7-2E698998C1C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6AEB514-86D3-4DFE-90FA-A8540FB19564}" type="datetime1">
              <a:rPr lang="en-US" smtClean="0"/>
              <a:t>4/24/2026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AAFB92-1577-B45F-360D-34484713F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E820F2-F787-8BFC-E5F8-CF15165BC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413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6BF45-3CD1-D749-0616-34B5901BE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61177"/>
            <a:ext cx="10058400" cy="826101"/>
          </a:xfrm>
        </p:spPr>
        <p:txBody>
          <a:bodyPr>
            <a:normAutofit/>
          </a:bodyPr>
          <a:lstStyle/>
          <a:p>
            <a:r>
              <a:rPr lang="en-US" sz="4000" b="1" dirty="0"/>
              <a:t>Organizational Redesign &gt; Resilience Alone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6CE9F-EF6D-562D-9016-F6CEE2FA9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/>
              <a:t>Burnout is not primarily a resilience problem.</a:t>
            </a:r>
          </a:p>
          <a:p>
            <a:pPr marL="0" indent="0" algn="ctr">
              <a:buNone/>
            </a:pPr>
            <a:r>
              <a:rPr lang="en-US" sz="4000" b="1" dirty="0"/>
              <a:t>It is a Systems Design problem.</a:t>
            </a:r>
          </a:p>
          <a:p>
            <a:pPr marL="0" indent="0" algn="ctr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dirty="0"/>
              <a:t>Organizational interventions are more effective than individual-focused approaches.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it-IT" sz="1400" dirty="0"/>
              <a:t>Panagioti M et al., </a:t>
            </a:r>
            <a:r>
              <a:rPr lang="it-IT" sz="1400" i="1" dirty="0"/>
              <a:t>JAMA Internal Medicine</a:t>
            </a:r>
            <a:r>
              <a:rPr lang="it-IT" sz="1400" dirty="0"/>
              <a:t>, 2017</a:t>
            </a:r>
            <a:endParaRPr lang="en-US" sz="1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D67752-FA99-E710-9811-89D3A3773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B70864F-9350-812D-2A51-96C83FAB62D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4/24/2026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017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7B9A1-C63D-5EE3-DD33-A460C9A2C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15A745-5AD5-CCC5-75FF-081CEB60A5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7EC2FFD-B7D3-A2B7-F320-2FCCF0607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B582AC-5695-48DB-B28C-201892CC33C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BAEFAFCF-3178-53C0-5E60-F8F20A05BAB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8C076E-A054-4255-B8D3-99AA88053E69}" type="datetime1">
              <a:rPr lang="en-US" smtClean="0"/>
              <a:t>4/24/2026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1909067-678F-D981-724C-17384E05B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415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12737-1572-DC0F-6EFB-A3CB73097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to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A1DB-8D71-DCE7-8881-7265C64C8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Burnout is a systems signal – not an individual failure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What does this look like in your facilities?</a:t>
            </a:r>
          </a:p>
          <a:p>
            <a:pPr lvl="1"/>
            <a:r>
              <a:rPr lang="en-US" sz="2400" dirty="0"/>
              <a:t>Where are you seeing the most strain?</a:t>
            </a:r>
          </a:p>
          <a:p>
            <a:pPr lvl="1"/>
            <a:r>
              <a:rPr lang="en-US" sz="2400" dirty="0"/>
              <a:t>Which roles feel most vulnerable?</a:t>
            </a:r>
          </a:p>
          <a:p>
            <a:pPr lvl="1"/>
            <a:r>
              <a:rPr lang="en-US" sz="2400" dirty="0"/>
              <a:t>What is driving that strain?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05CAE3-5BBD-5C1B-4FD0-0F8083EBC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A8DEFA-A501-F559-8CD2-C3BE31F47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60B4294-9265-3A31-F892-3A36331B93C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4/24/2026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243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BACC9-98DB-8478-80DB-05A10B1C3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F9FB3-ADC4-92B4-CC08-475AF4C3C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Where do you have the most control to reduce strain?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What operational change would make the biggest difference?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What is already working well?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3E2159-FF05-B062-7E4C-6A3A00E1C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884D896-ADFF-A01D-56B9-19BD1FB5A4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4/24/2026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965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3DCF4-1F9C-A7BC-A733-DFB8151B0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7348"/>
            <a:ext cx="10058400" cy="1450757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02122-FABD-A196-29C9-C5A7E5FF3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93387"/>
            <a:ext cx="5404004" cy="42111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When we see: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Emotional exhaustion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Turnover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After-hours documentation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Staffing instability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Leadership strain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D86625-1EEF-9DD1-451C-F37517E7A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DDA06C-CBF6-4649-AACF-E1917673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4B649E3-023C-2734-0235-EA97F5D7930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4/24/2026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5145F2-8ED7-BACA-413D-F60AFAF6B624}"/>
              </a:ext>
            </a:extLst>
          </p:cNvPr>
          <p:cNvSpPr txBox="1"/>
          <p:nvPr/>
        </p:nvSpPr>
        <p:spPr>
          <a:xfrm>
            <a:off x="6501284" y="1893387"/>
            <a:ext cx="49337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should ask:</a:t>
            </a:r>
          </a:p>
          <a:p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Where is workflow overloaded?</a:t>
            </a:r>
          </a:p>
          <a:p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Where is control too low?</a:t>
            </a:r>
          </a:p>
          <a:p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Where has complexity outpaced capacity?</a:t>
            </a:r>
          </a:p>
        </p:txBody>
      </p:sp>
    </p:spTree>
    <p:extLst>
      <p:ext uri="{BB962C8B-B14F-4D97-AF65-F5344CB8AC3E}">
        <p14:creationId xmlns:p14="http://schemas.microsoft.com/office/powerpoint/2010/main" val="1722069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AEE8F-7697-0A0F-ED08-ED96C4B88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045029"/>
            <a:ext cx="10058400" cy="4824065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/>
              <a:t>Burnout reveals design gaps</a:t>
            </a:r>
          </a:p>
          <a:p>
            <a:pPr algn="ctr"/>
            <a:endParaRPr lang="en-US" sz="4400" b="1" dirty="0"/>
          </a:p>
          <a:p>
            <a:pPr marL="0" indent="0" algn="ctr">
              <a:buNone/>
            </a:pPr>
            <a:r>
              <a:rPr lang="en-US" sz="4400" b="1" dirty="0"/>
              <a:t>Prevention is design</a:t>
            </a:r>
          </a:p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r>
              <a:rPr lang="en-US" sz="4400" b="1" dirty="0"/>
              <a:t>Design is a leadership function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EE461D-3ECD-113B-330A-CA4670D30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36114-724E-C19D-75C5-691860368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D2850CE-B0EA-0559-037A-FAC95FFA7B4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4/24/2026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4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D9534-10B5-42C6-3632-F00323ED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9DC0E-D5E1-158C-12CC-5F41BDF3A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Maslach C, Jackson SE. (1981). The measurement of experienced burnout. </a:t>
            </a:r>
            <a:r>
              <a:rPr lang="en-US" i="1" dirty="0"/>
              <a:t>Journal of Occupational Behavior.</a:t>
            </a:r>
            <a:endParaRPr lang="en-US" dirty="0"/>
          </a:p>
          <a:p>
            <a:r>
              <a:rPr lang="en-US" dirty="0"/>
              <a:t>World Health Organization. (2019). Burnout in ICD-11.</a:t>
            </a:r>
          </a:p>
          <a:p>
            <a:r>
              <a:rPr lang="en-US" dirty="0"/>
              <a:t>Shanafelt TD, et al. (2015–2023). Physician burnout and leadership research. </a:t>
            </a:r>
            <a:r>
              <a:rPr lang="en-US" i="1" dirty="0"/>
              <a:t>Mayo Clinic Proceedings; Annals of Internal Medicine.</a:t>
            </a:r>
            <a:endParaRPr lang="en-US" dirty="0"/>
          </a:p>
          <a:p>
            <a:r>
              <a:rPr lang="en-US" dirty="0" err="1"/>
              <a:t>Panagioti</a:t>
            </a:r>
            <a:r>
              <a:rPr lang="en-US" dirty="0"/>
              <a:t> M, et al. (2017). Association between physician burnout and interventions to reduce symptoms. </a:t>
            </a:r>
            <a:r>
              <a:rPr lang="en-US" i="1" dirty="0"/>
              <a:t>JAMA Internal Medicine.</a:t>
            </a:r>
            <a:endParaRPr lang="en-US" dirty="0"/>
          </a:p>
          <a:p>
            <a:r>
              <a:rPr lang="en-US" dirty="0"/>
              <a:t>Harry E, et al. (2024). Rural and urban clinician burnout comparison. </a:t>
            </a:r>
            <a:r>
              <a:rPr lang="en-US" i="1" dirty="0"/>
              <a:t>Journal of the American Board of Family Medicine.</a:t>
            </a:r>
            <a:endParaRPr lang="en-US" dirty="0"/>
          </a:p>
          <a:p>
            <a:r>
              <a:rPr lang="en-US" dirty="0"/>
              <a:t>Shanafelt TD, et al. (2022). Burnout among healthcare administrative leaders. </a:t>
            </a:r>
            <a:r>
              <a:rPr lang="en-US" i="1" dirty="0"/>
              <a:t>Journal of Healthcare Management.</a:t>
            </a:r>
            <a:endParaRPr lang="en-US" dirty="0"/>
          </a:p>
          <a:p>
            <a:r>
              <a:rPr lang="en-US" dirty="0"/>
              <a:t>Bodenheimer T, Sinsky C. (2014). From triple to quadruple aim: Care of the patient requires care of the provider. </a:t>
            </a:r>
            <a:r>
              <a:rPr lang="en-US" i="1" dirty="0"/>
              <a:t>Annals of Family Medicine.</a:t>
            </a:r>
            <a:endParaRPr lang="en-US" dirty="0"/>
          </a:p>
          <a:p>
            <a:r>
              <a:rPr lang="en-US" dirty="0"/>
              <a:t>U.S. Congressional Testimony. (2024). Indian Health Service workforce vacancy reporting.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33BAD-AA60-C2A0-10FD-AC5409851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8A02B1-C567-DDEA-7A82-DB28B8881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8227846-3A01-1465-C4E3-66368E5060E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4/24/2026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678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302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4641F-2849-4468-AC48-409B6F44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Burnout?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30617-E857-3456-3B52-ADA983B2B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3676" y="1815589"/>
            <a:ext cx="10058400" cy="441995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500" dirty="0"/>
              <a:t>Characterized by three dimensions</a:t>
            </a:r>
          </a:p>
          <a:p>
            <a:pPr marL="0" indent="0">
              <a:buNone/>
            </a:pPr>
            <a:endParaRPr lang="en-US" sz="4500" dirty="0"/>
          </a:p>
          <a:p>
            <a:pPr marL="0" indent="0">
              <a:buNone/>
            </a:pPr>
            <a:r>
              <a:rPr lang="en-US" sz="4500" dirty="0"/>
              <a:t>1. </a:t>
            </a:r>
            <a:r>
              <a:rPr lang="en-US" sz="4500" b="1" dirty="0"/>
              <a:t>Emotional Exhaustion</a:t>
            </a:r>
            <a:r>
              <a:rPr lang="en-US" sz="4500" dirty="0"/>
              <a:t>: Feeling drained or depleted by work demands</a:t>
            </a:r>
          </a:p>
          <a:p>
            <a:pPr marL="0" indent="0">
              <a:buNone/>
            </a:pPr>
            <a:endParaRPr lang="en-US" sz="4500" dirty="0"/>
          </a:p>
          <a:p>
            <a:pPr marL="0" indent="0">
              <a:buNone/>
            </a:pPr>
            <a:r>
              <a:rPr lang="en-US" sz="4500" dirty="0"/>
              <a:t>2. </a:t>
            </a:r>
            <a:r>
              <a:rPr lang="en-US" sz="4500" b="1" dirty="0"/>
              <a:t>Depersonalization (Cynicism</a:t>
            </a:r>
            <a:r>
              <a:rPr lang="en-US" sz="4500" dirty="0"/>
              <a:t>): Emotional distancing from patients or work</a:t>
            </a:r>
          </a:p>
          <a:p>
            <a:pPr marL="0" indent="0">
              <a:buNone/>
            </a:pPr>
            <a:endParaRPr lang="en-US" sz="4500" dirty="0"/>
          </a:p>
          <a:p>
            <a:pPr marL="0" indent="0">
              <a:buNone/>
            </a:pPr>
            <a:r>
              <a:rPr lang="en-US" sz="4500" dirty="0"/>
              <a:t>3. </a:t>
            </a:r>
            <a:r>
              <a:rPr lang="en-US" sz="4500" b="1" dirty="0"/>
              <a:t>Reduced Professional Efficacy: </a:t>
            </a:r>
            <a:r>
              <a:rPr lang="en-US" sz="4500" dirty="0"/>
              <a:t>Feeling less effective or less accomplished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Defined by:</a:t>
            </a:r>
            <a:endParaRPr lang="en-US" sz="1800" dirty="0"/>
          </a:p>
          <a:p>
            <a:r>
              <a:rPr lang="en-US" sz="1800" dirty="0"/>
              <a:t>Maslach Burnout Inventory (MBI)</a:t>
            </a:r>
          </a:p>
          <a:p>
            <a:r>
              <a:rPr lang="en-US" sz="1800" dirty="0"/>
              <a:t>World Health Organization (ICD-11)</a:t>
            </a:r>
          </a:p>
          <a:p>
            <a:endParaRPr lang="en-US" sz="1800" dirty="0"/>
          </a:p>
          <a:p>
            <a:endParaRPr lang="en-US" dirty="0"/>
          </a:p>
          <a:p>
            <a:pPr marL="0" indent="0">
              <a:buNone/>
            </a:pPr>
            <a:r>
              <a:rPr lang="en-US" sz="2500" dirty="0"/>
              <a:t>Maslach &amp; Jackson; WHO ICD-11; Shanafelt et al., Mayo Clinic Proceedings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781DFF-8A61-A962-C588-2C6476BC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BD0B0C-8CE2-F5A2-2596-19EF30BA61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4/24/2026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D8BAD4-F8A1-1E4A-255F-27FA1D1AD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182" y="417654"/>
            <a:ext cx="2417614" cy="120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9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CBE92-5F39-9B40-EBD2-712CB013E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Burnout is Measured in the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9282C-067B-1314-D8DA-B0479237D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787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Most physician studies use the </a:t>
            </a:r>
            <a:r>
              <a:rPr lang="en-US" b="1" dirty="0"/>
              <a:t>Maslach Burnout Inventory (MBI)</a:t>
            </a:r>
            <a:br>
              <a:rPr lang="en-US" dirty="0"/>
            </a:br>
            <a:r>
              <a:rPr lang="en-US" dirty="0"/>
              <a:t>– 22-item validated survey instrument</a:t>
            </a:r>
            <a:br>
              <a:rPr lang="en-US" dirty="0"/>
            </a:br>
            <a:r>
              <a:rPr lang="en-US" dirty="0"/>
              <a:t>– Measures the three domains separately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Some large national surveys use:</a:t>
            </a:r>
          </a:p>
          <a:p>
            <a:r>
              <a:rPr lang="en-US" b="1" dirty="0"/>
              <a:t>Single-Item Emotional Exhaustion Measures</a:t>
            </a:r>
            <a:br>
              <a:rPr lang="en-US" dirty="0"/>
            </a:br>
            <a:r>
              <a:rPr lang="en-US" dirty="0"/>
              <a:t>– Validated against full MBI</a:t>
            </a:r>
            <a:br>
              <a:rPr lang="en-US" dirty="0"/>
            </a:br>
            <a:r>
              <a:rPr lang="en-US" dirty="0"/>
              <a:t>– Used for large-scale workforce studies (e.g., AMA)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r>
              <a:rPr lang="en-US" b="1" dirty="0"/>
              <a:t>Burnout threshold typically defined as:</a:t>
            </a:r>
            <a:br>
              <a:rPr lang="en-US" dirty="0"/>
            </a:br>
            <a:r>
              <a:rPr lang="en-US" dirty="0"/>
              <a:t>High emotional exhaustion ± high depersonalization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400" dirty="0"/>
              <a:t>Shanafelt et al.; JAMA; JABFM; Mayo Clinic Proceedings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C25168-2B6C-5E46-169F-254040A4D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65B84D5-D834-D3A6-951E-0403C27F191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4/24/2026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BC2EB4-1A45-D913-1C27-BCA1CE7D57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t="-4760" r="-4252"/>
          <a:stretch>
            <a:fillRect/>
          </a:stretch>
        </p:blipFill>
        <p:spPr>
          <a:xfrm>
            <a:off x="7835414" y="2181340"/>
            <a:ext cx="3259305" cy="32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85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4D2F-E767-3746-D6AC-F22BF3151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Burnout vs. Depression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27BC3-8811-01AF-A155-0B11449F9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576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Burnout</a:t>
            </a:r>
          </a:p>
          <a:p>
            <a:pPr marL="0" indent="0">
              <a:buNone/>
            </a:pPr>
            <a:r>
              <a:rPr lang="en-US" dirty="0"/>
              <a:t>• Work-related</a:t>
            </a:r>
            <a:br>
              <a:rPr lang="en-US" dirty="0"/>
            </a:br>
            <a:r>
              <a:rPr lang="en-US" dirty="0"/>
              <a:t>• Tied to chronic occupational stress</a:t>
            </a:r>
            <a:br>
              <a:rPr lang="en-US" dirty="0"/>
            </a:br>
            <a:r>
              <a:rPr lang="en-US" dirty="0"/>
              <a:t>• Often improves when work conditions improve</a:t>
            </a:r>
            <a:br>
              <a:rPr lang="en-US" dirty="0"/>
            </a:br>
            <a:r>
              <a:rPr lang="en-US" dirty="0"/>
              <a:t>• Defined as an occupational syndrome (WHO ICD-11)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Depression</a:t>
            </a:r>
          </a:p>
          <a:p>
            <a:pPr marL="0" indent="0">
              <a:buNone/>
            </a:pPr>
            <a:r>
              <a:rPr lang="en-US" dirty="0"/>
              <a:t>• A clinical medical condition</a:t>
            </a:r>
            <a:br>
              <a:rPr lang="en-US" dirty="0"/>
            </a:br>
            <a:r>
              <a:rPr lang="en-US" dirty="0"/>
              <a:t>• Affects multiple life domains</a:t>
            </a:r>
            <a:br>
              <a:rPr lang="en-US" dirty="0"/>
            </a:br>
            <a:r>
              <a:rPr lang="en-US" dirty="0"/>
              <a:t>• Persists outside of work context</a:t>
            </a:r>
            <a:br>
              <a:rPr lang="en-US" dirty="0"/>
            </a:br>
            <a:r>
              <a:rPr lang="en-US" dirty="0"/>
              <a:t>• Requires clinical evaluation and treatment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Key Distinction: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Burnout is an occupational systems issue.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Depression is a medical diagnosis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E6588A-1C01-735B-46ED-09DECA601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331660F-5FE7-33E0-D2DE-33F44A54B9D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4/24/2026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ECD1E5-00CE-60A1-C390-393A9D698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4276" y="1737360"/>
            <a:ext cx="2254445" cy="1873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C39BB6-A458-ABB1-CA38-09A3F9D6B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276" y="3718992"/>
            <a:ext cx="2133333" cy="18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89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National &amp; System Context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FDE9AB7-BDB2-EF8C-1028-1E4F74707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B582AC-5695-48DB-B28C-201892CC33C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C377805-C439-411D-0A63-8169AD598B3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8C076E-A054-4255-B8D3-99AA88053E69}" type="datetime1">
              <a:rPr lang="en-US" smtClean="0"/>
              <a:t>4/24/2026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1A4474D-0E7E-54E5-9DDD-DBE99C9EE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0F0D09F-C80B-A32E-8155-B36504798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516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44664E-9C92-F2A0-4B2A-9D8ED309A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1" y="529912"/>
            <a:ext cx="3084844" cy="198063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National Physician Burnout Trend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D6037173-68E6-6C17-FDF8-FFBD57505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2019: ~44%</a:t>
            </a:r>
          </a:p>
          <a:p>
            <a:r>
              <a:rPr lang="en-US" dirty="0">
                <a:solidFill>
                  <a:srgbClr val="FFFFFF"/>
                </a:solidFill>
              </a:rPr>
              <a:t>2021: ~63% (peak)</a:t>
            </a:r>
          </a:p>
          <a:p>
            <a:r>
              <a:rPr lang="en-US" dirty="0">
                <a:solidFill>
                  <a:srgbClr val="FFFFFF"/>
                </a:solidFill>
              </a:rPr>
              <a:t>2023: ~45%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Consistent national tracking began ~2011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70FB29-632F-E8E9-22AA-934389097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371" y="6459785"/>
            <a:ext cx="3084843" cy="36512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Source: Shanafelt et al.; AMA Reports</a:t>
            </a:r>
          </a:p>
          <a:p>
            <a:pPr algn="l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Content Placeholder 6" descr="physician_burnout_trend.png">
            <a:extLst>
              <a:ext uri="{FF2B5EF4-FFF2-40B4-BE49-F238E27FC236}">
                <a16:creationId xmlns:a16="http://schemas.microsoft.com/office/drawing/2014/main" id="{AA990639-607C-EA6B-EA67-9A3330273A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26" r="3368" b="1"/>
          <a:stretch>
            <a:fillRect/>
          </a:stretch>
        </p:blipFill>
        <p:spPr>
          <a:xfrm>
            <a:off x="4742017" y="640080"/>
            <a:ext cx="6798082" cy="557784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1942B41-03F0-7FB0-CB86-63F6DA3DCB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21099" y="6459785"/>
            <a:ext cx="1735371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BFAD42D8-153E-447E-B9CF-624B0D6B5D12}" type="datetime1"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 algn="r">
                <a:spcAft>
                  <a:spcPts val="600"/>
                </a:spcAft>
              </a:pPr>
              <a:t>4/24/2026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9BE502-1EA9-7C2E-8192-C941E2FA6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FB582AC-5695-48DB-B28C-201892CC33C9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623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E91FD-D6ED-40E6-36BA-22CF84D85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1" y="769242"/>
            <a:ext cx="3084844" cy="160715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National Nurse Burnout Rates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BBA883D-1303-BAB8-DFB4-E6553A2CE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1"/>
            <a:ext cx="3084844" cy="21936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~ 50-60% of nurses report burnout</a:t>
            </a:r>
          </a:p>
          <a:p>
            <a:r>
              <a:rPr lang="en-US" dirty="0">
                <a:solidFill>
                  <a:srgbClr val="FFFFFF"/>
                </a:solidFill>
              </a:rPr>
              <a:t>ICU among highest risk</a:t>
            </a:r>
          </a:p>
          <a:p>
            <a:r>
              <a:rPr lang="en-US" dirty="0">
                <a:solidFill>
                  <a:srgbClr val="FFFFFF"/>
                </a:solidFill>
              </a:rPr>
              <a:t>Majority report burnout at some point in their career</a:t>
            </a:r>
          </a:p>
          <a:p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Content Placeholder 6" descr="nurse_burnout.png">
            <a:extLst>
              <a:ext uri="{FF2B5EF4-FFF2-40B4-BE49-F238E27FC236}">
                <a16:creationId xmlns:a16="http://schemas.microsoft.com/office/drawing/2014/main" id="{D127876C-968B-D589-4EF0-114CF462E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017" y="879719"/>
            <a:ext cx="6798082" cy="509856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CFBFC5-85D8-7C3A-C33D-87E57C7F9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516" y="6359957"/>
            <a:ext cx="3757243" cy="36512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/>
              <a:t> American Nurses Foundation/McKinsey National Nurses Survey; “Pulse on the Nation’s Nurses” Survey (2022-2023).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0C697E2-CE80-48A9-29C2-6CBD9CEC45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64202" y="6459785"/>
            <a:ext cx="1735371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BFAD42D8-153E-447E-B9CF-624B0D6B5D12}" type="datetime1">
              <a:rPr lang="en-US" smtClean="0"/>
              <a:pPr algn="r">
                <a:spcAft>
                  <a:spcPts val="600"/>
                </a:spcAft>
              </a:pPr>
              <a:t>4/24/2026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4DC1D-22C9-F651-5304-86B7F37FE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FB582AC-5695-48DB-B28C-201892CC33C9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369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95904-0658-5729-E910-47357E57C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Rural vs. Urban Clinician Burnout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DD7EB9-E6F5-8655-1335-6325751D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82AC-5695-48DB-B28C-201892CC33C9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AF04E3-0CD8-19A7-5AF0-88F203553B0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AD42D8-153E-447E-B9CF-624B0D6B5D12}" type="datetime1">
              <a:rPr lang="en-US" smtClean="0"/>
              <a:t>4/24/2026</a:t>
            </a:fld>
            <a:endParaRPr lang="en-US" dirty="0"/>
          </a:p>
        </p:txBody>
      </p:sp>
      <p:pic>
        <p:nvPicPr>
          <p:cNvPr id="7" name="Content Placeholder 6" descr="rural_urban_burnout.png">
            <a:extLst>
              <a:ext uri="{FF2B5EF4-FFF2-40B4-BE49-F238E27FC236}">
                <a16:creationId xmlns:a16="http://schemas.microsoft.com/office/drawing/2014/main" id="{4B05981C-F10B-06FC-03B3-F135E1546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6675" y="1916602"/>
            <a:ext cx="5363633" cy="4022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E46D87-CE6A-983D-7EEE-D16A0FFF36AB}"/>
              </a:ext>
            </a:extLst>
          </p:cNvPr>
          <p:cNvSpPr txBox="1"/>
          <p:nvPr/>
        </p:nvSpPr>
        <p:spPr>
          <a:xfrm>
            <a:off x="502417" y="2371412"/>
            <a:ext cx="5205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~45% rural vs. ~47% urban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 significant difference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Work conditions &gt; geography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92F10E-CC77-0838-292E-98E4961B8B4C}"/>
              </a:ext>
            </a:extLst>
          </p:cNvPr>
          <p:cNvSpPr txBox="1"/>
          <p:nvPr/>
        </p:nvSpPr>
        <p:spPr>
          <a:xfrm>
            <a:off x="374573" y="5754661"/>
            <a:ext cx="85490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Rural vs. Urban burnout comparison from peer-reviewed research (JABFM, 2024)</a:t>
            </a:r>
          </a:p>
        </p:txBody>
      </p:sp>
    </p:spTree>
    <p:extLst>
      <p:ext uri="{BB962C8B-B14F-4D97-AF65-F5344CB8AC3E}">
        <p14:creationId xmlns:p14="http://schemas.microsoft.com/office/powerpoint/2010/main" val="387894923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0F4C76"/>
      </a:accent1>
      <a:accent2>
        <a:srgbClr val="0F4C76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16293</TotalTime>
  <Words>1181</Words>
  <Application>Microsoft Office PowerPoint</Application>
  <PresentationFormat>Widescreen</PresentationFormat>
  <Paragraphs>268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Retrospect</vt:lpstr>
      <vt:lpstr>Workforce Sustainability &amp; Provider Burnout</vt:lpstr>
      <vt:lpstr>Overview</vt:lpstr>
      <vt:lpstr>What is Burnout?</vt:lpstr>
      <vt:lpstr>How Burnout is Measured in the Studies</vt:lpstr>
      <vt:lpstr>Burnout vs. Depression</vt:lpstr>
      <vt:lpstr>National &amp; System Context</vt:lpstr>
      <vt:lpstr>National Physician Burnout Trend</vt:lpstr>
      <vt:lpstr>National Nurse Burnout Rates</vt:lpstr>
      <vt:lpstr>Rural vs. Urban Clinician Burnout</vt:lpstr>
      <vt:lpstr>IHS Workforce Vacancy Rates Reported data reflect federal IHS-operated facilities</vt:lpstr>
      <vt:lpstr>The Cost of Losing One Physician</vt:lpstr>
      <vt:lpstr>Burnout Among Healthcare Administrative Leaders</vt:lpstr>
      <vt:lpstr>Evidence-Based Protective Factors</vt:lpstr>
      <vt:lpstr>Operational Strategies</vt:lpstr>
      <vt:lpstr>Operational Lever #1: Workload control</vt:lpstr>
      <vt:lpstr>Operational Lever #2: Reduce Documentation Burden</vt:lpstr>
      <vt:lpstr>Operational Lever #3: Strengthen Team-Based Care</vt:lpstr>
      <vt:lpstr>Operational Lever #4: Leadership &amp; Culture</vt:lpstr>
      <vt:lpstr>Operational Lever #5: Staffing Stabilization</vt:lpstr>
      <vt:lpstr>Organizational Redesign &gt; Resilience Alone</vt:lpstr>
      <vt:lpstr>Discussion</vt:lpstr>
      <vt:lpstr>Transition to Discussion</vt:lpstr>
      <vt:lpstr>Strategic Questions</vt:lpstr>
      <vt:lpstr>Summary</vt:lpstr>
      <vt:lpstr>PowerPoint Presentation</vt:lpstr>
      <vt:lpstr>References</vt:lpstr>
      <vt:lpstr>PowerPoint Presentation</vt:lpstr>
    </vt:vector>
  </TitlesOfParts>
  <Company>Indian Health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Indian Health Service Briefing</dc:title>
  <dc:creator>Eisenman, Theresa (IHS/HQ)</dc:creator>
  <cp:lastModifiedBy>Hatcher, Amy (IHS/BEM/AO)</cp:lastModifiedBy>
  <cp:revision>186</cp:revision>
  <cp:lastPrinted>2016-03-30T21:52:09Z</cp:lastPrinted>
  <dcterms:created xsi:type="dcterms:W3CDTF">2016-03-11T19:03:08Z</dcterms:created>
  <dcterms:modified xsi:type="dcterms:W3CDTF">2026-04-24T16:33:14Z</dcterms:modified>
</cp:coreProperties>
</file>