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147309867" r:id="rId2"/>
    <p:sldId id="2147309852" r:id="rId3"/>
    <p:sldId id="2147309853" r:id="rId4"/>
    <p:sldId id="2147309892" r:id="rId5"/>
    <p:sldId id="2147309855" r:id="rId6"/>
    <p:sldId id="2147309856" r:id="rId7"/>
    <p:sldId id="2147309884" r:id="rId8"/>
    <p:sldId id="2147309885" r:id="rId9"/>
    <p:sldId id="2147309886" r:id="rId10"/>
    <p:sldId id="2147309888" r:id="rId11"/>
    <p:sldId id="2147309893" r:id="rId12"/>
    <p:sldId id="2147309890" r:id="rId13"/>
    <p:sldId id="2147309883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80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558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989FB3E-5C65-4493-B37C-7072B76B0FE4}" type="doc">
      <dgm:prSet loTypeId="urn:microsoft.com/office/officeart/2005/8/layout/vProcess5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8F203F2A-CDD3-4A5A-9B34-583A8BCD5470}">
      <dgm:prSet phldrT="[Text]"/>
      <dgm:spPr/>
      <dgm:t>
        <a:bodyPr/>
        <a:lstStyle/>
        <a:p>
          <a:r>
            <a:rPr lang="en-US" dirty="0"/>
            <a:t>Priority I – Any Indian Tribe that has received Federal recognition within the past 5 years </a:t>
          </a:r>
        </a:p>
      </dgm:t>
    </dgm:pt>
    <dgm:pt modelId="{12DEE000-2861-493F-9B3D-EB605702B4F1}" type="parTrans" cxnId="{473D40F8-2AE0-4D54-A266-6463A94C8FC2}">
      <dgm:prSet/>
      <dgm:spPr/>
      <dgm:t>
        <a:bodyPr/>
        <a:lstStyle/>
        <a:p>
          <a:endParaRPr lang="en-US"/>
        </a:p>
      </dgm:t>
    </dgm:pt>
    <dgm:pt modelId="{53EA9666-378D-4397-886B-AF9C333483D8}" type="sibTrans" cxnId="{473D40F8-2AE0-4D54-A266-6463A94C8FC2}">
      <dgm:prSet/>
      <dgm:spPr/>
      <dgm:t>
        <a:bodyPr/>
        <a:lstStyle/>
        <a:p>
          <a:endParaRPr lang="en-US" dirty="0"/>
        </a:p>
      </dgm:t>
    </dgm:pt>
    <dgm:pt modelId="{8482DC90-A495-458A-A3AD-A563B25D7328}">
      <dgm:prSet phldrT="[Text]"/>
      <dgm:spPr/>
      <dgm:t>
        <a:bodyPr/>
        <a:lstStyle/>
        <a:p>
          <a:r>
            <a:rPr lang="en-US" dirty="0"/>
            <a:t>Priority II – T/TO with the sole purpose of addressing audit material weaknesses</a:t>
          </a:r>
        </a:p>
      </dgm:t>
    </dgm:pt>
    <dgm:pt modelId="{92B9D512-7082-4F59-A696-C31297AA548B}" type="parTrans" cxnId="{33618D45-5464-4168-AE2B-5A9D0019B783}">
      <dgm:prSet/>
      <dgm:spPr/>
      <dgm:t>
        <a:bodyPr/>
        <a:lstStyle/>
        <a:p>
          <a:endParaRPr lang="en-US"/>
        </a:p>
      </dgm:t>
    </dgm:pt>
    <dgm:pt modelId="{B27023C5-B2ED-43C6-A7DC-B60E78723A2F}" type="sibTrans" cxnId="{33618D45-5464-4168-AE2B-5A9D0019B783}">
      <dgm:prSet/>
      <dgm:spPr/>
      <dgm:t>
        <a:bodyPr/>
        <a:lstStyle/>
        <a:p>
          <a:endParaRPr lang="en-US" dirty="0"/>
        </a:p>
      </dgm:t>
    </dgm:pt>
    <dgm:pt modelId="{A98D3226-C8CC-4760-BDD1-B43D038C1913}">
      <dgm:prSet phldrT="[Text]"/>
      <dgm:spPr/>
      <dgm:t>
        <a:bodyPr/>
        <a:lstStyle/>
        <a:p>
          <a:r>
            <a:rPr lang="en-US" dirty="0"/>
            <a:t>Priority III – Eligible Direct Service and Title I T/TO</a:t>
          </a:r>
        </a:p>
      </dgm:t>
    </dgm:pt>
    <dgm:pt modelId="{5E4A971D-497B-4CAE-9ECC-B97199850A7A}" type="parTrans" cxnId="{3169C0F2-443E-4E7A-A745-ABD7F0530778}">
      <dgm:prSet/>
      <dgm:spPr/>
      <dgm:t>
        <a:bodyPr/>
        <a:lstStyle/>
        <a:p>
          <a:endParaRPr lang="en-US"/>
        </a:p>
      </dgm:t>
    </dgm:pt>
    <dgm:pt modelId="{7C6E1356-4A18-459D-8389-33888BF6E80C}" type="sibTrans" cxnId="{3169C0F2-443E-4E7A-A745-ABD7F0530778}">
      <dgm:prSet/>
      <dgm:spPr/>
      <dgm:t>
        <a:bodyPr/>
        <a:lstStyle/>
        <a:p>
          <a:endParaRPr lang="en-US"/>
        </a:p>
      </dgm:t>
    </dgm:pt>
    <dgm:pt modelId="{643C3923-D730-4266-BF08-F47AF645D887}">
      <dgm:prSet phldrT="[Text]"/>
      <dgm:spPr/>
      <dgm:t>
        <a:bodyPr/>
        <a:lstStyle/>
        <a:p>
          <a:r>
            <a:rPr lang="en-US"/>
            <a:t>Priority IV – Eligible Title V Self Governance T/TO</a:t>
          </a:r>
          <a:endParaRPr lang="en-US" dirty="0"/>
        </a:p>
      </dgm:t>
    </dgm:pt>
    <dgm:pt modelId="{E91DC951-77BE-4B74-89AC-EB3CD228EFDD}" type="parTrans" cxnId="{55BC9ECB-B5EB-4129-B4FB-667F7CB52AD7}">
      <dgm:prSet/>
      <dgm:spPr/>
      <dgm:t>
        <a:bodyPr/>
        <a:lstStyle/>
        <a:p>
          <a:endParaRPr lang="en-US"/>
        </a:p>
      </dgm:t>
    </dgm:pt>
    <dgm:pt modelId="{8001E4ED-0065-49F5-8804-DB78525C86EE}" type="sibTrans" cxnId="{55BC9ECB-B5EB-4129-B4FB-667F7CB52AD7}">
      <dgm:prSet/>
      <dgm:spPr/>
      <dgm:t>
        <a:bodyPr/>
        <a:lstStyle/>
        <a:p>
          <a:endParaRPr lang="en-US"/>
        </a:p>
      </dgm:t>
    </dgm:pt>
    <dgm:pt modelId="{0DFA7C82-0D69-44E4-8265-9AE829D74B29}" type="pres">
      <dgm:prSet presAssocID="{E989FB3E-5C65-4493-B37C-7072B76B0FE4}" presName="outerComposite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0D3778F2-D5BE-46A6-8641-677840BB1D0E}" type="pres">
      <dgm:prSet presAssocID="{E989FB3E-5C65-4493-B37C-7072B76B0FE4}" presName="dummyMaxCanvas" presStyleCnt="0">
        <dgm:presLayoutVars/>
      </dgm:prSet>
      <dgm:spPr/>
    </dgm:pt>
    <dgm:pt modelId="{3F7D33CD-6350-4267-8E64-470329803F5F}" type="pres">
      <dgm:prSet presAssocID="{E989FB3E-5C65-4493-B37C-7072B76B0FE4}" presName="FourNodes_1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09717AB-3520-4C29-91C7-BD125CD629FB}" type="pres">
      <dgm:prSet presAssocID="{E989FB3E-5C65-4493-B37C-7072B76B0FE4}" presName="FourNodes_2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1980F19-0118-4CF2-8E19-5E18E352C639}" type="pres">
      <dgm:prSet presAssocID="{E989FB3E-5C65-4493-B37C-7072B76B0FE4}" presName="FourNodes_3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C1DB65F-A762-4CAE-BF53-A52DF592E236}" type="pres">
      <dgm:prSet presAssocID="{E989FB3E-5C65-4493-B37C-7072B76B0FE4}" presName="FourNodes_4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62AD705-7DB4-45A0-8820-394BE118EDD4}" type="pres">
      <dgm:prSet presAssocID="{E989FB3E-5C65-4493-B37C-7072B76B0FE4}" presName="FourConn_1-2" presStyleLbl="fg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FAE4260-859D-412E-BE65-0A4A92687BE7}" type="pres">
      <dgm:prSet presAssocID="{E989FB3E-5C65-4493-B37C-7072B76B0FE4}" presName="FourConn_2-3" presStyleLbl="fg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D6AF819-BBB1-4312-ABAC-5A9B0902157C}" type="pres">
      <dgm:prSet presAssocID="{E989FB3E-5C65-4493-B37C-7072B76B0FE4}" presName="FourConn_3-4" presStyleLbl="fg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81C2AAC-D531-41DB-9640-1E5EADA15BB1}" type="pres">
      <dgm:prSet presAssocID="{E989FB3E-5C65-4493-B37C-7072B76B0FE4}" presName="FourNodes_1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6AD5040-6091-48B3-A5BA-D50DB0DC677D}" type="pres">
      <dgm:prSet presAssocID="{E989FB3E-5C65-4493-B37C-7072B76B0FE4}" presName="FourNodes_2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6B6704B-6D12-43DE-9E4A-377031020362}" type="pres">
      <dgm:prSet presAssocID="{E989FB3E-5C65-4493-B37C-7072B76B0FE4}" presName="FourNodes_3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4FB3E22-AF57-4D6C-8E33-17BC86481763}" type="pres">
      <dgm:prSet presAssocID="{E989FB3E-5C65-4493-B37C-7072B76B0FE4}" presName="FourNodes_4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55BC9ECB-B5EB-4129-B4FB-667F7CB52AD7}" srcId="{E989FB3E-5C65-4493-B37C-7072B76B0FE4}" destId="{643C3923-D730-4266-BF08-F47AF645D887}" srcOrd="3" destOrd="0" parTransId="{E91DC951-77BE-4B74-89AC-EB3CD228EFDD}" sibTransId="{8001E4ED-0065-49F5-8804-DB78525C86EE}"/>
    <dgm:cxn modelId="{6A687F56-2A7E-45FF-B684-8096A2849DAC}" type="presOf" srcId="{7C6E1356-4A18-459D-8389-33888BF6E80C}" destId="{CD6AF819-BBB1-4312-ABAC-5A9B0902157C}" srcOrd="0" destOrd="0" presId="urn:microsoft.com/office/officeart/2005/8/layout/vProcess5"/>
    <dgm:cxn modelId="{5E4A9979-66A8-4AFE-86C8-51ACE4E2BC0B}" type="presOf" srcId="{8F203F2A-CDD3-4A5A-9B34-583A8BCD5470}" destId="{3F7D33CD-6350-4267-8E64-470329803F5F}" srcOrd="0" destOrd="0" presId="urn:microsoft.com/office/officeart/2005/8/layout/vProcess5"/>
    <dgm:cxn modelId="{158DA1BF-EC54-4FB9-99AD-114FA4635696}" type="presOf" srcId="{643C3923-D730-4266-BF08-F47AF645D887}" destId="{6C1DB65F-A762-4CAE-BF53-A52DF592E236}" srcOrd="0" destOrd="0" presId="urn:microsoft.com/office/officeart/2005/8/layout/vProcess5"/>
    <dgm:cxn modelId="{0A5D8E01-3211-4390-B47E-D1A3D719476F}" type="presOf" srcId="{8F203F2A-CDD3-4A5A-9B34-583A8BCD5470}" destId="{081C2AAC-D531-41DB-9640-1E5EADA15BB1}" srcOrd="1" destOrd="0" presId="urn:microsoft.com/office/officeart/2005/8/layout/vProcess5"/>
    <dgm:cxn modelId="{A8128B8D-F76A-46E8-AA63-D34C0D2A2755}" type="presOf" srcId="{53EA9666-378D-4397-886B-AF9C333483D8}" destId="{B62AD705-7DB4-45A0-8820-394BE118EDD4}" srcOrd="0" destOrd="0" presId="urn:microsoft.com/office/officeart/2005/8/layout/vProcess5"/>
    <dgm:cxn modelId="{6F4BFA6D-7800-4643-9B05-EC01BF82C193}" type="presOf" srcId="{A98D3226-C8CC-4760-BDD1-B43D038C1913}" destId="{A1980F19-0118-4CF2-8E19-5E18E352C639}" srcOrd="0" destOrd="0" presId="urn:microsoft.com/office/officeart/2005/8/layout/vProcess5"/>
    <dgm:cxn modelId="{473D40F8-2AE0-4D54-A266-6463A94C8FC2}" srcId="{E989FB3E-5C65-4493-B37C-7072B76B0FE4}" destId="{8F203F2A-CDD3-4A5A-9B34-583A8BCD5470}" srcOrd="0" destOrd="0" parTransId="{12DEE000-2861-493F-9B3D-EB605702B4F1}" sibTransId="{53EA9666-378D-4397-886B-AF9C333483D8}"/>
    <dgm:cxn modelId="{EE94EDFB-7CD0-4DD2-8315-DD83FDAE84C8}" type="presOf" srcId="{8482DC90-A495-458A-A3AD-A563B25D7328}" destId="{B09717AB-3520-4C29-91C7-BD125CD629FB}" srcOrd="0" destOrd="0" presId="urn:microsoft.com/office/officeart/2005/8/layout/vProcess5"/>
    <dgm:cxn modelId="{E4DDB672-52C2-4BB4-8AF0-F483571CEF5D}" type="presOf" srcId="{A98D3226-C8CC-4760-BDD1-B43D038C1913}" destId="{56B6704B-6D12-43DE-9E4A-377031020362}" srcOrd="1" destOrd="0" presId="urn:microsoft.com/office/officeart/2005/8/layout/vProcess5"/>
    <dgm:cxn modelId="{3169C0F2-443E-4E7A-A745-ABD7F0530778}" srcId="{E989FB3E-5C65-4493-B37C-7072B76B0FE4}" destId="{A98D3226-C8CC-4760-BDD1-B43D038C1913}" srcOrd="2" destOrd="0" parTransId="{5E4A971D-497B-4CAE-9ECC-B97199850A7A}" sibTransId="{7C6E1356-4A18-459D-8389-33888BF6E80C}"/>
    <dgm:cxn modelId="{350FA062-7DFD-466E-BA97-D5FFE4B96EAA}" type="presOf" srcId="{B27023C5-B2ED-43C6-A7DC-B60E78723A2F}" destId="{CFAE4260-859D-412E-BE65-0A4A92687BE7}" srcOrd="0" destOrd="0" presId="urn:microsoft.com/office/officeart/2005/8/layout/vProcess5"/>
    <dgm:cxn modelId="{B755E63C-6858-470D-8A4E-146ACA7FE152}" type="presOf" srcId="{E989FB3E-5C65-4493-B37C-7072B76B0FE4}" destId="{0DFA7C82-0D69-44E4-8265-9AE829D74B29}" srcOrd="0" destOrd="0" presId="urn:microsoft.com/office/officeart/2005/8/layout/vProcess5"/>
    <dgm:cxn modelId="{33618D45-5464-4168-AE2B-5A9D0019B783}" srcId="{E989FB3E-5C65-4493-B37C-7072B76B0FE4}" destId="{8482DC90-A495-458A-A3AD-A563B25D7328}" srcOrd="1" destOrd="0" parTransId="{92B9D512-7082-4F59-A696-C31297AA548B}" sibTransId="{B27023C5-B2ED-43C6-A7DC-B60E78723A2F}"/>
    <dgm:cxn modelId="{FC40202E-1CC3-4E46-9AF5-6BD2922E1567}" type="presOf" srcId="{8482DC90-A495-458A-A3AD-A563B25D7328}" destId="{B6AD5040-6091-48B3-A5BA-D50DB0DC677D}" srcOrd="1" destOrd="0" presId="urn:microsoft.com/office/officeart/2005/8/layout/vProcess5"/>
    <dgm:cxn modelId="{4AFB0268-00ED-4A3B-995B-BCBF27B8746E}" type="presOf" srcId="{643C3923-D730-4266-BF08-F47AF645D887}" destId="{F4FB3E22-AF57-4D6C-8E33-17BC86481763}" srcOrd="1" destOrd="0" presId="urn:microsoft.com/office/officeart/2005/8/layout/vProcess5"/>
    <dgm:cxn modelId="{DAD5467A-8C3D-4780-B927-A7EC70C6131E}" type="presParOf" srcId="{0DFA7C82-0D69-44E4-8265-9AE829D74B29}" destId="{0D3778F2-D5BE-46A6-8641-677840BB1D0E}" srcOrd="0" destOrd="0" presId="urn:microsoft.com/office/officeart/2005/8/layout/vProcess5"/>
    <dgm:cxn modelId="{A369BF16-B7D8-49FC-8239-DF576EF19A4F}" type="presParOf" srcId="{0DFA7C82-0D69-44E4-8265-9AE829D74B29}" destId="{3F7D33CD-6350-4267-8E64-470329803F5F}" srcOrd="1" destOrd="0" presId="urn:microsoft.com/office/officeart/2005/8/layout/vProcess5"/>
    <dgm:cxn modelId="{6F32A871-F699-4105-B2E7-53B0DE3D7AE4}" type="presParOf" srcId="{0DFA7C82-0D69-44E4-8265-9AE829D74B29}" destId="{B09717AB-3520-4C29-91C7-BD125CD629FB}" srcOrd="2" destOrd="0" presId="urn:microsoft.com/office/officeart/2005/8/layout/vProcess5"/>
    <dgm:cxn modelId="{0549C1A7-42C7-4664-8C1D-8E3923AF14E3}" type="presParOf" srcId="{0DFA7C82-0D69-44E4-8265-9AE829D74B29}" destId="{A1980F19-0118-4CF2-8E19-5E18E352C639}" srcOrd="3" destOrd="0" presId="urn:microsoft.com/office/officeart/2005/8/layout/vProcess5"/>
    <dgm:cxn modelId="{9D481FA0-B9B2-4155-9278-C455A766CC75}" type="presParOf" srcId="{0DFA7C82-0D69-44E4-8265-9AE829D74B29}" destId="{6C1DB65F-A762-4CAE-BF53-A52DF592E236}" srcOrd="4" destOrd="0" presId="urn:microsoft.com/office/officeart/2005/8/layout/vProcess5"/>
    <dgm:cxn modelId="{CB50986B-D5F1-4EDC-9777-7F299B35979B}" type="presParOf" srcId="{0DFA7C82-0D69-44E4-8265-9AE829D74B29}" destId="{B62AD705-7DB4-45A0-8820-394BE118EDD4}" srcOrd="5" destOrd="0" presId="urn:microsoft.com/office/officeart/2005/8/layout/vProcess5"/>
    <dgm:cxn modelId="{B88F8181-D0B5-42AE-BFB3-FBF0C526367F}" type="presParOf" srcId="{0DFA7C82-0D69-44E4-8265-9AE829D74B29}" destId="{CFAE4260-859D-412E-BE65-0A4A92687BE7}" srcOrd="6" destOrd="0" presId="urn:microsoft.com/office/officeart/2005/8/layout/vProcess5"/>
    <dgm:cxn modelId="{9A713AC3-7951-4E02-AB3E-0D1AF4EA03EC}" type="presParOf" srcId="{0DFA7C82-0D69-44E4-8265-9AE829D74B29}" destId="{CD6AF819-BBB1-4312-ABAC-5A9B0902157C}" srcOrd="7" destOrd="0" presId="urn:microsoft.com/office/officeart/2005/8/layout/vProcess5"/>
    <dgm:cxn modelId="{15A9DA5D-7046-4BD0-8110-EC11A1A63139}" type="presParOf" srcId="{0DFA7C82-0D69-44E4-8265-9AE829D74B29}" destId="{081C2AAC-D531-41DB-9640-1E5EADA15BB1}" srcOrd="8" destOrd="0" presId="urn:microsoft.com/office/officeart/2005/8/layout/vProcess5"/>
    <dgm:cxn modelId="{7DC500B9-B7B4-478F-91CB-E07EA31218CD}" type="presParOf" srcId="{0DFA7C82-0D69-44E4-8265-9AE829D74B29}" destId="{B6AD5040-6091-48B3-A5BA-D50DB0DC677D}" srcOrd="9" destOrd="0" presId="urn:microsoft.com/office/officeart/2005/8/layout/vProcess5"/>
    <dgm:cxn modelId="{6E6972B9-8435-4D69-94CB-44E247EC3BED}" type="presParOf" srcId="{0DFA7C82-0D69-44E4-8265-9AE829D74B29}" destId="{56B6704B-6D12-43DE-9E4A-377031020362}" srcOrd="10" destOrd="0" presId="urn:microsoft.com/office/officeart/2005/8/layout/vProcess5"/>
    <dgm:cxn modelId="{7B463FAE-2792-4DDC-9FDB-C8486024229E}" type="presParOf" srcId="{0DFA7C82-0D69-44E4-8265-9AE829D74B29}" destId="{F4FB3E22-AF57-4D6C-8E33-17BC86481763}" srcOrd="11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F7D33CD-6350-4267-8E64-470329803F5F}">
      <dsp:nvSpPr>
        <dsp:cNvPr id="0" name=""/>
        <dsp:cNvSpPr/>
      </dsp:nvSpPr>
      <dsp:spPr>
        <a:xfrm>
          <a:off x="0" y="0"/>
          <a:ext cx="6008005" cy="96821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/>
            <a:t>Priority I – Any Indian Tribe that has received Federal recognition within the past 5 years </a:t>
          </a:r>
        </a:p>
      </dsp:txBody>
      <dsp:txXfrm>
        <a:off x="28358" y="28358"/>
        <a:ext cx="4881413" cy="911498"/>
      </dsp:txXfrm>
    </dsp:sp>
    <dsp:sp modelId="{B09717AB-3520-4C29-91C7-BD125CD629FB}">
      <dsp:nvSpPr>
        <dsp:cNvPr id="0" name=""/>
        <dsp:cNvSpPr/>
      </dsp:nvSpPr>
      <dsp:spPr>
        <a:xfrm>
          <a:off x="503170" y="1144252"/>
          <a:ext cx="6008005" cy="96821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/>
            <a:t>Priority II – T/TO with the sole purpose of addressing audit material weaknesses</a:t>
          </a:r>
        </a:p>
      </dsp:txBody>
      <dsp:txXfrm>
        <a:off x="531528" y="1172610"/>
        <a:ext cx="4818779" cy="911498"/>
      </dsp:txXfrm>
    </dsp:sp>
    <dsp:sp modelId="{A1980F19-0118-4CF2-8E19-5E18E352C639}">
      <dsp:nvSpPr>
        <dsp:cNvPr id="0" name=""/>
        <dsp:cNvSpPr/>
      </dsp:nvSpPr>
      <dsp:spPr>
        <a:xfrm>
          <a:off x="998830" y="2288505"/>
          <a:ext cx="6008005" cy="96821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/>
            <a:t>Priority III – Eligible Direct Service and Title I T/TO</a:t>
          </a:r>
        </a:p>
      </dsp:txBody>
      <dsp:txXfrm>
        <a:off x="1027188" y="2316863"/>
        <a:ext cx="4826289" cy="911498"/>
      </dsp:txXfrm>
    </dsp:sp>
    <dsp:sp modelId="{6C1DB65F-A762-4CAE-BF53-A52DF592E236}">
      <dsp:nvSpPr>
        <dsp:cNvPr id="0" name=""/>
        <dsp:cNvSpPr/>
      </dsp:nvSpPr>
      <dsp:spPr>
        <a:xfrm>
          <a:off x="1502001" y="3432758"/>
          <a:ext cx="6008005" cy="96821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/>
            <a:t>Priority IV – Eligible Title V Self Governance T/TO</a:t>
          </a:r>
          <a:endParaRPr lang="en-US" sz="2000" kern="1200" dirty="0"/>
        </a:p>
      </dsp:txBody>
      <dsp:txXfrm>
        <a:off x="1530359" y="3461116"/>
        <a:ext cx="4818779" cy="911498"/>
      </dsp:txXfrm>
    </dsp:sp>
    <dsp:sp modelId="{B62AD705-7DB4-45A0-8820-394BE118EDD4}">
      <dsp:nvSpPr>
        <dsp:cNvPr id="0" name=""/>
        <dsp:cNvSpPr/>
      </dsp:nvSpPr>
      <dsp:spPr>
        <a:xfrm>
          <a:off x="5378666" y="741563"/>
          <a:ext cx="629339" cy="629339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800" kern="1200" dirty="0"/>
        </a:p>
      </dsp:txBody>
      <dsp:txXfrm>
        <a:off x="5520267" y="741563"/>
        <a:ext cx="346137" cy="473578"/>
      </dsp:txXfrm>
    </dsp:sp>
    <dsp:sp modelId="{CFAE4260-859D-412E-BE65-0A4A92687BE7}">
      <dsp:nvSpPr>
        <dsp:cNvPr id="0" name=""/>
        <dsp:cNvSpPr/>
      </dsp:nvSpPr>
      <dsp:spPr>
        <a:xfrm>
          <a:off x="5881836" y="1885816"/>
          <a:ext cx="629339" cy="629339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800" kern="1200" dirty="0"/>
        </a:p>
      </dsp:txBody>
      <dsp:txXfrm>
        <a:off x="6023437" y="1885816"/>
        <a:ext cx="346137" cy="473578"/>
      </dsp:txXfrm>
    </dsp:sp>
    <dsp:sp modelId="{CD6AF819-BBB1-4312-ABAC-5A9B0902157C}">
      <dsp:nvSpPr>
        <dsp:cNvPr id="0" name=""/>
        <dsp:cNvSpPr/>
      </dsp:nvSpPr>
      <dsp:spPr>
        <a:xfrm>
          <a:off x="6377497" y="3030069"/>
          <a:ext cx="629339" cy="629339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800" kern="1200"/>
        </a:p>
      </dsp:txBody>
      <dsp:txXfrm>
        <a:off x="6519098" y="3030069"/>
        <a:ext cx="346137" cy="47357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BA80B69-9CFB-4076-BACD-D88017EE9D4E}" type="datetimeFigureOut">
              <a:rPr lang="en-US" smtClean="0"/>
              <a:t>4/29/2025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72A0753-B685-463F-94B4-AAF33CBDBB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40352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Indian Self-Determination and Education Assistance Act, also known as Public Law 93-638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72A0753-B685-463F-94B4-AAF33CBDBB0F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944510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Indian Self-Determination and Education Assistance Act, also known as Public Law 93-638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72A0753-B685-463F-94B4-AAF33CBDBB0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9685839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72A0753-B685-463F-94B4-AAF33CBDBB0F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237690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Indian Self-Determination and Education Assistance Act, also known as Public Law 93-638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72A0753-B685-463F-94B4-AAF33CBDBB0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9084085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Indian Self-Determination and Education Assistance Act, also known as Public Law 93-638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72A0753-B685-463F-94B4-AAF33CBDBB0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786213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png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Relationship Id="rId5" Type="http://schemas.microsoft.com/office/2007/relationships/hdphoto" Target="../media/hdphoto2.wdp"/><Relationship Id="rId4" Type="http://schemas.openxmlformats.org/officeDocument/2006/relationships/image" Target="../media/image7.png"/></Relationships>
</file>

<file path=ppt/slideLayouts/_rels/slideLayout16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Relationship Id="rId5" Type="http://schemas.microsoft.com/office/2007/relationships/hdphoto" Target="../media/hdphoto2.wdp"/><Relationship Id="rId4" Type="http://schemas.openxmlformats.org/officeDocument/2006/relationships/image" Target="../media/image7.png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BAD2FC-9F82-1FB5-9387-F92A79BAEC4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0580B94-F57F-B496-6EAF-7D5AA32416C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E69A9DD-82C8-59EF-42DC-B4568BBF83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FD942-D358-4ED9-9671-0E73CBC2880F}" type="datetimeFigureOut">
              <a:rPr lang="en-US" smtClean="0"/>
              <a:t>4/29/2025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A3B3CE-79AA-6CCB-789E-24B343B18F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97CE8AF-901F-4BD7-D0D8-57BC28FD59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5DC03D-7277-4404-B825-431BF6E9BA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08629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99AB70-5D4A-A064-F678-113E335FE4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AEB949D-D25F-783C-A734-8A928AB85DD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771529-D217-DFF8-2874-3CFCF6D37C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FD942-D358-4ED9-9671-0E73CBC2880F}" type="datetimeFigureOut">
              <a:rPr lang="en-US" smtClean="0"/>
              <a:t>4/29/2025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A0DE4B-CA96-F3B5-90C7-B580ED8B3D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B2A7879-763C-E958-9629-C462EC0E11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5DC03D-7277-4404-B825-431BF6E9BA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38623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C8FAF71-667E-C45C-217D-DC69B977A7A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81A8323-2958-A1DA-6EA0-81D0F4031A7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3B4BA39-976E-D636-8DAE-078B546DB1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FD942-D358-4ED9-9671-0E73CBC2880F}" type="datetimeFigureOut">
              <a:rPr lang="en-US" smtClean="0"/>
              <a:t>4/29/2025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D0BD2F9-84D6-373E-1EB0-25F9155B70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6E1EEEB-EC6A-E5BE-81FB-2A004FF144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5DC03D-7277-4404-B825-431BF6E9BA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295710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A8E7FEE2-4885-DF19-652A-33ADE1CD349F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744"/>
          <a:stretch/>
        </p:blipFill>
        <p:spPr>
          <a:xfrm>
            <a:off x="0" y="6359691"/>
            <a:ext cx="12192000" cy="498309"/>
          </a:xfrm>
          <a:prstGeom prst="rect">
            <a:avLst/>
          </a:prstGeo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42A147E4-3DDD-BEB1-0BE2-FECBC4EC7F86}"/>
              </a:ext>
            </a:extLst>
          </p:cNvPr>
          <p:cNvSpPr/>
          <p:nvPr/>
        </p:nvSpPr>
        <p:spPr>
          <a:xfrm>
            <a:off x="0" y="6359690"/>
            <a:ext cx="12192000" cy="498309"/>
          </a:xfrm>
          <a:prstGeom prst="rect">
            <a:avLst/>
          </a:prstGeom>
          <a:solidFill>
            <a:schemeClr val="accent1">
              <a:alpha val="59000"/>
            </a:schemeClr>
          </a:solidFill>
          <a:ln>
            <a:solidFill>
              <a:schemeClr val="accent1">
                <a:alpha val="59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3" name="Title 8">
            <a:extLst>
              <a:ext uri="{FF2B5EF4-FFF2-40B4-BE49-F238E27FC236}">
                <a16:creationId xmlns:a16="http://schemas.microsoft.com/office/drawing/2014/main" id="{7D7D5401-8135-33C9-AB1C-62251A08F96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608375"/>
            <a:ext cx="10515600" cy="2394898"/>
          </a:xfrm>
          <a:prstGeom prst="rect">
            <a:avLst/>
          </a:prstGeom>
        </p:spPr>
        <p:txBody>
          <a:bodyPr anchor="t" anchorCtr="0">
            <a:noAutofit/>
          </a:bodyPr>
          <a:lstStyle>
            <a:lvl1pPr>
              <a:defRPr sz="72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Title Slide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ABB7ECA-6E0B-CF1B-AC2A-A6B0BFECDCE0}"/>
              </a:ext>
            </a:extLst>
          </p:cNvPr>
          <p:cNvSpPr/>
          <p:nvPr userDrawn="1"/>
        </p:nvSpPr>
        <p:spPr>
          <a:xfrm>
            <a:off x="0" y="3827755"/>
            <a:ext cx="12192000" cy="2531934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7C29D19B-E506-6CA9-70F5-EBA353951C5F}"/>
              </a:ext>
            </a:extLst>
          </p:cNvPr>
          <p:cNvGrpSpPr>
            <a:grpSpLocks noChangeAspect="1"/>
          </p:cNvGrpSpPr>
          <p:nvPr/>
        </p:nvGrpSpPr>
        <p:grpSpPr>
          <a:xfrm>
            <a:off x="8203082" y="4622901"/>
            <a:ext cx="2994688" cy="1506471"/>
            <a:chOff x="7279583" y="5264225"/>
            <a:chExt cx="2480431" cy="1247776"/>
          </a:xfrm>
        </p:grpSpPr>
        <p:pic>
          <p:nvPicPr>
            <p:cNvPr id="15" name="Picture 14" descr="A logo with a black background&#10;&#10;Description automatically generated">
              <a:extLst>
                <a:ext uri="{FF2B5EF4-FFF2-40B4-BE49-F238E27FC236}">
                  <a16:creationId xmlns:a16="http://schemas.microsoft.com/office/drawing/2014/main" id="{D4EF4272-74C4-CF16-320A-800CA0A245D1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279583" y="5264225"/>
              <a:ext cx="1247776" cy="1247776"/>
            </a:xfrm>
            <a:prstGeom prst="rect">
              <a:avLst/>
            </a:prstGeom>
          </p:spPr>
        </p:pic>
        <p:pic>
          <p:nvPicPr>
            <p:cNvPr id="16" name="Picture 15" descr="A logo with a sign and text&#10;&#10;Description automatically generated with medium confidence">
              <a:extLst>
                <a:ext uri="{FF2B5EF4-FFF2-40B4-BE49-F238E27FC236}">
                  <a16:creationId xmlns:a16="http://schemas.microsoft.com/office/drawing/2014/main" id="{0F381467-45B9-5203-6446-E2B146538C41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508989" y="5264225"/>
              <a:ext cx="1251025" cy="1247776"/>
            </a:xfrm>
            <a:prstGeom prst="rect">
              <a:avLst/>
            </a:prstGeom>
          </p:spPr>
        </p:pic>
      </p:grpSp>
      <p:sp>
        <p:nvSpPr>
          <p:cNvPr id="18" name="Text Placeholder 17">
            <a:extLst>
              <a:ext uri="{FF2B5EF4-FFF2-40B4-BE49-F238E27FC236}">
                <a16:creationId xmlns:a16="http://schemas.microsoft.com/office/drawing/2014/main" id="{F9459611-B7D8-AC92-6148-BA54C571A66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838200" y="3159300"/>
            <a:ext cx="3088167" cy="514350"/>
          </a:xfrm>
        </p:spPr>
        <p:txBody>
          <a:bodyPr anchor="ctr">
            <a:normAutofit/>
          </a:bodyPr>
          <a:lstStyle>
            <a:lvl1pPr marL="0" indent="0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defRPr>
            </a:lvl1pPr>
          </a:lstStyle>
          <a:p>
            <a:pPr lvl="0"/>
            <a:r>
              <a:rPr lang="en-US"/>
              <a:t>Date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B699BC98-FC16-D652-4283-B12E86A37AB5}"/>
              </a:ext>
            </a:extLst>
          </p:cNvPr>
          <p:cNvSpPr txBox="1">
            <a:spLocks/>
          </p:cNvSpPr>
          <p:nvPr userDrawn="1"/>
        </p:nvSpPr>
        <p:spPr>
          <a:xfrm>
            <a:off x="838200" y="4498132"/>
            <a:ext cx="7364882" cy="64633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sz="4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453595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Body Slide (Footer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A8E7FEE2-4885-DF19-652A-33ADE1CD349F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744"/>
          <a:stretch/>
        </p:blipFill>
        <p:spPr>
          <a:xfrm>
            <a:off x="0" y="6359691"/>
            <a:ext cx="12192000" cy="498309"/>
          </a:xfrm>
          <a:prstGeom prst="rect">
            <a:avLst/>
          </a:prstGeo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42A147E4-3DDD-BEB1-0BE2-FECBC4EC7F86}"/>
              </a:ext>
            </a:extLst>
          </p:cNvPr>
          <p:cNvSpPr/>
          <p:nvPr/>
        </p:nvSpPr>
        <p:spPr>
          <a:xfrm>
            <a:off x="0" y="6359690"/>
            <a:ext cx="12192000" cy="498309"/>
          </a:xfrm>
          <a:prstGeom prst="rect">
            <a:avLst/>
          </a:prstGeom>
          <a:solidFill>
            <a:schemeClr val="accent1">
              <a:alpha val="59000"/>
            </a:schemeClr>
          </a:solidFill>
          <a:ln>
            <a:solidFill>
              <a:schemeClr val="accent1">
                <a:alpha val="59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8" name="Slide Number Placeholder 2">
            <a:extLst>
              <a:ext uri="{FF2B5EF4-FFF2-40B4-BE49-F238E27FC236}">
                <a16:creationId xmlns:a16="http://schemas.microsoft.com/office/drawing/2014/main" id="{90085190-BC41-B2FB-F789-A0F962A6F19D}"/>
              </a:ext>
            </a:extLst>
          </p:cNvPr>
          <p:cNvSpPr>
            <a:spLocks noGrp="1"/>
          </p:cNvSpPr>
          <p:nvPr/>
        </p:nvSpPr>
        <p:spPr>
          <a:xfrm>
            <a:off x="10654380" y="6422943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b="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CFB582AC-5695-48DB-B28C-201892CC33C9}" type="slidenum">
              <a:rPr lang="en-US" smtClean="0">
                <a:solidFill>
                  <a:schemeClr val="bg1"/>
                </a:solidFill>
              </a:rPr>
              <a:pPr/>
              <a:t>‹#›</a:t>
            </a:fld>
            <a:endParaRPr lang="en-US">
              <a:solidFill>
                <a:schemeClr val="bg1"/>
              </a:solidFill>
            </a:endParaRP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D65446BA-1134-C4AB-5E71-5989B3354A6A}"/>
              </a:ext>
            </a:extLst>
          </p:cNvPr>
          <p:cNvGrpSpPr>
            <a:grpSpLocks noChangeAspect="1"/>
          </p:cNvGrpSpPr>
          <p:nvPr/>
        </p:nvGrpSpPr>
        <p:grpSpPr>
          <a:xfrm>
            <a:off x="10434258" y="221225"/>
            <a:ext cx="1532147" cy="777240"/>
            <a:chOff x="7526755" y="4455620"/>
            <a:chExt cx="3477899" cy="1764296"/>
          </a:xfrm>
        </p:grpSpPr>
        <p:pic>
          <p:nvPicPr>
            <p:cNvPr id="10" name="Picture 9" descr="IHS Logo.">
              <a:extLst>
                <a:ext uri="{FF2B5EF4-FFF2-40B4-BE49-F238E27FC236}">
                  <a16:creationId xmlns:a16="http://schemas.microsoft.com/office/drawing/2014/main" id="{1E8765CA-4F31-E492-C58E-64A613F1247E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254478" y="4455620"/>
              <a:ext cx="1750176" cy="1740801"/>
            </a:xfrm>
            <a:prstGeom prst="rect">
              <a:avLst/>
            </a:prstGeom>
          </p:spPr>
        </p:pic>
        <p:pic>
          <p:nvPicPr>
            <p:cNvPr id="13" name="Picture 12" descr="HHS Logo.">
              <a:extLst>
                <a:ext uri="{FF2B5EF4-FFF2-40B4-BE49-F238E27FC236}">
                  <a16:creationId xmlns:a16="http://schemas.microsoft.com/office/drawing/2014/main" id="{368F5885-6A78-51F9-BB3F-EA84F2689C0C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526755" y="4455620"/>
              <a:ext cx="1842403" cy="1764296"/>
            </a:xfrm>
            <a:prstGeom prst="rect">
              <a:avLst/>
            </a:prstGeom>
          </p:spPr>
        </p:pic>
      </p:grpSp>
      <p:sp>
        <p:nvSpPr>
          <p:cNvPr id="2" name="Text Placeholder 10">
            <a:extLst>
              <a:ext uri="{FF2B5EF4-FFF2-40B4-BE49-F238E27FC236}">
                <a16:creationId xmlns:a16="http://schemas.microsoft.com/office/drawing/2014/main" id="{0201B874-2F6D-5E68-7BD4-09D81751ECDC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67688" y="1164697"/>
            <a:ext cx="10856624" cy="341632"/>
          </a:xfrm>
        </p:spPr>
        <p:txBody>
          <a:bodyPr anchor="t" anchorCtr="0">
            <a:spAutoFit/>
          </a:bodyPr>
          <a:lstStyle>
            <a:lvl1pPr marL="0" indent="0">
              <a:buNone/>
              <a:defRPr sz="1800" i="1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defRPr>
            </a:lvl1pPr>
          </a:lstStyle>
          <a:p>
            <a:pPr lvl="0"/>
            <a:r>
              <a:rPr lang="en-US"/>
              <a:t>Subhead</a:t>
            </a:r>
          </a:p>
        </p:txBody>
      </p:sp>
      <p:sp>
        <p:nvSpPr>
          <p:cNvPr id="3" name="Title 8">
            <a:extLst>
              <a:ext uri="{FF2B5EF4-FFF2-40B4-BE49-F238E27FC236}">
                <a16:creationId xmlns:a16="http://schemas.microsoft.com/office/drawing/2014/main" id="{7D7D5401-8135-33C9-AB1C-62251A08F9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7688" y="435829"/>
            <a:ext cx="9657412" cy="711934"/>
          </a:xfrm>
          <a:prstGeom prst="rect">
            <a:avLst/>
          </a:prstGeom>
        </p:spPr>
        <p:txBody>
          <a:bodyPr anchor="t" anchorCtr="0">
            <a:sp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08880551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Body Slide (No Footer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4">
            <a:extLst>
              <a:ext uri="{FF2B5EF4-FFF2-40B4-BE49-F238E27FC236}">
                <a16:creationId xmlns:a16="http://schemas.microsoft.com/office/drawing/2014/main" id="{F37C91DF-7EDE-538A-768A-4E07C89F87DD}"/>
              </a:ext>
            </a:extLst>
          </p:cNvPr>
          <p:cNvSpPr txBox="1">
            <a:spLocks/>
          </p:cNvSpPr>
          <p:nvPr/>
        </p:nvSpPr>
        <p:spPr>
          <a:xfrm>
            <a:off x="667688" y="421788"/>
            <a:ext cx="10686112" cy="77174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4400">
              <a:solidFill>
                <a:schemeClr val="accent2"/>
              </a:solidFill>
              <a:latin typeface="+mj-lt"/>
            </a:endParaRPr>
          </a:p>
        </p:txBody>
      </p:sp>
      <p:sp>
        <p:nvSpPr>
          <p:cNvPr id="4" name="Title 8">
            <a:extLst>
              <a:ext uri="{FF2B5EF4-FFF2-40B4-BE49-F238E27FC236}">
                <a16:creationId xmlns:a16="http://schemas.microsoft.com/office/drawing/2014/main" id="{26634830-4EFB-F178-B076-AF502B853A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7688" y="435829"/>
            <a:ext cx="9657412" cy="711934"/>
          </a:xfrm>
          <a:prstGeom prst="rect">
            <a:avLst/>
          </a:prstGeom>
        </p:spPr>
        <p:txBody>
          <a:bodyPr anchor="t" anchorCtr="0">
            <a:sp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A08D88DF-2067-D37E-B56A-8D9B9FE9503A}"/>
              </a:ext>
            </a:extLst>
          </p:cNvPr>
          <p:cNvGrpSpPr>
            <a:grpSpLocks noChangeAspect="1"/>
          </p:cNvGrpSpPr>
          <p:nvPr/>
        </p:nvGrpSpPr>
        <p:grpSpPr>
          <a:xfrm>
            <a:off x="10434258" y="221225"/>
            <a:ext cx="1532147" cy="777240"/>
            <a:chOff x="7526755" y="4455620"/>
            <a:chExt cx="3477899" cy="1764296"/>
          </a:xfrm>
        </p:grpSpPr>
        <p:pic>
          <p:nvPicPr>
            <p:cNvPr id="10" name="Picture 9" descr="IHS Logo.">
              <a:extLst>
                <a:ext uri="{FF2B5EF4-FFF2-40B4-BE49-F238E27FC236}">
                  <a16:creationId xmlns:a16="http://schemas.microsoft.com/office/drawing/2014/main" id="{031D52DF-F072-425C-41FE-91A477E0378F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254478" y="4455620"/>
              <a:ext cx="1750176" cy="1740801"/>
            </a:xfrm>
            <a:prstGeom prst="rect">
              <a:avLst/>
            </a:prstGeom>
          </p:spPr>
        </p:pic>
        <p:pic>
          <p:nvPicPr>
            <p:cNvPr id="13" name="Picture 12" descr="HHS Logo.">
              <a:extLst>
                <a:ext uri="{FF2B5EF4-FFF2-40B4-BE49-F238E27FC236}">
                  <a16:creationId xmlns:a16="http://schemas.microsoft.com/office/drawing/2014/main" id="{536D35E4-3330-3C01-0155-5AB180F2B10C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526755" y="4455620"/>
              <a:ext cx="1842403" cy="1764296"/>
            </a:xfrm>
            <a:prstGeom prst="rect">
              <a:avLst/>
            </a:prstGeom>
          </p:spPr>
        </p:pic>
      </p:grpSp>
      <p:sp>
        <p:nvSpPr>
          <p:cNvPr id="5" name="Text Placeholder 10">
            <a:extLst>
              <a:ext uri="{FF2B5EF4-FFF2-40B4-BE49-F238E27FC236}">
                <a16:creationId xmlns:a16="http://schemas.microsoft.com/office/drawing/2014/main" id="{C6B7ED6D-A205-2F9A-D9CC-B268391B8E2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67688" y="1164697"/>
            <a:ext cx="10856624" cy="341632"/>
          </a:xfrm>
        </p:spPr>
        <p:txBody>
          <a:bodyPr anchor="t" anchorCtr="0">
            <a:spAutoFit/>
          </a:bodyPr>
          <a:lstStyle>
            <a:lvl1pPr marL="0" indent="0">
              <a:buNone/>
              <a:defRPr sz="1800" i="1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defRPr>
            </a:lvl1pPr>
          </a:lstStyle>
          <a:p>
            <a:pPr lvl="0"/>
            <a:r>
              <a:rPr lang="en-US"/>
              <a:t>Subhead</a:t>
            </a:r>
          </a:p>
        </p:txBody>
      </p:sp>
    </p:spTree>
    <p:extLst>
      <p:ext uri="{BB962C8B-B14F-4D97-AF65-F5344CB8AC3E}">
        <p14:creationId xmlns:p14="http://schemas.microsoft.com/office/powerpoint/2010/main" val="369759262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Body Slide (Left Accent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10">
            <a:extLst>
              <a:ext uri="{FF2B5EF4-FFF2-40B4-BE49-F238E27FC236}">
                <a16:creationId xmlns:a16="http://schemas.microsoft.com/office/drawing/2014/main" id="{14C9BEAC-E26B-DE88-C7BB-E363BAD91180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479800" y="1164697"/>
            <a:ext cx="8044512" cy="341632"/>
          </a:xfrm>
        </p:spPr>
        <p:txBody>
          <a:bodyPr wrap="square" anchor="t" anchorCtr="0">
            <a:spAutoFit/>
          </a:bodyPr>
          <a:lstStyle>
            <a:lvl1pPr marL="0" indent="0">
              <a:buNone/>
              <a:defRPr sz="1800" i="1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defRPr>
            </a:lvl1pPr>
          </a:lstStyle>
          <a:p>
            <a:pPr lvl="0"/>
            <a:r>
              <a:rPr lang="en-US"/>
              <a:t>Subhead</a:t>
            </a:r>
          </a:p>
        </p:txBody>
      </p:sp>
      <p:sp>
        <p:nvSpPr>
          <p:cNvPr id="8" name="Slide Number Placeholder 2">
            <a:extLst>
              <a:ext uri="{FF2B5EF4-FFF2-40B4-BE49-F238E27FC236}">
                <a16:creationId xmlns:a16="http://schemas.microsoft.com/office/drawing/2014/main" id="{90085190-BC41-B2FB-F789-A0F962A6F19D}"/>
              </a:ext>
            </a:extLst>
          </p:cNvPr>
          <p:cNvSpPr>
            <a:spLocks noGrp="1"/>
          </p:cNvSpPr>
          <p:nvPr/>
        </p:nvSpPr>
        <p:spPr>
          <a:xfrm>
            <a:off x="10654380" y="6422943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b="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CFB582AC-5695-48DB-B28C-201892CC33C9}" type="slidenum">
              <a:rPr lang="en-US" smtClean="0">
                <a:solidFill>
                  <a:schemeClr val="tx1"/>
                </a:solidFill>
              </a:rPr>
              <a:pPr/>
              <a:t>‹#›</a:t>
            </a:fld>
            <a:endParaRPr lang="en-US">
              <a:solidFill>
                <a:schemeClr val="tx1"/>
              </a:solidFill>
            </a:endParaRPr>
          </a:p>
        </p:txBody>
      </p:sp>
      <p:sp>
        <p:nvSpPr>
          <p:cNvPr id="3" name="Title 4">
            <a:extLst>
              <a:ext uri="{FF2B5EF4-FFF2-40B4-BE49-F238E27FC236}">
                <a16:creationId xmlns:a16="http://schemas.microsoft.com/office/drawing/2014/main" id="{F37C91DF-7EDE-538A-768A-4E07C89F87DD}"/>
              </a:ext>
            </a:extLst>
          </p:cNvPr>
          <p:cNvSpPr txBox="1">
            <a:spLocks/>
          </p:cNvSpPr>
          <p:nvPr/>
        </p:nvSpPr>
        <p:spPr>
          <a:xfrm>
            <a:off x="667688" y="421788"/>
            <a:ext cx="10686112" cy="77174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4400">
              <a:solidFill>
                <a:schemeClr val="accent2"/>
              </a:solidFill>
              <a:latin typeface="+mj-lt"/>
            </a:endParaRPr>
          </a:p>
        </p:txBody>
      </p:sp>
      <p:sp>
        <p:nvSpPr>
          <p:cNvPr id="4" name="Title 8">
            <a:extLst>
              <a:ext uri="{FF2B5EF4-FFF2-40B4-BE49-F238E27FC236}">
                <a16:creationId xmlns:a16="http://schemas.microsoft.com/office/drawing/2014/main" id="{26634830-4EFB-F178-B076-AF502B853A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79800" y="435829"/>
            <a:ext cx="6845301" cy="711934"/>
          </a:xfrm>
          <a:prstGeom prst="rect">
            <a:avLst/>
          </a:prstGeom>
        </p:spPr>
        <p:txBody>
          <a:bodyPr anchor="t" anchorCtr="0">
            <a:sp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B460C18-FB1B-ADFB-5672-6C440615B6AC}"/>
              </a:ext>
            </a:extLst>
          </p:cNvPr>
          <p:cNvSpPr/>
          <p:nvPr/>
        </p:nvSpPr>
        <p:spPr>
          <a:xfrm>
            <a:off x="0" y="0"/>
            <a:ext cx="3044952" cy="6858000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967F6F4A-E9D8-402B-5250-6B6472019A5A}"/>
              </a:ext>
            </a:extLst>
          </p:cNvPr>
          <p:cNvGrpSpPr/>
          <p:nvPr userDrawn="1"/>
        </p:nvGrpSpPr>
        <p:grpSpPr>
          <a:xfrm>
            <a:off x="234059" y="236882"/>
            <a:ext cx="1532147" cy="777240"/>
            <a:chOff x="10377108" y="312668"/>
            <a:chExt cx="1532147" cy="777240"/>
          </a:xfrm>
        </p:grpSpPr>
        <p:pic>
          <p:nvPicPr>
            <p:cNvPr id="11" name="Picture 10" descr="IHS Logo.">
              <a:extLst>
                <a:ext uri="{FF2B5EF4-FFF2-40B4-BE49-F238E27FC236}">
                  <a16:creationId xmlns:a16="http://schemas.microsoft.com/office/drawing/2014/main" id="{9C51D323-5073-CA2B-6DC7-C0DCA6C6B23B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brightnessContrast bright="100000" contrast="10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138236" y="312668"/>
              <a:ext cx="771019" cy="766890"/>
            </a:xfrm>
            <a:prstGeom prst="rect">
              <a:avLst/>
            </a:prstGeom>
            <a:noFill/>
          </p:spPr>
        </p:pic>
        <p:pic>
          <p:nvPicPr>
            <p:cNvPr id="12" name="Picture 11" descr="HHS Logo.">
              <a:extLst>
                <a:ext uri="{FF2B5EF4-FFF2-40B4-BE49-F238E27FC236}">
                  <a16:creationId xmlns:a16="http://schemas.microsoft.com/office/drawing/2014/main" id="{AF1E11D0-2F14-CFB9-F8C0-5070B27A983E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brightnessContrast bright="100000" contrast="10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377108" y="312668"/>
              <a:ext cx="811649" cy="7772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58319914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Body Slide (Right Accent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10">
            <a:extLst>
              <a:ext uri="{FF2B5EF4-FFF2-40B4-BE49-F238E27FC236}">
                <a16:creationId xmlns:a16="http://schemas.microsoft.com/office/drawing/2014/main" id="{E54A34FA-7FE1-8ED8-82E2-194FA3269F0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67688" y="1164697"/>
            <a:ext cx="7947478" cy="341632"/>
          </a:xfrm>
        </p:spPr>
        <p:txBody>
          <a:bodyPr wrap="square" anchor="t" anchorCtr="0">
            <a:spAutoFit/>
          </a:bodyPr>
          <a:lstStyle>
            <a:lvl1pPr marL="0" indent="0">
              <a:buNone/>
              <a:defRPr sz="1800" i="1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defRPr>
            </a:lvl1pPr>
          </a:lstStyle>
          <a:p>
            <a:pPr lvl="0"/>
            <a:r>
              <a:rPr lang="en-US"/>
              <a:t>Subhead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753EB87-27F2-CA4B-5045-1BA0799BD93B}"/>
              </a:ext>
            </a:extLst>
          </p:cNvPr>
          <p:cNvSpPr/>
          <p:nvPr/>
        </p:nvSpPr>
        <p:spPr>
          <a:xfrm>
            <a:off x="9147048" y="0"/>
            <a:ext cx="3044952" cy="6858000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Slide Number Placeholder 2">
            <a:extLst>
              <a:ext uri="{FF2B5EF4-FFF2-40B4-BE49-F238E27FC236}">
                <a16:creationId xmlns:a16="http://schemas.microsoft.com/office/drawing/2014/main" id="{90085190-BC41-B2FB-F789-A0F962A6F19D}"/>
              </a:ext>
            </a:extLst>
          </p:cNvPr>
          <p:cNvSpPr>
            <a:spLocks noGrp="1"/>
          </p:cNvSpPr>
          <p:nvPr/>
        </p:nvSpPr>
        <p:spPr>
          <a:xfrm>
            <a:off x="10654380" y="6422943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b="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FB582AC-5695-48DB-B28C-201892CC33C9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Title 4">
            <a:extLst>
              <a:ext uri="{FF2B5EF4-FFF2-40B4-BE49-F238E27FC236}">
                <a16:creationId xmlns:a16="http://schemas.microsoft.com/office/drawing/2014/main" id="{F37C91DF-7EDE-538A-768A-4E07C89F87DD}"/>
              </a:ext>
            </a:extLst>
          </p:cNvPr>
          <p:cNvSpPr txBox="1">
            <a:spLocks/>
          </p:cNvSpPr>
          <p:nvPr/>
        </p:nvSpPr>
        <p:spPr>
          <a:xfrm>
            <a:off x="667688" y="421788"/>
            <a:ext cx="10686112" cy="77174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4400" b="0" i="0" u="none" strike="noStrike" kern="1200" cap="none" spc="0" normalizeH="0" baseline="0" noProof="0">
              <a:ln>
                <a:noFill/>
              </a:ln>
              <a:solidFill>
                <a:srgbClr val="A1AE72"/>
              </a:solidFill>
              <a:effectLst/>
              <a:uLnTx/>
              <a:uFillTx/>
              <a:latin typeface="Calibri Light" panose="020F0302020204030204"/>
              <a:ea typeface="+mn-ea"/>
              <a:cs typeface="+mn-cs"/>
            </a:endParaRPr>
          </a:p>
        </p:txBody>
      </p:sp>
      <p:sp>
        <p:nvSpPr>
          <p:cNvPr id="4" name="Title 8">
            <a:extLst>
              <a:ext uri="{FF2B5EF4-FFF2-40B4-BE49-F238E27FC236}">
                <a16:creationId xmlns:a16="http://schemas.microsoft.com/office/drawing/2014/main" id="{26634830-4EFB-F178-B076-AF502B853A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7688" y="435829"/>
            <a:ext cx="7947478" cy="711934"/>
          </a:xfrm>
          <a:prstGeom prst="rect">
            <a:avLst/>
          </a:prstGeom>
        </p:spPr>
        <p:txBody>
          <a:bodyPr anchor="t" anchorCtr="0">
            <a:sp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967F6F4A-E9D8-402B-5250-6B6472019A5A}"/>
              </a:ext>
            </a:extLst>
          </p:cNvPr>
          <p:cNvGrpSpPr/>
          <p:nvPr/>
        </p:nvGrpSpPr>
        <p:grpSpPr>
          <a:xfrm>
            <a:off x="10434258" y="221225"/>
            <a:ext cx="1532147" cy="777240"/>
            <a:chOff x="10377108" y="312668"/>
            <a:chExt cx="1532147" cy="777240"/>
          </a:xfrm>
        </p:grpSpPr>
        <p:pic>
          <p:nvPicPr>
            <p:cNvPr id="7" name="Picture 6" descr="IHS Logo.">
              <a:extLst>
                <a:ext uri="{FF2B5EF4-FFF2-40B4-BE49-F238E27FC236}">
                  <a16:creationId xmlns:a16="http://schemas.microsoft.com/office/drawing/2014/main" id="{9C51D323-5073-CA2B-6DC7-C0DCA6C6B23B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brightnessContrast bright="100000" contrast="10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138236" y="312668"/>
              <a:ext cx="771019" cy="766890"/>
            </a:xfrm>
            <a:prstGeom prst="rect">
              <a:avLst/>
            </a:prstGeom>
            <a:noFill/>
          </p:spPr>
        </p:pic>
        <p:pic>
          <p:nvPicPr>
            <p:cNvPr id="9" name="Picture 8" descr="HHS Logo.">
              <a:extLst>
                <a:ext uri="{FF2B5EF4-FFF2-40B4-BE49-F238E27FC236}">
                  <a16:creationId xmlns:a16="http://schemas.microsoft.com/office/drawing/2014/main" id="{AF1E11D0-2F14-CFB9-F8C0-5070B27A983E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brightnessContrast bright="100000" contrast="10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377108" y="312668"/>
              <a:ext cx="811649" cy="7772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423503908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Closing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2A7AC6EB-DAA0-2CE6-56D6-46D41CBF9F68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744"/>
          <a:stretch/>
        </p:blipFill>
        <p:spPr>
          <a:xfrm>
            <a:off x="0" y="6359691"/>
            <a:ext cx="12192000" cy="498309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11358E4B-E18E-BA58-3063-F405DBF8EBC4}"/>
              </a:ext>
            </a:extLst>
          </p:cNvPr>
          <p:cNvSpPr/>
          <p:nvPr/>
        </p:nvSpPr>
        <p:spPr>
          <a:xfrm>
            <a:off x="0" y="6359690"/>
            <a:ext cx="12192000" cy="498309"/>
          </a:xfrm>
          <a:prstGeom prst="rect">
            <a:avLst/>
          </a:prstGeom>
          <a:solidFill>
            <a:schemeClr val="accent1">
              <a:alpha val="59000"/>
            </a:schemeClr>
          </a:solidFill>
          <a:ln>
            <a:solidFill>
              <a:schemeClr val="accent1">
                <a:alpha val="59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12EDA25-33C8-6DC5-0A19-E541D32F25E8}"/>
              </a:ext>
            </a:extLst>
          </p:cNvPr>
          <p:cNvSpPr/>
          <p:nvPr/>
        </p:nvSpPr>
        <p:spPr>
          <a:xfrm>
            <a:off x="0" y="0"/>
            <a:ext cx="12192000" cy="6361611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 descr="A logo with a sign and text&#10;&#10;Description automatically generated with medium confidence">
            <a:extLst>
              <a:ext uri="{FF2B5EF4-FFF2-40B4-BE49-F238E27FC236}">
                <a16:creationId xmlns:a16="http://schemas.microsoft.com/office/drawing/2014/main" id="{558E5AB0-0C5C-CDE1-30C6-C6D3084C5A77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77036" y="1714500"/>
            <a:ext cx="3437928" cy="3429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79434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5E8B01-8140-580A-358E-576F2BB321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D815FE-4D98-E4F7-CA1E-D00FC5AE2D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03533AF-0DA6-EF99-C9BE-678B6A932B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FD942-D358-4ED9-9671-0E73CBC2880F}" type="datetimeFigureOut">
              <a:rPr lang="en-US" smtClean="0"/>
              <a:t>4/29/2025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1F062A9-B107-9EB6-96BE-B4E711CC6B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B58931D-D627-1D5B-6E92-8F4DF5ADEE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5DC03D-7277-4404-B825-431BF6E9BA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22060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33B7E5-46F0-1845-8B9B-EEEE5C15D1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882F7DB-CA17-563C-C6F7-A12B28C76FC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21F87BC-947B-DF42-A134-0A208B546D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FD942-D358-4ED9-9671-0E73CBC2880F}" type="datetimeFigureOut">
              <a:rPr lang="en-US" smtClean="0"/>
              <a:t>4/29/2025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844E77B-C59A-B775-69C1-E5ADA58380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E721E5-85ED-82BD-8571-CAC9E26260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5DC03D-7277-4404-B825-431BF6E9BA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03556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BF722D-1997-1565-DCAD-82528777DA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A98469-D87C-626F-AEC3-5F492339495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B563F16-C248-6302-8DE4-DA2100C322D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4664D1D-6A52-94F2-2D9A-4C263E2281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FD942-D358-4ED9-9671-0E73CBC2880F}" type="datetimeFigureOut">
              <a:rPr lang="en-US" smtClean="0"/>
              <a:t>4/29/2025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96E6F91-2609-3A3C-51BC-E6661A5607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96DECD3-F1D3-8323-A189-45D670BFB6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5DC03D-7277-4404-B825-431BF6E9BA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93083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F256EC-C3E6-9212-2C48-07DD7EC26F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9E476FF-F354-CB11-E140-FA2FC591706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EF54681-8664-A5D7-D538-198F16820FC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52CFA50-7CC1-7C95-4E0E-C66C3DC4ABB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7B59392-7D55-44BA-034E-93D7706A060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A183F46-5154-0DA6-8A5E-FAD4439C37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FD942-D358-4ED9-9671-0E73CBC2880F}" type="datetimeFigureOut">
              <a:rPr lang="en-US" smtClean="0"/>
              <a:t>4/29/2025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11401E9-147A-2C0F-000F-83316F44BB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7AD8B25-2F1A-F56E-BBFE-1E3C6D3C36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5DC03D-7277-4404-B825-431BF6E9BA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57471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EFC7CB-94F2-3FBC-A65D-37E9668AD3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F573B44-8A98-365D-EC41-A5B211311A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FD942-D358-4ED9-9671-0E73CBC2880F}" type="datetimeFigureOut">
              <a:rPr lang="en-US" smtClean="0"/>
              <a:t>4/29/2025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3BACB90-2757-FA2A-D77A-61E7C050D6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E8CFD62-9937-1819-EF84-A3995B859A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5DC03D-7277-4404-B825-431BF6E9BA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82614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9854DE2-320B-DCC5-20D3-50841352B0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FD942-D358-4ED9-9671-0E73CBC2880F}" type="datetimeFigureOut">
              <a:rPr lang="en-US" smtClean="0"/>
              <a:t>4/29/2025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8950446-697F-3E31-C55A-57C13239CA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780EB17-9B09-3B01-5BDB-471682AE93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5DC03D-7277-4404-B825-431BF6E9BA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65617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A2DAD6-1C13-5785-1C95-7ABA7D4A8B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6396AE-BA85-4BC7-29A4-FCCF260ECC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4457C87-2600-F33C-8B50-F1252E63EF4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8B1BD03-8FE4-1BCE-C646-01AA75BD65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FD942-D358-4ED9-9671-0E73CBC2880F}" type="datetimeFigureOut">
              <a:rPr lang="en-US" smtClean="0"/>
              <a:t>4/29/2025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E791310-80B1-F96C-DE78-7C1B2539A2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DDFA8A3-4D9E-DB4F-44A1-8D8CEDE9A5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5DC03D-7277-4404-B825-431BF6E9BA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13214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51B8C2-DE48-5A9B-8FDE-9D7138D6DA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F2F9DC1-56A7-4426-53C9-6C630E35872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CC8D7E4-1E36-6C4E-E761-A306C69F0F0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AF1686D-2202-8ADA-4437-DED8145C85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FD942-D358-4ED9-9671-0E73CBC2880F}" type="datetimeFigureOut">
              <a:rPr lang="en-US" smtClean="0"/>
              <a:t>4/29/2025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2AC0148-E28F-1787-B975-D1D1AACA5E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6F77544-DCD7-1D75-34C3-72851B7C94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5DC03D-7277-4404-B825-431BF6E9BA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4391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CD1AF25-4275-9296-3C6F-1C25983B33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B51620F-39B9-52E5-A83B-142DF036FE3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279C95-4596-DBB2-C2F5-38AB001F0B0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C5FD942-D358-4ED9-9671-0E73CBC2880F}" type="datetimeFigureOut">
              <a:rPr lang="en-US" smtClean="0"/>
              <a:t>4/29/2025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59F2949-AE9C-9393-B395-9B2599C2C16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ABEFB4-F78E-9190-48BB-1882825962E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55DC03D-7277-4404-B825-431BF6E9BA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86511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7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ihs.gov/dgm/forecast/" TargetMode="External"/><Relationship Id="rId2" Type="http://schemas.openxmlformats.org/officeDocument/2006/relationships/hyperlink" Target="https://www.grants.gov/" TargetMode="External"/><Relationship Id="rId1" Type="http://schemas.openxmlformats.org/officeDocument/2006/relationships/slideLayout" Target="../slideLayouts/slideLayout13.xml"/><Relationship Id="rId4" Type="http://schemas.openxmlformats.org/officeDocument/2006/relationships/hyperlink" Target="https://www.ihs.gov/odsct/tmg/" TargetMode="Externa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mailto:kenneth.coriz@ihs.gov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AC917C4D-87FD-130F-2D2E-B1AFDEC6F4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5400" dirty="0"/>
              <a:t/>
            </a:r>
            <a:br>
              <a:rPr lang="en-US" sz="5400" dirty="0"/>
            </a:br>
            <a:r>
              <a:rPr lang="en-US" sz="5400" dirty="0"/>
              <a:t>Tribal Management Grant Program </a:t>
            </a:r>
            <a:br>
              <a:rPr lang="en-US" sz="5400" dirty="0"/>
            </a:br>
            <a:r>
              <a:rPr lang="en-US" sz="5400" dirty="0"/>
              <a:t>Overview 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0A7105C-3DA0-8AFA-E976-85E9F505217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May 7, 2025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B5C4AF0F-C216-48D5-A6ED-2BF4188DCDDB}"/>
              </a:ext>
            </a:extLst>
          </p:cNvPr>
          <p:cNvSpPr/>
          <p:nvPr/>
        </p:nvSpPr>
        <p:spPr>
          <a:xfrm>
            <a:off x="833590" y="4538710"/>
            <a:ext cx="689886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dirty="0">
                <a:solidFill>
                  <a:schemeClr val="bg1"/>
                </a:solidFill>
              </a:rPr>
              <a:t>Indian Health Service </a:t>
            </a:r>
            <a:r>
              <a:rPr lang="en-US" sz="3600" dirty="0">
                <a:solidFill>
                  <a:schemeClr val="bg1"/>
                </a:solidFill>
              </a:rPr>
              <a:t/>
            </a:r>
            <a:br>
              <a:rPr lang="en-US" sz="3600" dirty="0">
                <a:solidFill>
                  <a:schemeClr val="bg1"/>
                </a:solidFill>
              </a:rPr>
            </a:br>
            <a:r>
              <a:rPr lang="en-US" sz="3600" dirty="0">
                <a:solidFill>
                  <a:schemeClr val="bg1"/>
                </a:solidFill>
              </a:rPr>
              <a:t>2026 Bemidji Area Pre-Negotiations</a:t>
            </a:r>
          </a:p>
        </p:txBody>
      </p:sp>
    </p:spTree>
    <p:extLst>
      <p:ext uri="{BB962C8B-B14F-4D97-AF65-F5344CB8AC3E}">
        <p14:creationId xmlns:p14="http://schemas.microsoft.com/office/powerpoint/2010/main" val="326189401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C4B51663-C762-C4E5-453E-2E4920EB94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Priority Levels </a:t>
            </a:r>
          </a:p>
        </p:txBody>
      </p:sp>
      <p:graphicFrame>
        <p:nvGraphicFramePr>
          <p:cNvPr id="8" name="Diagram 7">
            <a:extLst>
              <a:ext uri="{FF2B5EF4-FFF2-40B4-BE49-F238E27FC236}">
                <a16:creationId xmlns:a16="http://schemas.microsoft.com/office/drawing/2014/main" id="{B17D247C-08B5-42EF-98D9-6482730AB86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307094192"/>
              </p:ext>
            </p:extLst>
          </p:nvPr>
        </p:nvGraphicFramePr>
        <p:xfrm>
          <a:off x="1425754" y="1427569"/>
          <a:ext cx="7510007" cy="440097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77488549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046F315F-CD5C-4B44-B089-96CE1A3D194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67688" y="1164697"/>
            <a:ext cx="10856624" cy="3687163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i="0" dirty="0">
                <a:latin typeface="+mn-lt"/>
              </a:rPr>
              <a:t>IHS Newsroom, announcements will be posted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i="0" dirty="0"/>
              <a:t>Grants.gov website </a:t>
            </a:r>
            <a:r>
              <a:rPr lang="en-US" sz="2800" i="0" dirty="0">
                <a:hlinkClick r:id="rId2"/>
              </a:rPr>
              <a:t>https://www.grants.gov/</a:t>
            </a:r>
            <a:r>
              <a:rPr lang="en-US" sz="2800" i="0" dirty="0"/>
              <a:t> </a:t>
            </a:r>
            <a:endParaRPr lang="en-US" sz="2800" i="0" dirty="0">
              <a:latin typeface="+mn-lt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i="0" dirty="0">
                <a:latin typeface="+mn-lt"/>
              </a:rPr>
              <a:t>Division of Grants Management, Grants Forecast website </a:t>
            </a:r>
            <a:r>
              <a:rPr lang="en-US" sz="2800" i="0" dirty="0">
                <a:latin typeface="+mn-lt"/>
                <a:hlinkClick r:id="rId3"/>
              </a:rPr>
              <a:t>https://www.ihs.gov/dgm/forecast/</a:t>
            </a:r>
            <a:r>
              <a:rPr lang="en-US" sz="2800" i="0" dirty="0">
                <a:latin typeface="+mn-lt"/>
              </a:rPr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i="0" dirty="0">
                <a:latin typeface="+mn-lt"/>
              </a:rPr>
              <a:t>TMG website </a:t>
            </a:r>
            <a:r>
              <a:rPr lang="en-US" sz="2800" i="0" dirty="0">
                <a:latin typeface="+mn-lt"/>
                <a:hlinkClick r:id="rId4"/>
              </a:rPr>
              <a:t>https://www.ihs.gov/odsct/tmg/</a:t>
            </a:r>
            <a:endParaRPr lang="en-US" sz="2800" i="0" dirty="0">
              <a:latin typeface="+mn-lt"/>
            </a:endParaRPr>
          </a:p>
          <a:p>
            <a:endParaRPr lang="en-US" sz="2800" i="0" dirty="0">
              <a:latin typeface="+mn-lt"/>
            </a:endParaRPr>
          </a:p>
          <a:p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60472815-334B-47EF-8308-0EBAD4F2AA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More information on TMGs</a:t>
            </a:r>
          </a:p>
        </p:txBody>
      </p:sp>
    </p:spTree>
    <p:extLst>
      <p:ext uri="{BB962C8B-B14F-4D97-AF65-F5344CB8AC3E}">
        <p14:creationId xmlns:p14="http://schemas.microsoft.com/office/powerpoint/2010/main" val="22314865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56067C68-C92C-D829-9CAC-581EACC038D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67688" y="1164697"/>
            <a:ext cx="10856624" cy="3089564"/>
          </a:xfrm>
        </p:spPr>
        <p:txBody>
          <a:bodyPr/>
          <a:lstStyle/>
          <a:p>
            <a:endParaRPr lang="en-US" sz="2800" b="1" i="0" dirty="0"/>
          </a:p>
          <a:p>
            <a:r>
              <a:rPr lang="en-US" sz="2600" b="1" i="0" dirty="0">
                <a:solidFill>
                  <a:schemeClr val="accent1"/>
                </a:solidFill>
              </a:rPr>
              <a:t>Contact: </a:t>
            </a:r>
          </a:p>
          <a:p>
            <a:pPr marL="457200" lvl="1" indent="0">
              <a:buNone/>
            </a:pPr>
            <a:r>
              <a:rPr lang="en-US" sz="2600" dirty="0">
                <a:latin typeface="+mj-lt"/>
              </a:rPr>
              <a:t>Kenneth Coriz</a:t>
            </a:r>
          </a:p>
          <a:p>
            <a:pPr marL="457200" lvl="1" indent="0">
              <a:buNone/>
            </a:pPr>
            <a:r>
              <a:rPr lang="en-US" sz="2600" dirty="0">
                <a:latin typeface="+mj-lt"/>
              </a:rPr>
              <a:t>Policy Analyst</a:t>
            </a:r>
          </a:p>
          <a:p>
            <a:pPr marL="457200" lvl="1" indent="0">
              <a:buNone/>
            </a:pPr>
            <a:r>
              <a:rPr lang="en-US" sz="2600" dirty="0">
                <a:latin typeface="+mj-lt"/>
              </a:rPr>
              <a:t>Office of Tribal and Urban Affairs </a:t>
            </a:r>
          </a:p>
          <a:p>
            <a:pPr marL="457200" lvl="1" indent="0">
              <a:buNone/>
            </a:pPr>
            <a:r>
              <a:rPr lang="en-US" sz="2600" dirty="0">
                <a:latin typeface="+mj-lt"/>
              </a:rPr>
              <a:t>301-443-1104</a:t>
            </a:r>
          </a:p>
          <a:p>
            <a:pPr marL="457200" lvl="1" indent="0">
              <a:buNone/>
            </a:pPr>
            <a:r>
              <a:rPr lang="en-US" sz="2600" dirty="0">
                <a:latin typeface="+mj-lt"/>
                <a:hlinkClick r:id="rId3"/>
              </a:rPr>
              <a:t>kenneth.coriz@ihs.gov</a:t>
            </a:r>
            <a:r>
              <a:rPr lang="en-US" sz="2600" dirty="0">
                <a:latin typeface="+mj-lt"/>
              </a:rPr>
              <a:t> </a:t>
            </a: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C4B51663-C762-C4E5-453E-2E4920EB94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Questions?</a:t>
            </a:r>
          </a:p>
        </p:txBody>
      </p:sp>
    </p:spTree>
    <p:extLst>
      <p:ext uri="{BB962C8B-B14F-4D97-AF65-F5344CB8AC3E}">
        <p14:creationId xmlns:p14="http://schemas.microsoft.com/office/powerpoint/2010/main" val="283753263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763021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56067C68-C92C-D829-9CAC-581EACC038D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67688" y="1164697"/>
            <a:ext cx="10856624" cy="3385542"/>
          </a:xfrm>
        </p:spPr>
        <p:txBody>
          <a:bodyPr/>
          <a:lstStyle/>
          <a:p>
            <a:endParaRPr lang="en-US" sz="2800" b="1" i="0" dirty="0"/>
          </a:p>
          <a:p>
            <a:r>
              <a:rPr lang="en-US" sz="2600" i="0" dirty="0"/>
              <a:t>The Tribal Management Grant (TMG) program is authorized through the Indian Self-Determination and Education Assistance Act (ISDEAA).</a:t>
            </a:r>
          </a:p>
          <a:p>
            <a:endParaRPr lang="en-US" sz="2600" i="0" dirty="0"/>
          </a:p>
          <a:p>
            <a:r>
              <a:rPr lang="en-US" sz="2600" i="0" dirty="0"/>
              <a:t>The overall purpose of the TMG program is to assist Federally-recognized Indian Tribes and/or Tribal organizations (T/TO) in assuming all or part of existing IHS programs, services, functions and activities (PSFAs) to further develop and improve their health management capability.</a:t>
            </a: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C4B51663-C762-C4E5-453E-2E4920EB94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Authorization / Purpose</a:t>
            </a:r>
          </a:p>
        </p:txBody>
      </p:sp>
    </p:spTree>
    <p:extLst>
      <p:ext uri="{BB962C8B-B14F-4D97-AF65-F5344CB8AC3E}">
        <p14:creationId xmlns:p14="http://schemas.microsoft.com/office/powerpoint/2010/main" val="38496334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9C929801-D116-620D-0F01-A0EC8D366C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Eligibility</a:t>
            </a:r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2CC08E04-F4B5-CE03-0EAF-0024BCB2F2E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67688" y="1164697"/>
            <a:ext cx="10856624" cy="3486083"/>
          </a:xfrm>
        </p:spPr>
        <p:txBody>
          <a:bodyPr/>
          <a:lstStyle/>
          <a:p>
            <a:r>
              <a:rPr lang="en-US" sz="2600" i="0" dirty="0"/>
              <a:t>Any federally recognized Indian Tribe or Tribally sanctioned Tribal Organization as defined by 25 U.S.C. 1603(14)</a:t>
            </a:r>
          </a:p>
          <a:p>
            <a:endParaRPr lang="en-US" sz="2600" i="0" dirty="0"/>
          </a:p>
          <a:p>
            <a:r>
              <a:rPr lang="en-US" sz="2600" i="0" dirty="0"/>
              <a:t>Tribal Organizations that operate mature contracts that are designated by a Tribe to provide technical assistance and/or training</a:t>
            </a:r>
          </a:p>
          <a:p>
            <a:endParaRPr lang="en-US" sz="2600" i="0" dirty="0"/>
          </a:p>
          <a:p>
            <a:r>
              <a:rPr lang="en-US" sz="2600" i="0" dirty="0"/>
              <a:t>Other requirements and restrictions will be outlined in the Notice of Funding Opportunity</a:t>
            </a:r>
          </a:p>
        </p:txBody>
      </p:sp>
    </p:spTree>
    <p:extLst>
      <p:ext uri="{BB962C8B-B14F-4D97-AF65-F5344CB8AC3E}">
        <p14:creationId xmlns:p14="http://schemas.microsoft.com/office/powerpoint/2010/main" val="4544207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C4B51663-C762-C4E5-453E-2E4920EB94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TMG Cycle 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A3D09B03-4C9A-4161-9CA6-38B5840A568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68338" y="1165225"/>
            <a:ext cx="10855325" cy="479425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sz="2800" dirty="0"/>
          </a:p>
          <a:p>
            <a:pPr marL="0" indent="0">
              <a:buNone/>
            </a:pPr>
            <a:endParaRPr lang="en-US" sz="2800" dirty="0">
              <a:solidFill>
                <a:srgbClr val="FF0000"/>
              </a:solidFill>
            </a:endParaRPr>
          </a:p>
          <a:p>
            <a:pPr lvl="1">
              <a:buFont typeface="Arial" panose="020B0604020202020204" pitchFamily="34" charset="0"/>
              <a:buChar char="•"/>
            </a:pPr>
            <a:endParaRPr lang="en-US" sz="3000" dirty="0"/>
          </a:p>
          <a:p>
            <a:pPr lvl="1">
              <a:buFont typeface="Arial" panose="020B0604020202020204" pitchFamily="34" charset="0"/>
              <a:buChar char="•"/>
            </a:pPr>
            <a:endParaRPr lang="en-US" sz="3000" dirty="0"/>
          </a:p>
          <a:p>
            <a:pPr>
              <a:buFont typeface="Arial" panose="020B0604020202020204" pitchFamily="34" charset="0"/>
              <a:buChar char="•"/>
            </a:pPr>
            <a:endParaRPr lang="en-US" dirty="0"/>
          </a:p>
          <a:p>
            <a:endParaRPr lang="en-US" dirty="0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B887C9BF-7CD3-4990-A8D8-AB8936E04BF6}"/>
              </a:ext>
            </a:extLst>
          </p:cNvPr>
          <p:cNvSpPr txBox="1">
            <a:spLocks/>
          </p:cNvSpPr>
          <p:nvPr/>
        </p:nvSpPr>
        <p:spPr>
          <a:xfrm>
            <a:off x="1127040" y="1725260"/>
            <a:ext cx="10561981" cy="4315322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en-US"/>
          </a:p>
          <a:p>
            <a:pPr marL="0" indent="0">
              <a:buFont typeface="Arial" panose="020B0604020202020204" pitchFamily="34" charset="0"/>
              <a:buNone/>
            </a:pPr>
            <a:endParaRPr lang="en-US">
              <a:solidFill>
                <a:srgbClr val="FF0000"/>
              </a:solidFill>
            </a:endParaRPr>
          </a:p>
          <a:p>
            <a:pPr lvl="1"/>
            <a:endParaRPr lang="en-US" sz="3000"/>
          </a:p>
          <a:p>
            <a:pPr lvl="1"/>
            <a:endParaRPr lang="en-US" sz="3000"/>
          </a:p>
          <a:p>
            <a:endParaRPr lang="en-US"/>
          </a:p>
          <a:p>
            <a:endParaRPr lang="en-US" dirty="0"/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579E4E88-0179-4858-AD7E-0190FD1C7C84}"/>
              </a:ext>
            </a:extLst>
          </p:cNvPr>
          <p:cNvGrpSpPr/>
          <p:nvPr/>
        </p:nvGrpSpPr>
        <p:grpSpPr>
          <a:xfrm>
            <a:off x="2075607" y="2037292"/>
            <a:ext cx="6841574" cy="3058999"/>
            <a:chOff x="1667128" y="876931"/>
            <a:chExt cx="4908110" cy="2456428"/>
          </a:xfrm>
        </p:grpSpPr>
        <p:sp>
          <p:nvSpPr>
            <p:cNvPr id="10" name="Freeform 5">
              <a:extLst>
                <a:ext uri="{FF2B5EF4-FFF2-40B4-BE49-F238E27FC236}">
                  <a16:creationId xmlns:a16="http://schemas.microsoft.com/office/drawing/2014/main" id="{C6FC10EC-BB65-4AA0-BBDA-DD9A2B39F232}"/>
                </a:ext>
              </a:extLst>
            </p:cNvPr>
            <p:cNvSpPr/>
            <p:nvPr/>
          </p:nvSpPr>
          <p:spPr>
            <a:xfrm>
              <a:off x="1667128" y="2408045"/>
              <a:ext cx="1102838" cy="897975"/>
            </a:xfrm>
            <a:custGeom>
              <a:avLst/>
              <a:gdLst>
                <a:gd name="connsiteX0" fmla="*/ 0 w 637912"/>
                <a:gd name="connsiteY0" fmla="*/ 318956 h 637912"/>
                <a:gd name="connsiteX1" fmla="*/ 318956 w 637912"/>
                <a:gd name="connsiteY1" fmla="*/ 0 h 637912"/>
                <a:gd name="connsiteX2" fmla="*/ 637912 w 637912"/>
                <a:gd name="connsiteY2" fmla="*/ 318956 h 637912"/>
                <a:gd name="connsiteX3" fmla="*/ 318956 w 637912"/>
                <a:gd name="connsiteY3" fmla="*/ 637912 h 637912"/>
                <a:gd name="connsiteX4" fmla="*/ 0 w 637912"/>
                <a:gd name="connsiteY4" fmla="*/ 318956 h 6379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37912" h="637912">
                  <a:moveTo>
                    <a:pt x="0" y="318956"/>
                  </a:moveTo>
                  <a:cubicBezTo>
                    <a:pt x="0" y="142801"/>
                    <a:pt x="142801" y="0"/>
                    <a:pt x="318956" y="0"/>
                  </a:cubicBezTo>
                  <a:cubicBezTo>
                    <a:pt x="495111" y="0"/>
                    <a:pt x="637912" y="142801"/>
                    <a:pt x="637912" y="318956"/>
                  </a:cubicBezTo>
                  <a:cubicBezTo>
                    <a:pt x="637912" y="495111"/>
                    <a:pt x="495111" y="637912"/>
                    <a:pt x="318956" y="637912"/>
                  </a:cubicBezTo>
                  <a:cubicBezTo>
                    <a:pt x="142801" y="637912"/>
                    <a:pt x="0" y="495111"/>
                    <a:pt x="0" y="318956"/>
                  </a:cubicBezTo>
                  <a:close/>
                </a:path>
              </a:pathLst>
            </a:custGeom>
            <a:gradFill rotWithShape="1">
              <a:gsLst>
                <a:gs pos="0">
                  <a:srgbClr val="865640">
                    <a:shade val="85000"/>
                    <a:satMod val="130000"/>
                  </a:srgbClr>
                </a:gs>
                <a:gs pos="34000">
                  <a:srgbClr val="865640">
                    <a:shade val="87000"/>
                    <a:satMod val="125000"/>
                  </a:srgbClr>
                </a:gs>
                <a:gs pos="70000">
                  <a:srgbClr val="865640">
                    <a:tint val="100000"/>
                    <a:shade val="90000"/>
                    <a:satMod val="130000"/>
                  </a:srgbClr>
                </a:gs>
                <a:gs pos="100000">
                  <a:srgbClr val="865640">
                    <a:tint val="100000"/>
                    <a:shade val="100000"/>
                    <a:satMod val="110000"/>
                  </a:srgbClr>
                </a:gs>
              </a:gsLst>
              <a:path path="circle">
                <a:fillToRect l="100000" t="100000" r="100000" b="100000"/>
              </a:path>
            </a:gradFill>
            <a:ln w="12700" cap="flat" cmpd="sng" algn="ctr">
              <a:solidFill>
                <a:srgbClr val="865640"/>
              </a:solidFill>
              <a:prstDash val="solid"/>
            </a:ln>
            <a:effectLst>
              <a:outerShdw blurRad="38100" dist="25400" dir="2700000" algn="br" rotWithShape="0">
                <a:srgbClr val="000000">
                  <a:alpha val="60000"/>
                </a:srgbClr>
              </a:outerShdw>
            </a:effectLst>
          </p:spPr>
          <p:txBody>
            <a:bodyPr spcFirstLastPara="0" vert="horz" wrap="square" lIns="93420" tIns="93420" rIns="93420" bIns="93420" numCol="1" spcCol="1270" anchor="ctr" anchorCtr="0">
              <a:noAutofit/>
            </a:bodyPr>
            <a:lstStyle/>
            <a:p>
              <a:pPr marL="0" marR="0" lvl="0" indent="0" algn="ctr" defTabSz="22225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Notice of Funding  Opportunity (NOFO)</a:t>
              </a:r>
            </a:p>
          </p:txBody>
        </p:sp>
        <p:sp>
          <p:nvSpPr>
            <p:cNvPr id="11" name="Freeform 6">
              <a:extLst>
                <a:ext uri="{FF2B5EF4-FFF2-40B4-BE49-F238E27FC236}">
                  <a16:creationId xmlns:a16="http://schemas.microsoft.com/office/drawing/2014/main" id="{774D61C1-EB91-4BCD-986D-054DB4D20AAE}"/>
                </a:ext>
              </a:extLst>
            </p:cNvPr>
            <p:cNvSpPr/>
            <p:nvPr/>
          </p:nvSpPr>
          <p:spPr>
            <a:xfrm>
              <a:off x="2288360" y="1455390"/>
              <a:ext cx="1102838" cy="952655"/>
            </a:xfrm>
            <a:custGeom>
              <a:avLst/>
              <a:gdLst>
                <a:gd name="connsiteX0" fmla="*/ 0 w 637912"/>
                <a:gd name="connsiteY0" fmla="*/ 318956 h 637912"/>
                <a:gd name="connsiteX1" fmla="*/ 318956 w 637912"/>
                <a:gd name="connsiteY1" fmla="*/ 0 h 637912"/>
                <a:gd name="connsiteX2" fmla="*/ 637912 w 637912"/>
                <a:gd name="connsiteY2" fmla="*/ 318956 h 637912"/>
                <a:gd name="connsiteX3" fmla="*/ 318956 w 637912"/>
                <a:gd name="connsiteY3" fmla="*/ 637912 h 637912"/>
                <a:gd name="connsiteX4" fmla="*/ 0 w 637912"/>
                <a:gd name="connsiteY4" fmla="*/ 318956 h 6379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37912" h="637912">
                  <a:moveTo>
                    <a:pt x="0" y="318956"/>
                  </a:moveTo>
                  <a:cubicBezTo>
                    <a:pt x="0" y="142801"/>
                    <a:pt x="142801" y="0"/>
                    <a:pt x="318956" y="0"/>
                  </a:cubicBezTo>
                  <a:cubicBezTo>
                    <a:pt x="495111" y="0"/>
                    <a:pt x="637912" y="142801"/>
                    <a:pt x="637912" y="318956"/>
                  </a:cubicBezTo>
                  <a:cubicBezTo>
                    <a:pt x="637912" y="495111"/>
                    <a:pt x="495111" y="637912"/>
                    <a:pt x="318956" y="637912"/>
                  </a:cubicBezTo>
                  <a:cubicBezTo>
                    <a:pt x="142801" y="637912"/>
                    <a:pt x="0" y="495111"/>
                    <a:pt x="0" y="318956"/>
                  </a:cubicBezTo>
                  <a:close/>
                </a:path>
              </a:pathLst>
            </a:custGeom>
            <a:gradFill rotWithShape="1">
              <a:gsLst>
                <a:gs pos="0">
                  <a:srgbClr val="C2BC80">
                    <a:shade val="85000"/>
                    <a:satMod val="130000"/>
                  </a:srgbClr>
                </a:gs>
                <a:gs pos="34000">
                  <a:srgbClr val="C2BC80">
                    <a:shade val="87000"/>
                    <a:satMod val="125000"/>
                  </a:srgbClr>
                </a:gs>
                <a:gs pos="70000">
                  <a:srgbClr val="C2BC80">
                    <a:tint val="100000"/>
                    <a:shade val="90000"/>
                    <a:satMod val="130000"/>
                  </a:srgbClr>
                </a:gs>
                <a:gs pos="100000">
                  <a:srgbClr val="C2BC80">
                    <a:tint val="100000"/>
                    <a:shade val="100000"/>
                    <a:satMod val="110000"/>
                  </a:srgbClr>
                </a:gs>
              </a:gsLst>
              <a:path path="circle">
                <a:fillToRect l="100000" t="100000" r="100000" b="100000"/>
              </a:path>
            </a:gradFill>
            <a:ln w="12700" cap="flat" cmpd="sng" algn="ctr">
              <a:solidFill>
                <a:srgbClr val="C2BC80"/>
              </a:solidFill>
              <a:prstDash val="solid"/>
            </a:ln>
            <a:effectLst>
              <a:outerShdw blurRad="38100" dist="25400" dir="2700000" algn="br" rotWithShape="0">
                <a:srgbClr val="000000">
                  <a:alpha val="60000"/>
                </a:srgbClr>
              </a:outerShdw>
            </a:effectLst>
          </p:spPr>
          <p:txBody>
            <a:bodyPr spcFirstLastPara="0" vert="horz" wrap="square" lIns="93420" tIns="93420" rIns="93420" bIns="93420" numCol="1" spcCol="1270" anchor="ctr" anchorCtr="0">
              <a:noAutofit/>
            </a:bodyPr>
            <a:lstStyle/>
            <a:p>
              <a:pPr marL="0" marR="0" lvl="0" indent="0" algn="ctr" defTabSz="22225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Competitive Review/Evaluation</a:t>
              </a:r>
            </a:p>
          </p:txBody>
        </p:sp>
        <p:sp>
          <p:nvSpPr>
            <p:cNvPr id="12" name="Freeform 7">
              <a:extLst>
                <a:ext uri="{FF2B5EF4-FFF2-40B4-BE49-F238E27FC236}">
                  <a16:creationId xmlns:a16="http://schemas.microsoft.com/office/drawing/2014/main" id="{06F121B5-E211-409C-914C-BC751FAEC005}"/>
                </a:ext>
              </a:extLst>
            </p:cNvPr>
            <p:cNvSpPr/>
            <p:nvPr/>
          </p:nvSpPr>
          <p:spPr>
            <a:xfrm>
              <a:off x="3568156" y="876931"/>
              <a:ext cx="1102838" cy="914491"/>
            </a:xfrm>
            <a:custGeom>
              <a:avLst/>
              <a:gdLst>
                <a:gd name="connsiteX0" fmla="*/ 0 w 637912"/>
                <a:gd name="connsiteY0" fmla="*/ 318956 h 637912"/>
                <a:gd name="connsiteX1" fmla="*/ 318956 w 637912"/>
                <a:gd name="connsiteY1" fmla="*/ 0 h 637912"/>
                <a:gd name="connsiteX2" fmla="*/ 637912 w 637912"/>
                <a:gd name="connsiteY2" fmla="*/ 318956 h 637912"/>
                <a:gd name="connsiteX3" fmla="*/ 318956 w 637912"/>
                <a:gd name="connsiteY3" fmla="*/ 637912 h 637912"/>
                <a:gd name="connsiteX4" fmla="*/ 0 w 637912"/>
                <a:gd name="connsiteY4" fmla="*/ 318956 h 6379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37912" h="637912">
                  <a:moveTo>
                    <a:pt x="0" y="318956"/>
                  </a:moveTo>
                  <a:cubicBezTo>
                    <a:pt x="0" y="142801"/>
                    <a:pt x="142801" y="0"/>
                    <a:pt x="318956" y="0"/>
                  </a:cubicBezTo>
                  <a:cubicBezTo>
                    <a:pt x="495111" y="0"/>
                    <a:pt x="637912" y="142801"/>
                    <a:pt x="637912" y="318956"/>
                  </a:cubicBezTo>
                  <a:cubicBezTo>
                    <a:pt x="637912" y="495111"/>
                    <a:pt x="495111" y="637912"/>
                    <a:pt x="318956" y="637912"/>
                  </a:cubicBezTo>
                  <a:cubicBezTo>
                    <a:pt x="142801" y="637912"/>
                    <a:pt x="0" y="495111"/>
                    <a:pt x="0" y="318956"/>
                  </a:cubicBezTo>
                  <a:close/>
                </a:path>
              </a:pathLst>
            </a:custGeom>
            <a:solidFill>
              <a:sysClr val="window" lastClr="FFFFFF">
                <a:lumMod val="50000"/>
              </a:sysClr>
            </a:solidFill>
            <a:ln w="12700" cap="flat" cmpd="sng" algn="ctr">
              <a:solidFill>
                <a:srgbClr val="000000"/>
              </a:solidFill>
              <a:prstDash val="solid"/>
            </a:ln>
            <a:effectLst>
              <a:outerShdw blurRad="38100" dist="25400" dir="2700000" algn="br" rotWithShape="0">
                <a:srgbClr val="000000">
                  <a:alpha val="60000"/>
                </a:srgbClr>
              </a:outerShdw>
            </a:effectLst>
          </p:spPr>
          <p:txBody>
            <a:bodyPr spcFirstLastPara="0" vert="horz" wrap="square" lIns="93420" tIns="93420" rIns="93420" bIns="93420" numCol="1" spcCol="1270" anchor="ctr" anchorCtr="0">
              <a:noAutofit/>
            </a:bodyPr>
            <a:lstStyle/>
            <a:p>
              <a:pPr marL="0" marR="0" lvl="0" indent="0" algn="ctr" defTabSz="22225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Award</a:t>
              </a:r>
            </a:p>
          </p:txBody>
        </p:sp>
        <p:sp>
          <p:nvSpPr>
            <p:cNvPr id="13" name="Freeform 8">
              <a:extLst>
                <a:ext uri="{FF2B5EF4-FFF2-40B4-BE49-F238E27FC236}">
                  <a16:creationId xmlns:a16="http://schemas.microsoft.com/office/drawing/2014/main" id="{CE13B09C-088B-4AA2-9E9B-FAE1F3FBCF0A}"/>
                </a:ext>
              </a:extLst>
            </p:cNvPr>
            <p:cNvSpPr/>
            <p:nvPr/>
          </p:nvSpPr>
          <p:spPr>
            <a:xfrm>
              <a:off x="4892299" y="1376078"/>
              <a:ext cx="1105071" cy="968666"/>
            </a:xfrm>
            <a:custGeom>
              <a:avLst/>
              <a:gdLst>
                <a:gd name="connsiteX0" fmla="*/ 0 w 637912"/>
                <a:gd name="connsiteY0" fmla="*/ 318956 h 637912"/>
                <a:gd name="connsiteX1" fmla="*/ 318956 w 637912"/>
                <a:gd name="connsiteY1" fmla="*/ 0 h 637912"/>
                <a:gd name="connsiteX2" fmla="*/ 637912 w 637912"/>
                <a:gd name="connsiteY2" fmla="*/ 318956 h 637912"/>
                <a:gd name="connsiteX3" fmla="*/ 318956 w 637912"/>
                <a:gd name="connsiteY3" fmla="*/ 637912 h 637912"/>
                <a:gd name="connsiteX4" fmla="*/ 0 w 637912"/>
                <a:gd name="connsiteY4" fmla="*/ 318956 h 6379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37912" h="637912">
                  <a:moveTo>
                    <a:pt x="0" y="318956"/>
                  </a:moveTo>
                  <a:cubicBezTo>
                    <a:pt x="0" y="142801"/>
                    <a:pt x="142801" y="0"/>
                    <a:pt x="318956" y="0"/>
                  </a:cubicBezTo>
                  <a:cubicBezTo>
                    <a:pt x="495111" y="0"/>
                    <a:pt x="637912" y="142801"/>
                    <a:pt x="637912" y="318956"/>
                  </a:cubicBezTo>
                  <a:cubicBezTo>
                    <a:pt x="637912" y="495111"/>
                    <a:pt x="495111" y="637912"/>
                    <a:pt x="318956" y="637912"/>
                  </a:cubicBezTo>
                  <a:cubicBezTo>
                    <a:pt x="142801" y="637912"/>
                    <a:pt x="0" y="495111"/>
                    <a:pt x="0" y="318956"/>
                  </a:cubicBezTo>
                  <a:close/>
                </a:path>
              </a:pathLst>
            </a:custGeom>
            <a:gradFill rotWithShape="1">
              <a:gsLst>
                <a:gs pos="0">
                  <a:srgbClr val="0F4C76">
                    <a:shade val="85000"/>
                    <a:satMod val="130000"/>
                  </a:srgbClr>
                </a:gs>
                <a:gs pos="34000">
                  <a:srgbClr val="0F4C76">
                    <a:shade val="87000"/>
                    <a:satMod val="125000"/>
                  </a:srgbClr>
                </a:gs>
                <a:gs pos="70000">
                  <a:srgbClr val="0F4C76">
                    <a:tint val="100000"/>
                    <a:shade val="90000"/>
                    <a:satMod val="130000"/>
                  </a:srgbClr>
                </a:gs>
                <a:gs pos="100000">
                  <a:srgbClr val="0F4C76">
                    <a:tint val="100000"/>
                    <a:shade val="100000"/>
                    <a:satMod val="110000"/>
                  </a:srgbClr>
                </a:gs>
              </a:gsLst>
              <a:path path="circle">
                <a:fillToRect l="100000" t="100000" r="100000" b="100000"/>
              </a:path>
            </a:gradFill>
            <a:ln w="12700" cap="flat" cmpd="sng" algn="ctr">
              <a:solidFill>
                <a:srgbClr val="0F4C76"/>
              </a:solidFill>
              <a:prstDash val="solid"/>
            </a:ln>
            <a:effectLst>
              <a:outerShdw blurRad="38100" dist="25400" dir="2700000" algn="br" rotWithShape="0">
                <a:srgbClr val="000000">
                  <a:alpha val="60000"/>
                </a:srgbClr>
              </a:outerShdw>
            </a:effectLst>
          </p:spPr>
          <p:txBody>
            <a:bodyPr spcFirstLastPara="0" vert="horz" wrap="square" lIns="93420" tIns="93420" rIns="93420" bIns="93420" numCol="1" spcCol="1270" anchor="ctr" anchorCtr="0">
              <a:noAutofit/>
            </a:bodyPr>
            <a:lstStyle/>
            <a:p>
              <a:pPr marL="0" marR="0" lvl="0" indent="0" algn="ctr" defTabSz="22225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Notice of Grant Award Issued (NOA)</a:t>
              </a:r>
            </a:p>
          </p:txBody>
        </p:sp>
        <p:sp>
          <p:nvSpPr>
            <p:cNvPr id="14" name="Freeform 9">
              <a:extLst>
                <a:ext uri="{FF2B5EF4-FFF2-40B4-BE49-F238E27FC236}">
                  <a16:creationId xmlns:a16="http://schemas.microsoft.com/office/drawing/2014/main" id="{B8FFB181-6F38-4E79-A67F-825485E06BAB}"/>
                </a:ext>
              </a:extLst>
            </p:cNvPr>
            <p:cNvSpPr/>
            <p:nvPr/>
          </p:nvSpPr>
          <p:spPr>
            <a:xfrm>
              <a:off x="5496815" y="2380705"/>
              <a:ext cx="1078423" cy="952654"/>
            </a:xfrm>
            <a:custGeom>
              <a:avLst/>
              <a:gdLst>
                <a:gd name="connsiteX0" fmla="*/ 0 w 637912"/>
                <a:gd name="connsiteY0" fmla="*/ 318956 h 637912"/>
                <a:gd name="connsiteX1" fmla="*/ 318956 w 637912"/>
                <a:gd name="connsiteY1" fmla="*/ 0 h 637912"/>
                <a:gd name="connsiteX2" fmla="*/ 637912 w 637912"/>
                <a:gd name="connsiteY2" fmla="*/ 318956 h 637912"/>
                <a:gd name="connsiteX3" fmla="*/ 318956 w 637912"/>
                <a:gd name="connsiteY3" fmla="*/ 637912 h 637912"/>
                <a:gd name="connsiteX4" fmla="*/ 0 w 637912"/>
                <a:gd name="connsiteY4" fmla="*/ 318956 h 6379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37912" h="637912">
                  <a:moveTo>
                    <a:pt x="0" y="318956"/>
                  </a:moveTo>
                  <a:cubicBezTo>
                    <a:pt x="0" y="142801"/>
                    <a:pt x="142801" y="0"/>
                    <a:pt x="318956" y="0"/>
                  </a:cubicBezTo>
                  <a:cubicBezTo>
                    <a:pt x="495111" y="0"/>
                    <a:pt x="637912" y="142801"/>
                    <a:pt x="637912" y="318956"/>
                  </a:cubicBezTo>
                  <a:cubicBezTo>
                    <a:pt x="637912" y="495111"/>
                    <a:pt x="495111" y="637912"/>
                    <a:pt x="318956" y="637912"/>
                  </a:cubicBezTo>
                  <a:cubicBezTo>
                    <a:pt x="142801" y="637912"/>
                    <a:pt x="0" y="495111"/>
                    <a:pt x="0" y="318956"/>
                  </a:cubicBezTo>
                  <a:close/>
                </a:path>
              </a:pathLst>
            </a:custGeom>
            <a:gradFill rotWithShape="1">
              <a:gsLst>
                <a:gs pos="0">
                  <a:srgbClr val="94A088">
                    <a:shade val="85000"/>
                    <a:satMod val="130000"/>
                  </a:srgbClr>
                </a:gs>
                <a:gs pos="34000">
                  <a:srgbClr val="94A088">
                    <a:shade val="87000"/>
                    <a:satMod val="125000"/>
                  </a:srgbClr>
                </a:gs>
                <a:gs pos="70000">
                  <a:srgbClr val="94A088">
                    <a:tint val="100000"/>
                    <a:shade val="90000"/>
                    <a:satMod val="130000"/>
                  </a:srgbClr>
                </a:gs>
                <a:gs pos="100000">
                  <a:srgbClr val="94A088">
                    <a:tint val="100000"/>
                    <a:shade val="100000"/>
                    <a:satMod val="110000"/>
                  </a:srgbClr>
                </a:gs>
              </a:gsLst>
              <a:path path="circle">
                <a:fillToRect l="100000" t="100000" r="100000" b="100000"/>
              </a:path>
            </a:gradFill>
            <a:ln w="12700" cap="flat" cmpd="sng" algn="ctr">
              <a:solidFill>
                <a:srgbClr val="94A088"/>
              </a:solidFill>
              <a:prstDash val="solid"/>
            </a:ln>
            <a:effectLst>
              <a:outerShdw blurRad="38100" dist="25400" dir="2700000" algn="br" rotWithShape="0">
                <a:srgbClr val="000000">
                  <a:alpha val="60000"/>
                </a:srgbClr>
              </a:outerShdw>
            </a:effectLst>
          </p:spPr>
          <p:txBody>
            <a:bodyPr spcFirstLastPara="0" vert="horz" wrap="square" lIns="93420" tIns="93420" rIns="93420" bIns="93420" numCol="1" spcCol="1270" anchor="ctr" anchorCtr="0">
              <a:noAutofit/>
            </a:bodyPr>
            <a:lstStyle/>
            <a:p>
              <a:pPr marL="0" marR="0" lvl="0" indent="0" algn="ctr" defTabSz="22225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Post-Award Monitoring – Compliance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7683116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36FD287F-8988-E8EB-69E7-C8B00BE88420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3479800" y="1288984"/>
            <a:ext cx="8044512" cy="4488986"/>
          </a:xfrm>
        </p:spPr>
        <p:txBody>
          <a:bodyPr/>
          <a:lstStyle/>
          <a:p>
            <a:r>
              <a:rPr lang="en-US" sz="2400" i="0" u="sng" dirty="0"/>
              <a:t>Feasibility Study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i="0" dirty="0"/>
              <a:t>Maximum funding/project period: $70,000/12 months</a:t>
            </a:r>
          </a:p>
          <a:p>
            <a:r>
              <a:rPr lang="en-US" sz="2400" i="0" u="sng" dirty="0"/>
              <a:t>Planning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i="0" dirty="0"/>
              <a:t>Maximum funding/project period: $50,000/12 months</a:t>
            </a:r>
          </a:p>
          <a:p>
            <a:r>
              <a:rPr lang="en-US" sz="2400" i="0" u="sng" dirty="0"/>
              <a:t>Evaluation Study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i="0" dirty="0"/>
              <a:t>Maximum funding/project period: $50,000/12 months </a:t>
            </a:r>
          </a:p>
          <a:p>
            <a:pPr algn="just"/>
            <a:r>
              <a:rPr lang="en-US" sz="2400" i="0" u="sng" dirty="0"/>
              <a:t>Health Management Structure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sz="2400" i="0" dirty="0"/>
              <a:t>Average funding/project period: $100,000/12 months; 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sz="2400" i="0" dirty="0"/>
              <a:t>Maximum funding/project period: $300,000/36 months</a:t>
            </a:r>
          </a:p>
          <a:p>
            <a:endParaRPr lang="en-US" dirty="0"/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B0E1D5DB-4F18-201C-369D-174E5D0835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TMG Project Types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97112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566E23D2-DB8C-056D-BDD7-862207E7643B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667688" y="1876631"/>
            <a:ext cx="7947478" cy="3229602"/>
          </a:xfrm>
        </p:spPr>
        <p:txBody>
          <a:bodyPr/>
          <a:lstStyle/>
          <a:p>
            <a:r>
              <a:rPr lang="en-US" sz="2600" i="0" dirty="0"/>
              <a:t>Must include a study of a specific IHS program or segment of a program to determine if Tribal management of the program is possible.</a:t>
            </a:r>
          </a:p>
          <a:p>
            <a:endParaRPr lang="en-US" sz="2600" i="0" dirty="0"/>
          </a:p>
          <a:p>
            <a:r>
              <a:rPr lang="en-US" sz="2600" i="0" dirty="0"/>
              <a:t>The study must include the following four components - Health care needs and services assessments, Management analysis, Financial analysis, Decision statement/report.</a:t>
            </a:r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9E3F4807-A37A-4EAE-A19C-45F387E3D3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Feasibility Study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50751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840037A8-3CB2-4084-85AA-4F38FA7406E1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667688" y="1573070"/>
            <a:ext cx="7947478" cy="3589701"/>
          </a:xfrm>
        </p:spPr>
        <p:txBody>
          <a:bodyPr/>
          <a:lstStyle/>
          <a:p>
            <a:r>
              <a:rPr lang="en-US" sz="2600" i="0" dirty="0"/>
              <a:t>Involves data collection to establish goals and performance measure for the operation of current health programs operation or anticipated PSFAs under a Title I contract.</a:t>
            </a:r>
          </a:p>
          <a:p>
            <a:endParaRPr lang="en-US" sz="2600" i="0" dirty="0"/>
          </a:p>
          <a:p>
            <a:r>
              <a:rPr lang="en-US" sz="2600" i="0" dirty="0"/>
              <a:t>Planning will specify the design of health programs and the management systems (including appropriate policies and procedures) to accomplish the health priorities of the T/TO.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22BD00A4-F493-4BCD-A347-BB0F7F1100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Planning Project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528464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0CC7F6CF-4E35-4372-83DA-4AC6E3A67D94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667688" y="1360006"/>
            <a:ext cx="7947478" cy="4566378"/>
          </a:xfrm>
        </p:spPr>
        <p:txBody>
          <a:bodyPr/>
          <a:lstStyle/>
          <a:p>
            <a:r>
              <a:rPr lang="en-US" sz="2600" i="0" dirty="0"/>
              <a:t>Must include a systematic collection, analysis and interpretation of data for the purpose of determining the impact of a program.</a:t>
            </a:r>
          </a:p>
          <a:p>
            <a:r>
              <a:rPr lang="en-US" sz="2600" i="0" dirty="0"/>
              <a:t>The evaluation study could involve: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600" i="0" dirty="0"/>
              <a:t>Evaluating the goals and objectives, policies and procedures, or programs regarding targeted groups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600" i="0" dirty="0"/>
              <a:t>Determining the effectiveness and efficiency of a T/TO’s program operations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600" i="0" dirty="0"/>
              <a:t>Determining the appropriateness of new components of a T/TO’s program operations that will help efforts to improve Tribal health care delivery systems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0E069C49-5808-4552-BE82-1D07E28E56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Evaluation Study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053135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633F3BE6-0AA2-451A-8D2A-39DD5DEABFD4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667688" y="1164697"/>
            <a:ext cx="7947478" cy="4351961"/>
          </a:xfrm>
        </p:spPr>
        <p:txBody>
          <a:bodyPr/>
          <a:lstStyle/>
          <a:p>
            <a:r>
              <a:rPr lang="en-US" sz="2600" i="0" dirty="0"/>
              <a:t>The Health Management Structure component allows for implementation of systems to manage or organize PFSAs.</a:t>
            </a:r>
          </a:p>
          <a:p>
            <a:endParaRPr lang="en-US" sz="2600" i="0" dirty="0"/>
          </a:p>
          <a:p>
            <a:r>
              <a:rPr lang="en-US" sz="2600" i="0" dirty="0"/>
              <a:t>Includes: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600" i="0" dirty="0"/>
              <a:t>Health department organizations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600" i="0" dirty="0"/>
              <a:t>Health boards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600" i="0" dirty="0"/>
              <a:t>Financial management systems including systems for accounting, personnel, third party billing, medical records, management information systems, etc.</a:t>
            </a:r>
          </a:p>
          <a:p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A613DFD7-B4E4-459F-8330-712C8C12CB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Health Management Structure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54624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287</TotalTime>
  <Words>603</Words>
  <Application>Microsoft Office PowerPoint</Application>
  <PresentationFormat>Widescreen</PresentationFormat>
  <Paragraphs>87</Paragraphs>
  <Slides>13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Aptos</vt:lpstr>
      <vt:lpstr>Aptos Display</vt:lpstr>
      <vt:lpstr>Arial</vt:lpstr>
      <vt:lpstr>Calibri</vt:lpstr>
      <vt:lpstr>Calibri Light</vt:lpstr>
      <vt:lpstr>Office Theme</vt:lpstr>
      <vt:lpstr> Tribal Management Grant Program  Overview </vt:lpstr>
      <vt:lpstr>Authorization / Purpose</vt:lpstr>
      <vt:lpstr>Eligibility</vt:lpstr>
      <vt:lpstr>TMG Cycle </vt:lpstr>
      <vt:lpstr>TMG Project Types</vt:lpstr>
      <vt:lpstr>Feasibility Study</vt:lpstr>
      <vt:lpstr>Planning Project</vt:lpstr>
      <vt:lpstr>Evaluation Study </vt:lpstr>
      <vt:lpstr>Health Management Structure</vt:lpstr>
      <vt:lpstr>Priority Levels </vt:lpstr>
      <vt:lpstr>More information on TMGs</vt:lpstr>
      <vt:lpstr>Questions?</vt:lpstr>
      <vt:lpstr>PowerPoint Presentation</vt:lpstr>
    </vt:vector>
  </TitlesOfParts>
  <Company>IHS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Cohen, Marshall (IHS/HQ)</dc:creator>
  <cp:lastModifiedBy>Waukazo, Nicole (IHS/BEM/AO)</cp:lastModifiedBy>
  <cp:revision>21</cp:revision>
  <dcterms:created xsi:type="dcterms:W3CDTF">2025-03-26T17:26:21Z</dcterms:created>
  <dcterms:modified xsi:type="dcterms:W3CDTF">2025-04-29T13:18:37Z</dcterms:modified>
</cp:coreProperties>
</file>