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09867" r:id="rId2"/>
    <p:sldId id="2147309852" r:id="rId3"/>
    <p:sldId id="2147309884" r:id="rId4"/>
    <p:sldId id="2147309853" r:id="rId5"/>
    <p:sldId id="2147309885" r:id="rId6"/>
    <p:sldId id="2147309886" r:id="rId7"/>
    <p:sldId id="2147309887" r:id="rId8"/>
    <p:sldId id="2147309888" r:id="rId9"/>
    <p:sldId id="2147309890" r:id="rId10"/>
    <p:sldId id="2147309891" r:id="rId11"/>
    <p:sldId id="2147309892" r:id="rId12"/>
    <p:sldId id="2147309893" r:id="rId13"/>
    <p:sldId id="2147309894" r:id="rId14"/>
    <p:sldId id="2147309895" r:id="rId15"/>
    <p:sldId id="2147309896" r:id="rId16"/>
    <p:sldId id="2147309897" r:id="rId17"/>
    <p:sldId id="2147309898" r:id="rId18"/>
    <p:sldId id="2147309899" r:id="rId19"/>
    <p:sldId id="2147309900" r:id="rId20"/>
    <p:sldId id="2147309901" r:id="rId21"/>
    <p:sldId id="2147309902" r:id="rId22"/>
    <p:sldId id="2147309903" r:id="rId23"/>
    <p:sldId id="2147309904" r:id="rId24"/>
    <p:sldId id="2147309905" r:id="rId25"/>
    <p:sldId id="2147309906" r:id="rId26"/>
    <p:sldId id="2147309907" r:id="rId27"/>
    <p:sldId id="2147309908" r:id="rId28"/>
    <p:sldId id="2147309909" r:id="rId29"/>
    <p:sldId id="2147309910" r:id="rId30"/>
    <p:sldId id="2147309911" r:id="rId31"/>
    <p:sldId id="2147309912" r:id="rId32"/>
    <p:sldId id="2147309913" r:id="rId33"/>
    <p:sldId id="2147309914" r:id="rId34"/>
    <p:sldId id="2147309915" r:id="rId35"/>
    <p:sldId id="2147309916" r:id="rId36"/>
    <p:sldId id="2147309917" r:id="rId37"/>
    <p:sldId id="2147309918" r:id="rId38"/>
    <p:sldId id="2147309919" r:id="rId39"/>
    <p:sldId id="21473098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D2FC-9F82-1FB5-9387-F92A79BAE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0B94-F57F-B496-6EAF-7D5AA3241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A9DD-82C8-59EF-42DC-B4568BB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B3CE-79AA-6CCB-789E-24B343B1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E8AF-901F-4BD7-D0D8-57BC28FD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AB70-5D4A-A064-F678-113E335F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B949D-D25F-783C-A734-8A928AB8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1529-D217-DFF8-2874-3CFCF6D3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DE4B-CA96-F3B5-90C7-B580ED8B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7879-763C-E958-9629-C462EC0E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FAF71-667E-C45C-217D-DC69B977A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A8323-2958-A1DA-6EA0-81D0F403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BA39-976E-D636-8DAE-078B546D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D2F9-84D6-373E-1EB0-25F9155B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EEEB-EC6A-E5BE-81FB-2A004FF1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ffici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Jason Douglas, Bemidji Area Statistician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535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80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9759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B01-8140-580A-358E-576F2BB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15FE-4D98-E4F7-CA1E-D00FC5AE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33AF-0DA6-EF99-C9BE-678B6A93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62A9-B107-9EB6-96BE-B4E711CC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931D-D627-1D5B-6E92-8F4DF5A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B7E5-46F0-1845-8B9B-EEEE5C15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2F7DB-CA17-563C-C6F7-A12B28C7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87BC-947B-DF42-A134-0A208B54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E77B-C59A-B775-69C1-E5ADA583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1E5-85ED-82BD-8571-CAC9E26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722D-1997-1565-DCAD-8252877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8469-D87C-626F-AEC3-5F492339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63F16-C248-6302-8DE4-DA2100C3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64D1D-6A52-94F2-2D9A-4C263E22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6F91-2609-3A3C-51BC-E6661A56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DECD3-F1D3-8323-A189-45D670BF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6EC-C3E6-9212-2C48-07DD7EC2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76FF-F354-CB11-E140-FA2FC591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4681-8664-A5D7-D538-198F1682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CFA50-7CC1-7C95-4E0E-C66C3DC4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59392-7D55-44BA-034E-93D7706A0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83F46-5154-0DA6-8A5E-FAD4439C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401E9-147A-2C0F-000F-83316F44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D8B25-2F1A-F56E-BBFE-1E3C6D3C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C7CB-94F2-3FBC-A65D-37E9668A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3B44-8A98-365D-EC41-A5B2113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ACB90-2757-FA2A-D77A-61E7C050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FD62-9937-1819-EF84-A3995B85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54DE2-320B-DCC5-20D3-50841352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50446-697F-3E31-C55A-57C13239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0EB17-9B09-3B01-5BDB-471682AE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AD6-1C13-5785-1C95-7ABA7D4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96AE-BA85-4BC7-29A4-FCCF260E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57C87-2600-F33C-8B50-F1252E63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1BD03-8FE4-1BCE-C646-01AA75BD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91310-80B1-F96C-DE78-7C1B2539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FA8A3-4D9E-DB4F-44A1-8D8CEDE9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B8C2-DE48-5A9B-8FDE-9D7138D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9DC1-56A7-4426-53C9-6C630E358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D7E4-1E36-6C4E-E761-A306C69F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686D-2202-8ADA-4437-DED8145C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0148-E28F-1787-B975-D1D1AACA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77544-DCD7-1D75-34C3-72851B7C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1AF25-4275-9296-3C6F-1C25983B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1620F-39B9-52E5-A83B-142DF036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9C95-4596-DBB2-C2F5-38AB001F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FD942-D358-4ED9-9671-0E73CBC2880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2949-AE9C-9393-B395-9B2599C2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EFB4-F78E-9190-48BB-188282596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PIRSHD@ihs.gov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Exports and HQ User Population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May 7th,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5F4E-B49C-4BFE-8CA2-F8B45F58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Non-RPMS Export Process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763FC-F511-401C-8BD8-1B51FC83D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785BF6C-405A-4045-B427-09942F1AD69A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More complex</a:t>
            </a:r>
          </a:p>
          <a:p>
            <a:r>
              <a:rPr lang="en-US" altLang="en-US" sz="2400" dirty="0"/>
              <a:t>Could involve the work of a </a:t>
            </a:r>
            <a:r>
              <a:rPr lang="en-US" altLang="en-US" sz="2400" dirty="0" err="1"/>
              <a:t>db</a:t>
            </a:r>
            <a:r>
              <a:rPr lang="en-US" altLang="en-US" sz="2400" dirty="0"/>
              <a:t> administrator </a:t>
            </a:r>
          </a:p>
          <a:p>
            <a:r>
              <a:rPr lang="en-US" altLang="en-US" sz="2400" dirty="0"/>
              <a:t>Transform data in your database into something that can be processed by the NDW</a:t>
            </a:r>
          </a:p>
          <a:p>
            <a:pPr lvl="1"/>
            <a:r>
              <a:rPr lang="en-US" altLang="en-US" dirty="0"/>
              <a:t>HL7 format preferred, pipe-delimited required at a minimum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5" name="Picture 3" descr="export1.bmp">
            <a:extLst>
              <a:ext uri="{FF2B5EF4-FFF2-40B4-BE49-F238E27FC236}">
                <a16:creationId xmlns:a16="http://schemas.microsoft.com/office/drawing/2014/main" id="{21639E49-DD48-4BA6-9765-5F7513D2D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2" y="3698932"/>
            <a:ext cx="79248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A884-7A25-45E1-8129-D8EA63EB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EC45-E803-4FE7-9B7E-4996FD0C9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B479E7-CB35-494D-A054-0DCAC5585437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Exports are transmitted to the National Data Warehouse</a:t>
            </a:r>
          </a:p>
          <a:p>
            <a:r>
              <a:rPr lang="en-US" altLang="en-US"/>
              <a:t>The ASO and any other specified points of contact will receive acknowledgement and post-load reports when the file is received and processed.</a:t>
            </a:r>
          </a:p>
          <a:p>
            <a:pPr lvl="1"/>
            <a:r>
              <a:rPr lang="en-US" altLang="en-US"/>
              <a:t>Email </a:t>
            </a:r>
            <a:r>
              <a:rPr lang="en-US" altLang="en-US">
                <a:hlinkClick r:id="rId2"/>
              </a:rPr>
              <a:t>NPIRSHD@ihs.gov</a:t>
            </a:r>
            <a:r>
              <a:rPr lang="en-US" altLang="en-US"/>
              <a:t> to make changes to recipient lists.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47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2635-5C92-4BB8-8F19-89653E89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C9A65-F9B3-4718-B9E5-B54812A79B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3C33-C4C8-4315-B178-275E4D49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6" y="3001925"/>
            <a:ext cx="84851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BD16A7-37FE-4F6D-AE78-87C9D88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25" y="2205037"/>
            <a:ext cx="36671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9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1660-CF01-4F4D-A69D-7DA81138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User Population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0CDC5-4F84-49E4-B8C8-C5A8BCEF7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8A8C19-EF84-43E8-8140-790C044C35ED}"/>
              </a:ext>
            </a:extLst>
          </p:cNvPr>
          <p:cNvSpPr txBox="1">
            <a:spLocks/>
          </p:cNvSpPr>
          <p:nvPr/>
        </p:nvSpPr>
        <p:spPr>
          <a:xfrm>
            <a:off x="667689" y="1523263"/>
            <a:ext cx="108566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An “estimate” of users</a:t>
            </a:r>
          </a:p>
          <a:p>
            <a:pPr lvl="1"/>
            <a:r>
              <a:rPr lang="en-US" altLang="en-US" dirty="0"/>
              <a:t>No such thing as an “absolute” count of users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Unduplication</a:t>
            </a:r>
            <a:r>
              <a:rPr lang="en-US" altLang="en-US" dirty="0"/>
              <a:t>”</a:t>
            </a:r>
          </a:p>
          <a:p>
            <a:pPr lvl="1">
              <a:buFont typeface="Georgia" panose="02040502050405020303" pitchFamily="18" charset="0"/>
              <a:buNone/>
            </a:pPr>
            <a:endParaRPr lang="en-US" altLang="en-US" dirty="0"/>
          </a:p>
          <a:p>
            <a:pPr lvl="1">
              <a:buFont typeface="Georgia" panose="02040502050405020303" pitchFamily="18" charset="0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C17DF4-8FA4-4147-97BF-677284C52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59651"/>
              </p:ext>
            </p:extLst>
          </p:nvPr>
        </p:nvGraphicFramePr>
        <p:xfrm>
          <a:off x="933893" y="2589028"/>
          <a:ext cx="8305802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13">
                <a:tc>
                  <a:txBody>
                    <a:bodyPr/>
                    <a:lstStyle/>
                    <a:p>
                      <a:r>
                        <a:rPr lang="en-US" sz="1800" dirty="0"/>
                        <a:t>L Name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 Name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DOB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Sex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SSN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Residence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12/28/1977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111-11-1111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Patricia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12/28/1977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111-11-1111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Charlevoix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/>
                        <a:t>Smith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Patrick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10/10/1986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222-22-2222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5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Smythe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Traverse</a:t>
                      </a:r>
                      <a:r>
                        <a:rPr lang="en-US" sz="1800" baseline="0" dirty="0"/>
                        <a:t> City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4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060B-5C65-4C7B-A9CA-B9876B67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Unduplication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AAAC-42FF-43AE-A79F-577D983D3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1B6456-29EE-4073-94E2-3CB39383EECF}"/>
              </a:ext>
            </a:extLst>
          </p:cNvPr>
          <p:cNvSpPr txBox="1">
            <a:spLocks/>
          </p:cNvSpPr>
          <p:nvPr/>
        </p:nvSpPr>
        <p:spPr>
          <a:xfrm>
            <a:off x="667686" y="1523263"/>
            <a:ext cx="10856625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  <a:p>
            <a:r>
              <a:rPr lang="en-US" altLang="en-US"/>
              <a:t>The initial step in this logic excludes registration records that do not have a valid:</a:t>
            </a:r>
          </a:p>
          <a:p>
            <a:pPr lvl="1"/>
            <a:r>
              <a:rPr lang="en-US" altLang="en-US"/>
              <a:t>chart facility code, chart number, first or middle name, or last name</a:t>
            </a:r>
          </a:p>
          <a:p>
            <a:r>
              <a:rPr lang="en-US" altLang="en-US"/>
              <a:t>Next, registration records are grouped by area (Bemidji, Aberdeen, etc.)</a:t>
            </a:r>
          </a:p>
          <a:p>
            <a:r>
              <a:rPr lang="en-US" altLang="en-US"/>
              <a:t>Records are unduplicated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84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BF97-F658-44FC-9ECB-8E31DF51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FABD9-6F35-42FE-9B6E-D784E08B2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AA0C09-0CCA-482A-8D98-D024C95A5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032" y="1788042"/>
            <a:ext cx="8258175" cy="43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B280-B88F-4724-8A2C-76248C44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Unuplication</a:t>
            </a:r>
            <a:r>
              <a:rPr lang="en-US" dirty="0"/>
              <a:t>,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DDCE8-FDB7-4376-9064-F2A0A5838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4A442-EFC1-4F08-92B8-A66D6D7499E1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Unduplication is performed separately for each area.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The logic checks to see if the following fields for each given registrant match those on an existing registrant: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ASUFAC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Chart Number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Gender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6 characters of the ‘First Name,’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8 characters of the ‘Last Name’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additional close match on ‘Date of Birth’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If there is not an exact match on ‘name,’ an exact match on date of birth is sufficient.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5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0934-EBF5-4382-8B7B-0DC62C34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Verification of AI/AN Status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E0A9-83DC-4183-AD01-BE572385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9BD91A-6027-4664-A2AA-E5FAB81B1A11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An Indian Registrant is defined as an individual who’s most current registration identifies the individual as:</a:t>
            </a:r>
          </a:p>
          <a:p>
            <a:pPr lvl="1"/>
            <a:r>
              <a:rPr lang="en-US" altLang="en-US" dirty="0"/>
              <a:t>A member of a federally recognized tribe (Indian Indicator = ‘Y’) based on Tribe Code</a:t>
            </a:r>
          </a:p>
          <a:p>
            <a:pPr lvl="1"/>
            <a:r>
              <a:rPr lang="en-US" altLang="en-US" dirty="0"/>
              <a:t>Has a beneficiary classification code of ‘01’ or…</a:t>
            </a:r>
          </a:p>
          <a:p>
            <a:pPr lvl="1"/>
            <a:r>
              <a:rPr lang="en-US" altLang="en-US" dirty="0"/>
              <a:t>Has a blood quantum code of  ‘1,’ ‘2,’ ‘3,’ or ‘4’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1446-48B0-4B18-BE54-C714160B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1" y="4021536"/>
            <a:ext cx="8297433" cy="2400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56FD2-200D-4682-BE6B-B5961010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11" y="4150192"/>
            <a:ext cx="8335538" cy="180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7723B-D2E5-4F01-A0D1-4176785B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653" y="4326378"/>
            <a:ext cx="826885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B2B2-68F9-4E23-8C3F-6919DBA9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14D0-8E10-47E7-B4A0-6151C432AF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303047-8A9A-4BF7-9034-96B9DED8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923071"/>
            <a:ext cx="7467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9265-68B3-4E6A-8606-0313FE66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Verification of “Active” status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60FD2-7168-4B2C-81FF-9C88D8B24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4ECE10-6B4D-4003-83B6-BDFA6EFE082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Does the registrant have at least one ‘workload-reportable’ encounter record with a date within the last three-fiscal-year period preceding the User Pop end date?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Direct outpatient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‘Clinic code’ has a value found in the Standard Code Book with ‘Workload report flag’ = ‘Y’; and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‘Provider code’ has a value found in the Standard Code Book with ‘Provider status’ = ‘A’ and ‘Reporting workload flag’ = ‘Y’; and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‘Location of encounter’ has a valid APC Facility Code in the Standard Code Book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/>
              <a:t>Direct inpatient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dirty="0"/>
              <a:t>Same as criteria as direct outpatient encounters</a:t>
            </a:r>
          </a:p>
        </p:txBody>
      </p:sp>
    </p:spTree>
    <p:extLst>
      <p:ext uri="{BB962C8B-B14F-4D97-AF65-F5344CB8AC3E}">
        <p14:creationId xmlns:p14="http://schemas.microsoft.com/office/powerpoint/2010/main" val="246036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 Topics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39A63-05AE-4E22-A25E-7D416E05F37D}"/>
              </a:ext>
            </a:extLst>
          </p:cNvPr>
          <p:cNvSpPr/>
          <p:nvPr/>
        </p:nvSpPr>
        <p:spPr>
          <a:xfrm>
            <a:off x="667687" y="1536174"/>
            <a:ext cx="1085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00CC"/>
              </a:buClr>
            </a:pPr>
            <a:r>
              <a:rPr lang="en-US" altLang="en-US" sz="3600" dirty="0"/>
              <a:t>This presentation is essentially a HQ User Population </a:t>
            </a:r>
            <a:r>
              <a:rPr lang="en-US" altLang="en-US" sz="3600" i="1" dirty="0"/>
              <a:t>101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Why is it used?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collected?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calculated?</a:t>
            </a:r>
          </a:p>
        </p:txBody>
      </p:sp>
    </p:spTree>
    <p:extLst>
      <p:ext uri="{BB962C8B-B14F-4D97-AF65-F5344CB8AC3E}">
        <p14:creationId xmlns:p14="http://schemas.microsoft.com/office/powerpoint/2010/main" val="384963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F973-E23B-46D3-BD04-A77812BE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Active</a:t>
            </a:r>
            <a:r>
              <a:rPr lang="en-US" altLang="en-US" dirty="0"/>
              <a:t> status, cont.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6A516-D932-454E-B5E9-6FB95FF9A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2E8467-1F4D-4BBB-9086-7E380FA9454C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 outpatient encounter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‘CHS provider type’ = ‘ 01’ (Hospital - GM&amp;S), ‘05’ (Physician), ‘06’ (Optometrist), ‘07’ (Dentist), ‘12’ (Pharmacy), ‘16’ (All Other), ‘17’ (Chiropractor), ‘18’ (NHSC - PNP), ‘19’ (NHSC - CNW)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 inpatient encounter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‘CHS provider type’ = ‘01’ (Hospital - GM&amp;S), ‘03’ (Hospital – Psychiatric), ‘04’ (Nursing Home)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Dental encounter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None of the ‘ADA codes = ‘9130’ (Cancelled Appointment), or ‘9140’ (Broken Appointment - No Show) 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First ‘ADA code’ must not be blank </a:t>
            </a:r>
          </a:p>
          <a:p>
            <a:pPr marL="658368" lvl="1" indent="-246888">
              <a:buFont typeface="Georgia"/>
              <a:buChar char="▫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AE52-8AAE-4EAC-9827-99919CDD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33302-7F30-4C5E-9ED5-F85C7AFB9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2A3073-4D86-422A-A631-21FD71AF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6683" y="653256"/>
            <a:ext cx="6858000" cy="55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6C81-7157-4D27-B16A-2D94406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8C825-8F52-42A0-817F-8A7DE0437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B9DAAB-58E9-4774-85F8-4D4A0022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725" y="1316771"/>
            <a:ext cx="84613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E393-8BD7-4C47-AEBD-7B66E7E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Community of Residence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26D98-D1B2-4997-8B81-D4FDA5D6A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0532C1-AE05-404B-8264-ADA90F9C7063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Patients are not assigned to a Tribe for user population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Patients’ most recent community of residence is used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User population tables: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Service Unit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 x Community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Users by County x Tribe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CHSDA split agreements are used for shared counties.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7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AC9C-AAF4-4B4D-B38F-531E6DA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Shared PRCDA Counties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B278C-0EFB-4537-BFF6-98134EA82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0CB8D8-A99E-4564-919C-611F9EDA5417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Area Policy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Affected tribes come to an agreement with the area’s assistance (data).  If no agreement, the Area Director makes a decision.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As a result, there can be a variety of methods for dividing the users in a shared county.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When a shared CHSDA county is between tribes in different service units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Community splits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When a shared CHSDA county is between tribes in the same service unit (with one exception)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Straight percent split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Percent split based on tribe of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4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AB1F-82E7-494F-80D9-EB52E30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Split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51311-ECC2-4DE6-996F-B783277D1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AA9679-8CDE-4739-9F96-DBEC469A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4405"/>
            <a:ext cx="4787515" cy="53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3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C41B-B21B-40A4-880E-73AB0FFF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Community Spit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9628-2D20-415E-9BB2-4686BACD8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BELTSMALL.JPG">
            <a:extLst>
              <a:ext uri="{FF2B5EF4-FFF2-40B4-BE49-F238E27FC236}">
                <a16:creationId xmlns:a16="http://schemas.microsoft.com/office/drawing/2014/main" id="{BBA5D830-E174-41BE-A483-DC2FADB8F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13646"/>
            <a:ext cx="4932768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9514-0D1D-45E8-83C0-512EF10C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 Split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305DD-0A90-4487-AB52-5D5CB92F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F1D020-414F-4FAA-B6E9-2627CBE3C273}"/>
              </a:ext>
            </a:extLst>
          </p:cNvPr>
          <p:cNvSpPr txBox="1">
            <a:spLocks/>
          </p:cNvSpPr>
          <p:nvPr/>
        </p:nvSpPr>
        <p:spPr>
          <a:xfrm>
            <a:off x="628650" y="1506329"/>
            <a:ext cx="10895662" cy="4670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County X: 400 Active Users</a:t>
            </a:r>
          </a:p>
          <a:p>
            <a:endParaRPr lang="en-US" altLang="en-US"/>
          </a:p>
          <a:p>
            <a:r>
              <a:rPr lang="en-US" altLang="en-US"/>
              <a:t>Tribe A: 25% of County X = 100 Users</a:t>
            </a:r>
          </a:p>
          <a:p>
            <a:r>
              <a:rPr lang="en-US" altLang="en-US"/>
              <a:t>Tribe B: 75% of County X = 300 Users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7185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4EBF-0B0C-4AD7-8822-02475FEF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“Relative” Percent Split by Tribe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F95FF-9715-48D2-A95E-438436DD1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30E9640-9D40-4F41-BDF2-D0B0D3FB5CB6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EXAMPLE</a:t>
            </a:r>
          </a:p>
          <a:p>
            <a:pPr lvl="1"/>
            <a:r>
              <a:rPr lang="en-US" altLang="en-US" dirty="0"/>
              <a:t>There are 500 active AI/AN in a county shared (X) between two tribes (A &amp; B)</a:t>
            </a:r>
          </a:p>
          <a:p>
            <a:pPr lvl="1"/>
            <a:r>
              <a:rPr lang="en-US" altLang="en-US" dirty="0"/>
              <a:t>Tribe A has 75 members in X County and Tribe B has 125 members in X County</a:t>
            </a:r>
          </a:p>
          <a:p>
            <a:pPr lvl="1"/>
            <a:r>
              <a:rPr lang="en-US" altLang="en-US" dirty="0"/>
              <a:t>There are an additional 300 AI/AN patients who are not tribe A or B members.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74A1462-FA66-4B5C-AA7F-CC38C4B7D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24031"/>
              </p:ext>
            </p:extLst>
          </p:nvPr>
        </p:nvGraphicFramePr>
        <p:xfrm>
          <a:off x="1620819" y="3921162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0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Count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Tribe A Members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75/200 = 37.5%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 + (.375</a:t>
                      </a:r>
                      <a:r>
                        <a:rPr lang="en-US" baseline="0" dirty="0"/>
                        <a:t> * 300 = 113) = 188</a:t>
                      </a:r>
                      <a:endParaRPr lang="en-US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Tribe B</a:t>
                      </a:r>
                      <a:r>
                        <a:rPr lang="en-US" baseline="0" dirty="0"/>
                        <a:t> Members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125/200 = 62.5%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+ (.625 * 300 = 187 = 312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“Other” Members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3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A4EB-21A8-4787-93FC-E94CBBC1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Split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D611-9D06-413A-AECE-7C364D21A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CF925-D615-4DB1-B67C-408D14BAC3AD}"/>
              </a:ext>
            </a:extLst>
          </p:cNvPr>
          <p:cNvSpPr txBox="1">
            <a:spLocks/>
          </p:cNvSpPr>
          <p:nvPr/>
        </p:nvSpPr>
        <p:spPr>
          <a:xfrm>
            <a:off x="628650" y="1506329"/>
            <a:ext cx="10895662" cy="4670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Hybrid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County is shared by 3 tribes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 A gets credit for their own members only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Tribes B and C get credit for their own members and then a relative portion of the “other” users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Another Hybrid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County is shared by 3 tribes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 A gets credit for their own members only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Tribes B and C get credit for their own members and a fixed percentage of the remaining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9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Main Topics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439A63-05AE-4E22-A25E-7D416E05F37D}"/>
              </a:ext>
            </a:extLst>
          </p:cNvPr>
          <p:cNvSpPr/>
          <p:nvPr/>
        </p:nvSpPr>
        <p:spPr>
          <a:xfrm>
            <a:off x="667687" y="1536174"/>
            <a:ext cx="1085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rgbClr val="0000CC"/>
              </a:buClr>
            </a:pPr>
            <a:r>
              <a:rPr lang="en-US" altLang="en-US" sz="3600" dirty="0"/>
              <a:t>This presentation is essentially a HQ User Population </a:t>
            </a:r>
            <a:r>
              <a:rPr lang="en-US" altLang="en-US" sz="3600" i="1" dirty="0"/>
              <a:t>101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Why is it used?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collected?</a:t>
            </a:r>
          </a:p>
          <a:p>
            <a:pPr marL="1066800" lvl="1" indent="-609600">
              <a:buClr>
                <a:srgbClr val="0000CC"/>
              </a:buClr>
            </a:pPr>
            <a:r>
              <a:rPr lang="en-US" altLang="en-US" sz="3200" dirty="0"/>
              <a:t>How is it calculated?</a:t>
            </a:r>
          </a:p>
        </p:txBody>
      </p:sp>
    </p:spTree>
    <p:extLst>
      <p:ext uri="{BB962C8B-B14F-4D97-AF65-F5344CB8AC3E}">
        <p14:creationId xmlns:p14="http://schemas.microsoft.com/office/powerpoint/2010/main" val="1146783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E19C-7090-4E58-A271-2AEACFC0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4F52C-B9DD-4563-88C4-DF94FAB78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ppewa County.JPG">
            <a:extLst>
              <a:ext uri="{FF2B5EF4-FFF2-40B4-BE49-F238E27FC236}">
                <a16:creationId xmlns:a16="http://schemas.microsoft.com/office/drawing/2014/main" id="{5814B87F-FC01-4633-A6B3-C128C315E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3925" y="1523263"/>
            <a:ext cx="6484938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2F5-13BB-41D7-BEAC-5589591C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Population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AB996-5DC0-4A18-9B9C-B559ED676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296EB-9E57-477C-8271-6ED73EB1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523263"/>
            <a:ext cx="10375144" cy="494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4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047-3F1E-45A0-8ADF-DC8CB34E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D6B1-8533-4C03-9001-66D583457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00E64-EFD2-4F7A-8584-CFB32631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9" y="1523263"/>
            <a:ext cx="10132990" cy="51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D33B-EA60-42AC-B16F-B4767B11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Population - PRCDAs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5A2D7-4E34-4317-AFA7-ABEB041D1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83CC4A-73CC-4C8F-B6EF-7C2E0228F83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For many tribes, CHSDA splits have the biggest impact on User Population.</a:t>
            </a:r>
          </a:p>
          <a:p>
            <a:r>
              <a:rPr lang="en-US" altLang="en-US"/>
              <a:t>These splits were agreed upon in the early 2000s and may be out of date</a:t>
            </a:r>
          </a:p>
          <a:p>
            <a:pPr lvl="1"/>
            <a:r>
              <a:rPr lang="en-US" altLang="en-US"/>
              <a:t>a re-evaluation of encounters may show patterns of usage that justify a change in CHSDA user allocation.</a:t>
            </a:r>
          </a:p>
          <a:p>
            <a:r>
              <a:rPr lang="en-US" altLang="en-US"/>
              <a:t>For some tribes, current CHSDA designations may not accurately represent the geographic region in which their patients reside.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86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4209-A5F3-49EF-9D07-AF871CDC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PRCDA </a:t>
            </a:r>
            <a:r>
              <a:rPr lang="en-US" altLang="en-US" dirty="0" err="1"/>
              <a:t>Redesignation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886A0-7681-4495-8F39-F4659D0BF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063418-1E19-4519-B1F8-AA3C7C1CCC63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Georgia" panose="02040502050405020303" pitchFamily="18" charset="0"/>
              <a:buAutoNum type="arabicPeriod"/>
              <a:defRPr/>
            </a:pPr>
            <a:r>
              <a:rPr lang="en-US"/>
              <a:t>The Tribe submits a request to the Bemidji Area IHS Director, providing the following information as stated in the IHS Manual (pages 9- 12) Redesignation of CHSDAs: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estimated number of Indian people who will be included and/or excluded for eligibility for CHS/PRC;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Tribal governing body’s designation of the categories of Indian people to be included or excluded from eligibility for CHS/PRC;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estimated costs of including additional Indian people in the CHSDA as determined in accordance with the IHS resource allocation guidelines currently in effect;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impact of the change in the CHSDA on the level of CHS/PRC being provided to eligible Indian people in the original CHSDA, and,</a:t>
            </a:r>
          </a:p>
          <a:p>
            <a:pPr marL="915987" lvl="1" indent="-514350">
              <a:buFont typeface="+mj-lt"/>
              <a:buAutoNum type="alphaLcPeriod"/>
              <a:defRPr/>
            </a:pPr>
            <a:r>
              <a:rPr lang="en-US"/>
              <a:t>The justification for the change in the CHSDA.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0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B8DA-579F-40EB-8DA8-769CF597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PRCDA </a:t>
            </a:r>
            <a:r>
              <a:rPr lang="en-US" dirty="0" err="1"/>
              <a:t>Redesignation</a:t>
            </a:r>
            <a:r>
              <a:rPr lang="en-US" dirty="0"/>
              <a:t>,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0F87-2FB5-4BCF-B596-6E0B9EA25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7B4F42-4975-46AE-AF24-872E736A4D20}"/>
              </a:ext>
            </a:extLst>
          </p:cNvPr>
          <p:cNvSpPr txBox="1">
            <a:spLocks/>
          </p:cNvSpPr>
          <p:nvPr/>
        </p:nvSpPr>
        <p:spPr>
          <a:xfrm>
            <a:off x="628650" y="1523263"/>
            <a:ext cx="10895662" cy="4653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Area Director analyzes the proposal and makes a recommendation of acceptance or rejection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request and recommendation of acceptance or rejection of the Area Director is submitted to the IHS Director through the Headquarters Chief, CHS Branch, for action;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If recommended, the IHS consults with the Tribe and publishes a notice with requests for comments in the Federal Register;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After a 30-day comment period and review of comments and if recommended, the IHS publishes a final notice in the Federal Register.</a:t>
            </a:r>
          </a:p>
          <a:p>
            <a:pPr marL="623887" indent="-514350">
              <a:buFont typeface="Georgia" panose="02040502050405020303" pitchFamily="18" charset="0"/>
              <a:buAutoNum type="arabicPeriod" startAt="2"/>
              <a:defRPr/>
            </a:pPr>
            <a:r>
              <a:rPr lang="en-US"/>
              <a:t>The change is effective on the date of the final notice in the Federal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8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AE03-2CC2-4B71-B1B0-DD93D90D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-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0352-D907-4807-A945-61A980012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2107-FD91-4389-BF1F-E96E6667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900" y="1976031"/>
            <a:ext cx="7905750" cy="39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77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F203-C512-4CB9-BC73-853C0D59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–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CC38-1912-4264-9FAB-3C4765928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B0C76C-0B87-4C88-B486-4A331D56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552048"/>
            <a:ext cx="5368962" cy="52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5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B46E-4B8D-4AB0-A3BE-3AD2E5E9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Maximizing User Pop - Community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1A750-6F20-44E6-9D0C-619BC871F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AEC17-0016-431E-A63C-A40A7737E709}"/>
              </a:ext>
            </a:extLst>
          </p:cNvPr>
          <p:cNvSpPr txBox="1"/>
          <p:nvPr/>
        </p:nvSpPr>
        <p:spPr>
          <a:xfrm>
            <a:off x="548640" y="2460269"/>
            <a:ext cx="4464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IHS</a:t>
            </a:r>
          </a:p>
          <a:p>
            <a:endParaRPr lang="en-US" dirty="0"/>
          </a:p>
          <a:p>
            <a:r>
              <a:rPr lang="en-US" dirty="0"/>
              <a:t>REG</a:t>
            </a:r>
          </a:p>
          <a:p>
            <a:endParaRPr lang="en-US" dirty="0"/>
          </a:p>
          <a:p>
            <a:r>
              <a:rPr lang="en-US" dirty="0"/>
              <a:t>PTRG</a:t>
            </a:r>
          </a:p>
          <a:p>
            <a:endParaRPr lang="en-US" dirty="0"/>
          </a:p>
          <a:p>
            <a:r>
              <a:rPr lang="en-US" dirty="0"/>
              <a:t>RPT</a:t>
            </a:r>
          </a:p>
          <a:p>
            <a:endParaRPr lang="en-US" dirty="0"/>
          </a:p>
          <a:p>
            <a:r>
              <a:rPr lang="en-US" dirty="0"/>
              <a:t>BCC (Blank Community Code)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225B0-A2BD-47A9-BEEA-0A015666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39" y="2460269"/>
            <a:ext cx="662079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2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929801-D116-620D-0F01-A0EC8D36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HQ User Population Definition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08E04-F4B5-CE03-0EAF-0024BCB2F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D229C4-F097-4F02-8608-80E7335A4989}"/>
              </a:ext>
            </a:extLst>
          </p:cNvPr>
          <p:cNvSpPr txBox="1">
            <a:spLocks/>
          </p:cNvSpPr>
          <p:nvPr/>
        </p:nvSpPr>
        <p:spPr>
          <a:xfrm>
            <a:off x="667688" y="2030819"/>
            <a:ext cx="10856624" cy="414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 An </a:t>
            </a:r>
            <a:r>
              <a:rPr lang="en-US" altLang="en-US" u="sng"/>
              <a:t>estimate</a:t>
            </a:r>
            <a:r>
              <a:rPr lang="en-US" altLang="en-US"/>
              <a:t> of the number of Indian registrants, residing within an </a:t>
            </a:r>
            <a:r>
              <a:rPr lang="en-US" altLang="en-US" u="sng"/>
              <a:t>IHS service delivery area (CHSDA)</a:t>
            </a:r>
            <a:r>
              <a:rPr lang="en-US" altLang="en-US"/>
              <a:t> with at least one workload-reportable direct or contract, inpatient, ambulatory care, or dental </a:t>
            </a:r>
            <a:r>
              <a:rPr lang="en-US" altLang="en-US" u="sng"/>
              <a:t>encounter</a:t>
            </a:r>
            <a:r>
              <a:rPr lang="en-US" altLang="en-US"/>
              <a:t> during the last three years. </a:t>
            </a:r>
          </a:p>
          <a:p>
            <a:r>
              <a:rPr lang="en-US" altLang="en-US"/>
              <a:t>Produced annually after the end of each fiscal year</a:t>
            </a:r>
          </a:p>
          <a:p>
            <a:r>
              <a:rPr lang="en-US" altLang="en-US"/>
              <a:t>Used for IHS Headquarters Distributions (HQ Shares)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4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6F74-B295-408C-9BE6-8FF6FFC1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HQ User Population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B3522-57CE-4FCA-A36E-09ED86F7B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9B8349-5F34-4721-B3AB-DDE8EF1AD1AD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4653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HQ User Population was first developed as a method for counting users – that’s it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State Departments of Health tabulate vital statistics (births, deaths) by county.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As a result, keeping track of AI/AN users by county in order to merge with State records was a fairly effective and uniform method for tracking population change.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However, HQ User Population is used for much more than just tracking population growth these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D16F-B800-4BC6-96BB-C19C8F98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HQ User Population Application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7093-54EB-40EB-BE37-DCBFA9B05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527667-AFEE-4539-83A1-4197E135B4C3}"/>
              </a:ext>
            </a:extLst>
          </p:cNvPr>
          <p:cNvSpPr txBox="1">
            <a:spLocks/>
          </p:cNvSpPr>
          <p:nvPr/>
        </p:nvSpPr>
        <p:spPr>
          <a:xfrm>
            <a:off x="667688" y="1523263"/>
            <a:ext cx="10856624" cy="4653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Headquarters User Population is used for distributing Headquarters funds:</a:t>
            </a:r>
          </a:p>
          <a:p>
            <a:pPr lvl="1"/>
            <a:r>
              <a:rPr lang="en-US" altLang="en-US" dirty="0"/>
              <a:t>IHCIF</a:t>
            </a:r>
          </a:p>
          <a:p>
            <a:pPr lvl="2"/>
            <a:r>
              <a:rPr lang="en-US" altLang="en-US" dirty="0"/>
              <a:t>Distributed by Level of Need</a:t>
            </a:r>
          </a:p>
          <a:p>
            <a:pPr lvl="2"/>
            <a:r>
              <a:rPr lang="en-US" altLang="en-US" dirty="0"/>
              <a:t>HQ User Population </a:t>
            </a:r>
            <a:r>
              <a:rPr lang="en-US" altLang="en-US" dirty="0">
                <a:sym typeface="Wingdings" panose="05000000000000000000" pitchFamily="2" charset="2"/>
              </a:rPr>
              <a:t>is a major factor in a Tribe’s LNF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Headquarters Shares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Congressional Increases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02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5523-E5C7-438A-B39F-1329DE36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User Population Data Collected?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FD50-F147-43DD-894D-5DE81E211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E44B59-27AE-413B-8EC6-9AE31A331275}"/>
              </a:ext>
            </a:extLst>
          </p:cNvPr>
          <p:cNvSpPr txBox="1">
            <a:spLocks/>
          </p:cNvSpPr>
          <p:nvPr/>
        </p:nvSpPr>
        <p:spPr>
          <a:xfrm>
            <a:off x="667687" y="1523263"/>
            <a:ext cx="10856623" cy="4653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Through EXPORTS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From RPMS – HL7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NDW (GDW Option under DATA menu)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Patient Care Component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Patient Registration</a:t>
            </a:r>
          </a:p>
          <a:p>
            <a:pPr marL="923544" lvl="2" indent="-219456">
              <a:buFont typeface="Wingdings 2"/>
              <a:buChar char=""/>
              <a:defRPr/>
            </a:pPr>
            <a:r>
              <a:rPr lang="en-US"/>
              <a:t>Dental Encounters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CHS (PRC)&amp; CHR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BHS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From commercial packages – HL7 or SFF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Registration File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/>
              <a:t>Encounter File(s)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/>
              <a:t>Deadline of the end of October each year for submitting exports for that user population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9F85-251C-455D-84AD-2EC2112D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RPMS NDW Export Process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A46A4-DCEB-4763-96E5-0231C7B10D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dw1.JPG">
            <a:extLst>
              <a:ext uri="{FF2B5EF4-FFF2-40B4-BE49-F238E27FC236}">
                <a16:creationId xmlns:a16="http://schemas.microsoft.com/office/drawing/2014/main" id="{87B91769-DD62-47AF-8478-192F8BA15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36800"/>
            <a:ext cx="4343400" cy="2184400"/>
          </a:xfrm>
          <a:prstGeom prst="rect">
            <a:avLst/>
          </a:prstGeom>
        </p:spPr>
      </p:pic>
      <p:pic>
        <p:nvPicPr>
          <p:cNvPr id="5" name="Picture 4" descr="gdw4.JPG">
            <a:extLst>
              <a:ext uri="{FF2B5EF4-FFF2-40B4-BE49-F238E27FC236}">
                <a16:creationId xmlns:a16="http://schemas.microsoft.com/office/drawing/2014/main" id="{3111B218-D884-4A80-A4E0-6EB09EC7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19" y="1678721"/>
            <a:ext cx="52641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dw5.JPG">
            <a:extLst>
              <a:ext uri="{FF2B5EF4-FFF2-40B4-BE49-F238E27FC236}">
                <a16:creationId xmlns:a16="http://schemas.microsoft.com/office/drawing/2014/main" id="{88BA1EA7-B372-4911-9A5F-78D80BCA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21" y="2967037"/>
            <a:ext cx="5562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C798-6A72-468E-B59B-583218C4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HL7 Format 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B072-3E1F-4F66-8C94-D2427895A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31277F-7250-4B49-86FF-F4291380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87" y="2215073"/>
            <a:ext cx="9183425" cy="3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1620</Words>
  <Application>Microsoft Office PowerPoint</Application>
  <PresentationFormat>Widescreen</PresentationFormat>
  <Paragraphs>219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Georgia</vt:lpstr>
      <vt:lpstr>Wingdings</vt:lpstr>
      <vt:lpstr>Wingdings 2</vt:lpstr>
      <vt:lpstr>Office Theme</vt:lpstr>
      <vt:lpstr>Exports and HQ User Population</vt:lpstr>
      <vt:lpstr>Main Topics</vt:lpstr>
      <vt:lpstr>Main Topics</vt:lpstr>
      <vt:lpstr>HQ User Population Definition</vt:lpstr>
      <vt:lpstr>Why HQ User Population</vt:lpstr>
      <vt:lpstr>HQ User Population Application</vt:lpstr>
      <vt:lpstr>How are User Population Data Collected?</vt:lpstr>
      <vt:lpstr>RPMS NDW Export Process</vt:lpstr>
      <vt:lpstr>HL7 Format Example</vt:lpstr>
      <vt:lpstr>Non-RPMS Export Process</vt:lpstr>
      <vt:lpstr>PowerPoint Presentation</vt:lpstr>
      <vt:lpstr>PowerPoint Presentation</vt:lpstr>
      <vt:lpstr>What is User Population</vt:lpstr>
      <vt:lpstr>Unduplication</vt:lpstr>
      <vt:lpstr>PowerPoint Presentation</vt:lpstr>
      <vt:lpstr>Unuplication, cont.</vt:lpstr>
      <vt:lpstr>Verification of AI/AN Status</vt:lpstr>
      <vt:lpstr>PowerPoint Presentation</vt:lpstr>
      <vt:lpstr>Verification of “Active” status</vt:lpstr>
      <vt:lpstr>Active status, cont.</vt:lpstr>
      <vt:lpstr>PowerPoint Presentation</vt:lpstr>
      <vt:lpstr>PowerPoint Presentation</vt:lpstr>
      <vt:lpstr>Community of Residence</vt:lpstr>
      <vt:lpstr>Shared PRCDA Counties</vt:lpstr>
      <vt:lpstr>Community Split Example</vt:lpstr>
      <vt:lpstr>Another Community Spit Example</vt:lpstr>
      <vt:lpstr>Percent Split Example</vt:lpstr>
      <vt:lpstr>“Relative” Percent Split by Tribe</vt:lpstr>
      <vt:lpstr>More Split Examples</vt:lpstr>
      <vt:lpstr>Split Example</vt:lpstr>
      <vt:lpstr>User Population Report</vt:lpstr>
      <vt:lpstr>PowerPoint Presentation</vt:lpstr>
      <vt:lpstr>Maximizing User Population - PRCDAs</vt:lpstr>
      <vt:lpstr>PRCDA Redesignation</vt:lpstr>
      <vt:lpstr>PRCDA Redesignation, cont.</vt:lpstr>
      <vt:lpstr>Maximizing User Pop - Community</vt:lpstr>
      <vt:lpstr>Maximizing User Pop – Community</vt:lpstr>
      <vt:lpstr>Maximizing User Pop - Community</vt:lpstr>
      <vt:lpstr>PowerPoint Presentation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Cohen, Marshall (IHS/HQ)</dc:creator>
  <cp:lastModifiedBy>Waukazo, Nicole (IHS/BEM/AO)</cp:lastModifiedBy>
  <cp:revision>7</cp:revision>
  <dcterms:created xsi:type="dcterms:W3CDTF">2025-03-26T17:26:21Z</dcterms:created>
  <dcterms:modified xsi:type="dcterms:W3CDTF">2025-04-29T12:03:40Z</dcterms:modified>
</cp:coreProperties>
</file>