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4"/>
  </p:sldMasterIdLst>
  <p:notesMasterIdLst>
    <p:notesMasterId r:id="rId26"/>
  </p:notesMasterIdLst>
  <p:handoutMasterIdLst>
    <p:handoutMasterId r:id="rId27"/>
  </p:handoutMasterIdLst>
  <p:sldIdLst>
    <p:sldId id="2147309867" r:id="rId5"/>
    <p:sldId id="2147309852" r:id="rId6"/>
    <p:sldId id="2147309892" r:id="rId7"/>
    <p:sldId id="2147309891" r:id="rId8"/>
    <p:sldId id="2147309890" r:id="rId9"/>
    <p:sldId id="2147309896" r:id="rId10"/>
    <p:sldId id="2147309889" r:id="rId11"/>
    <p:sldId id="2147309900" r:id="rId12"/>
    <p:sldId id="2147309897" r:id="rId13"/>
    <p:sldId id="2147309898" r:id="rId14"/>
    <p:sldId id="2147309899" r:id="rId15"/>
    <p:sldId id="2147309888" r:id="rId16"/>
    <p:sldId id="2147309887" r:id="rId17"/>
    <p:sldId id="2147309901" r:id="rId18"/>
    <p:sldId id="2147309902" r:id="rId19"/>
    <p:sldId id="2147309903" r:id="rId20"/>
    <p:sldId id="2147309885" r:id="rId21"/>
    <p:sldId id="2147309855" r:id="rId22"/>
    <p:sldId id="2147309884" r:id="rId23"/>
    <p:sldId id="2147309886" r:id="rId24"/>
    <p:sldId id="21473098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3B4793F-7475-48F2-9AD4-13DB51B986FF}">
          <p14:sldIdLst/>
        </p14:section>
        <p14:section name="Slide Comparisons" id="{EE69305C-974A-43C3-808C-C3106114C6C0}">
          <p14:sldIdLst/>
        </p14:section>
        <p14:section name="Colors" id="{088FD8D8-024A-4B92-BC5F-AAB477DEA797}">
          <p14:sldIdLst/>
        </p14:section>
        <p14:section name="Fonts" id="{87D55054-C174-45AE-8A82-4DCC961CC627}">
          <p14:sldIdLst/>
        </p14:section>
        <p14:section name="Icons" id="{1CD3414E-01F1-4CEC-961E-98B2C874CA28}">
          <p14:sldIdLst/>
        </p14:section>
        <p14:section name="New Masters" id="{F4F79630-DBBD-4785-89A5-73B212917D2E}">
          <p14:sldIdLst>
            <p14:sldId id="2147309867"/>
            <p14:sldId id="2147309852"/>
            <p14:sldId id="2147309892"/>
            <p14:sldId id="2147309891"/>
            <p14:sldId id="2147309890"/>
            <p14:sldId id="2147309896"/>
            <p14:sldId id="2147309889"/>
            <p14:sldId id="2147309900"/>
            <p14:sldId id="2147309897"/>
            <p14:sldId id="2147309898"/>
            <p14:sldId id="2147309899"/>
            <p14:sldId id="2147309888"/>
            <p14:sldId id="2147309887"/>
            <p14:sldId id="2147309901"/>
            <p14:sldId id="2147309902"/>
            <p14:sldId id="2147309903"/>
            <p14:sldId id="2147309885"/>
            <p14:sldId id="2147309855"/>
            <p14:sldId id="2147309884"/>
            <p14:sldId id="2147309886"/>
            <p14:sldId id="21473098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E99F8B-A282-83A1-4185-65D78C0688B8}" name="Sarah Oakes" initials="SO" userId="S::soakes@totemconsultingdc.com::6b2dfbe2-1f65-4e70-a97f-983265a44e8d" providerId="AD"/>
  <p188:author id="{9D83078C-B5DA-D1BD-2D0A-69D64DF91BE6}" name="Danielle Foster" initials="DF" userId="S::DFoster@totemconsultingdc.com::8cf65633-5fc8-4078-aa89-fca4fa9b4f0c" providerId="AD"/>
  <p188:author id="{EDDB0090-5347-6EA4-5C0F-B59DBA3DF29B}" name="Tomas Pouls" initials="TP" userId="S::tpouls@totemconsultingdc.com::dc811ad1-cd6c-4313-893a-3baa7c1e3c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FF5"/>
    <a:srgbClr val="E0EAF4"/>
    <a:srgbClr val="CCDDEA"/>
    <a:srgbClr val="D4C566"/>
    <a:srgbClr val="D3A445"/>
    <a:srgbClr val="DAD17C"/>
    <a:srgbClr val="DCD484"/>
    <a:srgbClr val="FAFFAD"/>
    <a:srgbClr val="FFF29C"/>
    <a:srgbClr val="D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A7F884-C5BB-246D-33AD-437D646F4247}" v="5" dt="2023-11-09T15:37:45.805"/>
    <p1510:client id="{0247C789-43E1-ED39-D447-D787F0BEE8E7}" v="44" dt="2023-11-20T16:06:10.804"/>
    <p1510:client id="{60781861-7142-4BF1-B0EB-8D41323946C9}" v="131" dt="2023-11-09T16:52:23.923"/>
    <p1510:client id="{36C4F362-FDA8-C73C-F1FE-6E89F335053F}" v="1450" dt="2023-11-20T19:07:15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16" autoAdjust="0"/>
  </p:normalViewPr>
  <p:slideViewPr>
    <p:cSldViewPr snapToGrid="0">
      <p:cViewPr varScale="1">
        <p:scale>
          <a:sx n="61" d="100"/>
          <a:sy n="61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4DDE4C-F720-54D3-6CFA-98B8A93A47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90AE6-7774-8FC2-C1CA-C2A25A0A19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9557-4020-40D0-8BE4-56399812BA0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BBC5F-6A2A-A353-2BA5-1FEA068C4B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951DB-A621-E528-1C81-988D9A69C1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1669F-4835-4A21-80FF-CAB70C23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A998-E9DF-48FA-924C-D71094BE6FD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006E0-EA18-401E-8109-FF457F66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5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2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findings represent 1,233 organizations completing surveys between January 1, 2023 – March 31,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2024 under the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Accreditation Handbook for Ambulatory Health Care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v42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include Standards rated as less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Fully Compliant (FC) 15% or more of the time, as a percentage of all ratings for the Standard.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overall results are consistent with findings from previous years, including deficiencies related to emergency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preparedness, documentation, credentialing and privileging, infection prevention, and quality improvement.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1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4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2.II.L.1 Privileges to carry out specified procedures are granted to legally and professionally qualified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applicants.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Privileges are granted based on: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The applicant’s written request for privileges.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Qualifications for the services provided by the organization.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Recommendations from qualified medical or dental personnel.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2.II.K.3,4 Solo providers adhere to appropriate credentialing, initial appointment and reappointment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To ensure currency, accuracy, and completeness of credentials, the provider’s credentials file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reviewed by an outside physician (for a medical practice) or an outside dentist (for a dental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practice) at least every three years, or more frequently if state law or organizational policies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stipulate.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An outside physician (for medical practices) or dentist (for dental practices) has reviewed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granting of privileges and provided documentation of his/her recommendation.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2.II.G.2 Members of the medical and/or dental staff apply for reappointment every three years, or more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frequently if prevailing laws and regulations, or organizational policies, so stipulate.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reappointment application includes, at minimum: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Updated personal information.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Completed attestation questions.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Dated signature of the applicant.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3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4: Quality of Care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4.E.3 The organization facilitates the provision of high-quality health care by: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Medication reconciliation is performed.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 Clinical Records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6.G.1-3 The presence or absence of allergies, sensitivities and other reactions to drugs, materials, food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environmental factors is recorded in a prominent and consistently defined location in all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 records.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Clinical records document that patients are asked to provide information about allergies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sensitivities at each encounter.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Clinical records document that patients reporting allergies and sensitivities describe their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reaction(s) to the allergen or irritant.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Information about allergies, sensitivities and reactions is recorded in a prominent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consistently defined location in all clinical records.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6.F.7 Clinical record entries are consistent across records.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Entries for each visit include signature of, or authentication by, the health care professional.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19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4: Quality of Care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4.E.3 The organization facilitates the provision of high-quality health care by: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Medication reconciliation is performed.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 Clinical Records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6.G.1-3 The presence or absence of allergies, sensitivities and other reactions to drugs, materials, food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environmental factors is recorded in a prominent and consistently defined location in all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 records.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Clinical records document that patients are asked to provide information about allergies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sensitivities at each encounter.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Clinical records document that patients reporting allergies and sensitivities describe their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reaction(s) to the allergen or irritant.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Information about allergies, sensitivities and reactions is recorded in a prominent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consistently defined location in all clinical records.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6.F.7 Clinical record entries are consistent across records.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Entries for each visit include signature of, or authentication by, the health care professional.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25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Intent of the Standards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purpose of these Standards is to ensure organizations maintain pharmaceutical services in accordance with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prevailing laws and regulations. Standards and regulations play an important part in medication safety, storage,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and the safeguarding of patient safety, and public health.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AAAHC Standards on pharmaceutical services apply to any organization that uses drugs or pharmaceutical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medical supplies, regardless of the presence or absence of an onsite pharmacy.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11.I.6 Drug storage and security, including recordkeeping, are maintained to ensure the control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 dispensing of drugs (including samples), to minimize medication errors, and to prevent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diversion in compliance with prevailing laws and regulations.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Medications are stored and managed in accordance with manufacturer requirements,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and/or CDC guidelines.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11.G.2 Procedures are in place to prevent errors from high-alert medications.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Processes are in place to prevent errors from administration of these medications,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accordance with nationally recognized guidelines.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11.H.2 Procedures are in place to prevent errors from medications with confused drug names.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Processes are in place to prevent errors from administration of these medications,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accordance with nationally recognized guidelines.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11.K.2 If not administered immediately, all medications (injectable, oral, etc.) removed from the original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container or packaging are labeled in a standard format in accordance with law, regulation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standards of practice.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At minimum, the policy requires that labels include: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Drug name(s).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Drug strength(s).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Amount(s) or volume(s) if not apparent from the container or packaging.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 Expiration date and time.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 Name or initials of person transferring the drug(s)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11.N.5 Nationally recognized guidelines for vaccine storage and handling are followed.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The vaccine storage unit is equipped with a temperature monitoring device in accordance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adopted guidelines.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8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Intent of the Standards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purpose of these Standards is to ensure that organizations reduce the risk of infection by developing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regularly reviewing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 control and prevention programs, having a designated Infection Prevention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(IPC) provider oversee the program, training staff in all aspects of the program, having policies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procedures to manage infections and communicable diseases, managing expiration dates of products,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monitoring temperature sensitive products and medications, and using nationally-recognized guidelines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 the organization’s policies and procedures related to infection control, cleaning and disinfection,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 injection practices.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7.I.B.2 The written infection prevention and control program describes how infections and transmission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communicable diseases are prevented, identified, and managed.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To reduce the risk of health care-acquired infection, the program requires education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 surveillance consistent with: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WHO, CDC, or other nationally recognized guidelines for hand hygiene.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CDC or other nationally recognized guidelines for safe injection practices.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7.I.D.4 Safe processes are used for the cleaning, decontamination, high-level disinfection,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sterilization of instruments, equipment, supplies, and implants.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Cleaning, decontamination, high-level disinfection, and sterilization processes adhere to: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Nationally recognized guidelines.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Manufacturer’s instructions for use.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State and federal guidelines.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3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8375"/>
            <a:ext cx="10515600" cy="23948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B7ECA-6E0B-CF1B-AC2A-A6B0BFECDCE0}"/>
              </a:ext>
            </a:extLst>
          </p:cNvPr>
          <p:cNvSpPr/>
          <p:nvPr/>
        </p:nvSpPr>
        <p:spPr>
          <a:xfrm>
            <a:off x="0" y="3829677"/>
            <a:ext cx="12192000" cy="25319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29D19B-E506-6CA9-70F5-EBA353951C5F}"/>
              </a:ext>
            </a:extLst>
          </p:cNvPr>
          <p:cNvGrpSpPr>
            <a:grpSpLocks noChangeAspect="1"/>
          </p:cNvGrpSpPr>
          <p:nvPr/>
        </p:nvGrpSpPr>
        <p:grpSpPr>
          <a:xfrm>
            <a:off x="8203082" y="4622901"/>
            <a:ext cx="2994688" cy="1506471"/>
            <a:chOff x="7279583" y="5264225"/>
            <a:chExt cx="2480431" cy="1247776"/>
          </a:xfrm>
        </p:grpSpPr>
        <p:pic>
          <p:nvPicPr>
            <p:cNvPr id="15" name="Picture 14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D4EF4272-74C4-CF16-320A-800CA0A24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583" y="5264225"/>
              <a:ext cx="1247776" cy="1247776"/>
            </a:xfrm>
            <a:prstGeom prst="rect">
              <a:avLst/>
            </a:prstGeom>
          </p:spPr>
        </p:pic>
        <p:pic>
          <p:nvPicPr>
            <p:cNvPr id="16" name="Picture 15" descr="A logo with a sign and text&#10;&#10;Description automatically generated with medium confidence">
              <a:extLst>
                <a:ext uri="{FF2B5EF4-FFF2-40B4-BE49-F238E27FC236}">
                  <a16:creationId xmlns:a16="http://schemas.microsoft.com/office/drawing/2014/main" id="{0F381467-45B9-5203-6446-E2B146538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989" y="5264225"/>
              <a:ext cx="1251025" cy="1247776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9459611-B7D8-AC92-6148-BA54C571A6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159300"/>
            <a:ext cx="3088167" cy="5143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7041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(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5446BA-1134-C4AB-5E71-5989B3354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1E8765CA-4F31-E492-C58E-64A613F1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368F5885-6A78-51F9-BB3F-EA84F2689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201B874-2F6D-5E68-7BD4-09D81751E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090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8D88DF-2067-D37E-B56A-8D9B9FE9503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031D52DF-F072-425C-41FE-91A477E03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536D35E4-3330-3C01-0155-5AB180F2B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6B7ED6D-A205-2F9A-D9CC-B268391B8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5204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Left Acc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4C9BEAC-E26B-DE88-C7BB-E363BAD91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9800" y="1164697"/>
            <a:ext cx="8044512" cy="3416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800" y="435829"/>
            <a:ext cx="6845301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460C18-FB1B-ADFB-5672-6C440615B6AC}"/>
              </a:ext>
            </a:extLst>
          </p:cNvPr>
          <p:cNvSpPr/>
          <p:nvPr/>
        </p:nvSpPr>
        <p:spPr>
          <a:xfrm>
            <a:off x="0" y="0"/>
            <a:ext cx="3044952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7F6F4A-E9D8-402B-5250-6B6472019A5A}"/>
              </a:ext>
            </a:extLst>
          </p:cNvPr>
          <p:cNvGrpSpPr/>
          <p:nvPr userDrawn="1"/>
        </p:nvGrpSpPr>
        <p:grpSpPr>
          <a:xfrm>
            <a:off x="234059" y="236882"/>
            <a:ext cx="1532147" cy="777240"/>
            <a:chOff x="10377108" y="312668"/>
            <a:chExt cx="1532147" cy="777240"/>
          </a:xfrm>
        </p:grpSpPr>
        <p:pic>
          <p:nvPicPr>
            <p:cNvPr id="11" name="Picture 10" descr="IHS Logo.">
              <a:extLst>
                <a:ext uri="{FF2B5EF4-FFF2-40B4-BE49-F238E27FC236}">
                  <a16:creationId xmlns:a16="http://schemas.microsoft.com/office/drawing/2014/main" id="{9C51D323-5073-CA2B-6DC7-C0DCA6C6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8236" y="312668"/>
              <a:ext cx="771019" cy="766890"/>
            </a:xfrm>
            <a:prstGeom prst="rect">
              <a:avLst/>
            </a:prstGeom>
            <a:noFill/>
          </p:spPr>
        </p:pic>
        <p:pic>
          <p:nvPicPr>
            <p:cNvPr id="12" name="Picture 11" descr="HHS Logo.">
              <a:extLst>
                <a:ext uri="{FF2B5EF4-FFF2-40B4-BE49-F238E27FC236}">
                  <a16:creationId xmlns:a16="http://schemas.microsoft.com/office/drawing/2014/main" id="{AF1E11D0-2F14-CFB9-F8C0-5070B27A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108" y="312668"/>
              <a:ext cx="811649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643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(Right Acc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4A34FA-7FE1-8ED8-82E2-194FA3269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688" y="1164697"/>
            <a:ext cx="7947478" cy="3416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3EB87-27F2-CA4B-5045-1BA0799BD93B}"/>
              </a:ext>
            </a:extLst>
          </p:cNvPr>
          <p:cNvSpPr/>
          <p:nvPr/>
        </p:nvSpPr>
        <p:spPr>
          <a:xfrm>
            <a:off x="9147048" y="0"/>
            <a:ext cx="3044952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582AC-5695-48DB-B28C-201892CC33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A1AE7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7947478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7F6F4A-E9D8-402B-5250-6B6472019A5A}"/>
              </a:ext>
            </a:extLst>
          </p:cNvPr>
          <p:cNvGrpSpPr/>
          <p:nvPr/>
        </p:nvGrpSpPr>
        <p:grpSpPr>
          <a:xfrm>
            <a:off x="10434258" y="221225"/>
            <a:ext cx="1532147" cy="777240"/>
            <a:chOff x="10377108" y="312668"/>
            <a:chExt cx="1532147" cy="777240"/>
          </a:xfrm>
        </p:grpSpPr>
        <p:pic>
          <p:nvPicPr>
            <p:cNvPr id="7" name="Picture 6" descr="IHS Logo.">
              <a:extLst>
                <a:ext uri="{FF2B5EF4-FFF2-40B4-BE49-F238E27FC236}">
                  <a16:creationId xmlns:a16="http://schemas.microsoft.com/office/drawing/2014/main" id="{9C51D323-5073-CA2B-6DC7-C0DCA6C6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8236" y="312668"/>
              <a:ext cx="771019" cy="766890"/>
            </a:xfrm>
            <a:prstGeom prst="rect">
              <a:avLst/>
            </a:prstGeom>
            <a:noFill/>
          </p:spPr>
        </p:pic>
        <p:pic>
          <p:nvPicPr>
            <p:cNvPr id="9" name="Picture 8" descr="HHS Logo.">
              <a:extLst>
                <a:ext uri="{FF2B5EF4-FFF2-40B4-BE49-F238E27FC236}">
                  <a16:creationId xmlns:a16="http://schemas.microsoft.com/office/drawing/2014/main" id="{AF1E11D0-2F14-CFB9-F8C0-5070B27A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108" y="312668"/>
              <a:ext cx="811649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419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Solid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35AB0C-77A7-E8DE-FDC5-E282C2863F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0EE900-5BE5-8668-4780-6AA44468D324}"/>
              </a:ext>
            </a:extLst>
          </p:cNvPr>
          <p:cNvSpPr>
            <a:spLocks/>
          </p:cNvSpPr>
          <p:nvPr/>
        </p:nvSpPr>
        <p:spPr>
          <a:xfrm>
            <a:off x="1462117" y="2082340"/>
            <a:ext cx="2128514" cy="2128514"/>
          </a:xfrm>
          <a:prstGeom prst="ellipse">
            <a:avLst/>
          </a:prstGeom>
          <a:solidFill>
            <a:srgbClr val="E7EFF5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6EED315-FBEB-9940-2AD2-57A1C69070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4587" y="1810777"/>
            <a:ext cx="7213600" cy="1997075"/>
          </a:xfrm>
        </p:spPr>
        <p:txBody>
          <a:bodyPr anchor="b"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16B1E97-2DB8-C0C1-F51B-5DC58022D7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4587" y="3807852"/>
            <a:ext cx="7213600" cy="857250"/>
          </a:xfrm>
        </p:spPr>
        <p:txBody>
          <a:bodyPr>
            <a:noAutofit/>
          </a:bodyPr>
          <a:lstStyle>
            <a:lvl1pPr marL="0" indent="0">
              <a:buNone/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5" y="2073106"/>
            <a:ext cx="2128603" cy="21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A1DAFE-86F1-C731-6EBA-BE9EFC3006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t="12491" r="25" b="12491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86ACDC-EA3B-1A68-9DC3-9C855ECD1254}"/>
              </a:ext>
            </a:extLst>
          </p:cNvPr>
          <p:cNvSpPr/>
          <p:nvPr userDrawn="1"/>
        </p:nvSpPr>
        <p:spPr>
          <a:xfrm>
            <a:off x="0" y="7067"/>
            <a:ext cx="12188952" cy="6858000"/>
          </a:xfrm>
          <a:prstGeom prst="rect">
            <a:avLst/>
          </a:prstGeom>
          <a:solidFill>
            <a:schemeClr val="accent1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7D1004-5BE8-6994-807E-701A455AC162}"/>
              </a:ext>
            </a:extLst>
          </p:cNvPr>
          <p:cNvGrpSpPr/>
          <p:nvPr userDrawn="1"/>
        </p:nvGrpSpPr>
        <p:grpSpPr>
          <a:xfrm>
            <a:off x="3944855" y="1281057"/>
            <a:ext cx="4302290" cy="4295887"/>
            <a:chOff x="3992880" y="1325880"/>
            <a:chExt cx="4206240" cy="420624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39C289-9B30-E6BA-F1CD-578F60B200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992880" y="1325880"/>
              <a:ext cx="4206240" cy="4206241"/>
            </a:xfrm>
            <a:prstGeom prst="ellipse">
              <a:avLst/>
            </a:prstGeom>
            <a:solidFill>
              <a:schemeClr val="bg1"/>
            </a:solidFill>
            <a:ln w="1270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Title 4">
              <a:extLst>
                <a:ext uri="{FF2B5EF4-FFF2-40B4-BE49-F238E27FC236}">
                  <a16:creationId xmlns:a16="http://schemas.microsoft.com/office/drawing/2014/main" id="{2449D1F4-CE5E-527B-DD18-992A10B94CE8}"/>
                </a:ext>
              </a:extLst>
            </p:cNvPr>
            <p:cNvSpPr txBox="1">
              <a:spLocks/>
            </p:cNvSpPr>
            <p:nvPr/>
          </p:nvSpPr>
          <p:spPr>
            <a:xfrm>
              <a:off x="4053544" y="3043127"/>
              <a:ext cx="4084912" cy="77174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-50" normalizeH="0" baseline="0" noProof="0">
                <a:ln>
                  <a:noFill/>
                </a:ln>
                <a:solidFill>
                  <a:srgbClr val="A1AE72"/>
                </a:solidFill>
                <a:effectLst/>
                <a:uLnTx/>
                <a:uFillTx/>
                <a:latin typeface="+mn-lt"/>
                <a:ea typeface="Calibri Light"/>
                <a:cs typeface="Calibri Light"/>
              </a:endParaRPr>
            </a:p>
          </p:txBody>
        </p:sp>
      </p:grpSp>
      <p:sp>
        <p:nvSpPr>
          <p:cNvPr id="5" name="TextBox 4"/>
          <p:cNvSpPr txBox="1"/>
          <p:nvPr userDrawn="1"/>
        </p:nvSpPr>
        <p:spPr>
          <a:xfrm>
            <a:off x="4294598" y="1819137"/>
            <a:ext cx="3616504" cy="176458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Discussion</a:t>
            </a:r>
            <a:r>
              <a:rPr lang="en-US" sz="4400" baseline="0" dirty="0">
                <a:solidFill>
                  <a:schemeClr val="accent1">
                    <a:lumMod val="50000"/>
                  </a:schemeClr>
                </a:solidFill>
              </a:rPr>
              <a:t> Break</a:t>
            </a:r>
          </a:p>
          <a:p>
            <a:pPr algn="ctr"/>
            <a:endParaRPr lang="en-US" baseline="0" dirty="0"/>
          </a:p>
          <a:p>
            <a:pPr algn="ctr"/>
            <a:r>
              <a:rPr lang="en-US" sz="2400" baseline="0" dirty="0"/>
              <a:t>Supporting 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577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7AC6EB-DAA0-2CE6-56D6-46D41CBF9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358E4B-E18E-BA58-3063-F405DBF8EBC4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EDA25-33C8-6DC5-0A19-E541D32F25E8}"/>
              </a:ext>
            </a:extLst>
          </p:cNvPr>
          <p:cNvSpPr/>
          <p:nvPr/>
        </p:nvSpPr>
        <p:spPr>
          <a:xfrm>
            <a:off x="0" y="0"/>
            <a:ext cx="12192000" cy="636161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sign and text&#10;&#10;Description automatically generated with medium confidence">
            <a:extLst>
              <a:ext uri="{FF2B5EF4-FFF2-40B4-BE49-F238E27FC236}">
                <a16:creationId xmlns:a16="http://schemas.microsoft.com/office/drawing/2014/main" id="{558E5AB0-0C5C-CDE1-30C6-C6D3084C5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6" y="1714500"/>
            <a:ext cx="34379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4D456-4C20-A6A5-BC19-8B5FA73C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30"/>
            <a:ext cx="10856624" cy="1070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6D904-3E41-2426-3705-1A07F3DE7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688" y="1825625"/>
            <a:ext cx="10856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7F989F88-0F4F-63CA-7E8B-55B3D17A2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5595" y="6422943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fld id="{98BD16F8-CF92-4FA1-9835-07755904ED58}" type="datetime1">
              <a:rPr lang="en-US" smtClean="0"/>
              <a:t>4/29/2025</a:t>
            </a:fld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C8CC00C-0C44-66A1-A66D-A2D44855CE09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4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80" r:id="rId2"/>
    <p:sldLayoutId id="2147484081" r:id="rId3"/>
    <p:sldLayoutId id="2147484083" r:id="rId4"/>
    <p:sldLayoutId id="2147484084" r:id="rId5"/>
    <p:sldLayoutId id="2147484085" r:id="rId6"/>
    <p:sldLayoutId id="2147484088" r:id="rId7"/>
    <p:sldLayoutId id="2147484089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ravis.townsend@ihs.gov" TargetMode="External"/><Relationship Id="rId7" Type="http://schemas.openxmlformats.org/officeDocument/2006/relationships/hyperlink" Target="mailto:matthew.ellis@ihs.gov" TargetMode="External"/><Relationship Id="rId2" Type="http://schemas.openxmlformats.org/officeDocument/2006/relationships/hyperlink" Target="mailto:jonathan.merrell@ihs.gov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Lucinda.Charleston@ihs.gov" TargetMode="External"/><Relationship Id="rId5" Type="http://schemas.openxmlformats.org/officeDocument/2006/relationships/hyperlink" Target="mailto:philip.Heuer@ihs.gov" TargetMode="External"/><Relationship Id="rId4" Type="http://schemas.openxmlformats.org/officeDocument/2006/relationships/hyperlink" Target="mailto:Jason.douglas@ihs.go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uckanaga-anthony.buckanaga@ihs.gov" TargetMode="External"/><Relationship Id="rId7" Type="http://schemas.openxmlformats.org/officeDocument/2006/relationships/hyperlink" Target="mailto:ladonna.lock@ihs.gov" TargetMode="External"/><Relationship Id="rId2" Type="http://schemas.openxmlformats.org/officeDocument/2006/relationships/hyperlink" Target="mailto:Jessica.Anderson@ihs.gov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ynthia.gunderson@ihs.gov" TargetMode="External"/><Relationship Id="rId5" Type="http://schemas.openxmlformats.org/officeDocument/2006/relationships/hyperlink" Target="mailto:karla.Svingen@ihs.gov" TargetMode="External"/><Relationship Id="rId4" Type="http://schemas.openxmlformats.org/officeDocument/2006/relationships/hyperlink" Target="mailto:massa.kofa@ihs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ellis@ihs.gov" TargetMode="External"/><Relationship Id="rId2" Type="http://schemas.openxmlformats.org/officeDocument/2006/relationships/hyperlink" Target="mailto:Jonathan.Merrell@ihs.gov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917C4D-87FD-130F-2D2E-B1AFDEC6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Ambulatory Accreditation Trends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7105C-3DA0-8AFA-E976-85E9F5052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May 6</a:t>
            </a:r>
            <a:r>
              <a:rPr lang="en-US" baseline="30000" dirty="0"/>
              <a:t>th</a:t>
            </a:r>
            <a:r>
              <a:rPr lang="en-US" dirty="0"/>
              <a:t> 2025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99BC98-FC16-D652-4283-B12E86A37AB5}"/>
              </a:ext>
            </a:extLst>
          </p:cNvPr>
          <p:cNvSpPr txBox="1">
            <a:spLocks/>
          </p:cNvSpPr>
          <p:nvPr/>
        </p:nvSpPr>
        <p:spPr>
          <a:xfrm>
            <a:off x="838200" y="4495298"/>
            <a:ext cx="9258300" cy="22529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Indian Health Service </a:t>
            </a:r>
          </a:p>
          <a:p>
            <a:r>
              <a:rPr lang="en-US" sz="1800" b="1" dirty="0">
                <a:solidFill>
                  <a:schemeClr val="bg1"/>
                </a:solidFill>
                <a:latin typeface="+mn-lt"/>
              </a:rPr>
              <a:t>Jonathan Merrell Director Office of Clinical Support, </a:t>
            </a:r>
          </a:p>
          <a:p>
            <a:r>
              <a:rPr lang="en-US" sz="1800" b="1" dirty="0">
                <a:solidFill>
                  <a:schemeClr val="bg1"/>
                </a:solidFill>
                <a:latin typeface="+mn-lt"/>
              </a:rPr>
              <a:t>Acting Director Field Operations Bemidji Area Office </a:t>
            </a:r>
          </a:p>
          <a:p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9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076B9C-9875-44F5-8A82-47F2F95491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973" y="1082160"/>
            <a:ext cx="2801005" cy="3194721"/>
          </a:xfrm>
        </p:spPr>
        <p:txBody>
          <a:bodyPr/>
          <a:lstStyle/>
          <a:p>
            <a:r>
              <a:rPr lang="en-US" sz="1400" i="0" dirty="0"/>
              <a:t>Non-compliance with Standards specific to infection prevention and control and safety place patients at risk and are a potential liability for organizations. Organizations must address these issues promptly and on an ongoing basis to ensure compliance with Standards and delivery of high-quality patient care.</a:t>
            </a: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392100-7C08-46FC-944C-7A5DBE01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646331"/>
          </a:xfrm>
        </p:spPr>
        <p:txBody>
          <a:bodyPr/>
          <a:lstStyle/>
          <a:p>
            <a:r>
              <a:rPr lang="en-US" sz="4000" dirty="0"/>
              <a:t>Infection Prevention and Control and Safety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110CF-784D-4CB4-8191-383C0C063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30" y="1082160"/>
            <a:ext cx="8734097" cy="57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0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672DE4-001A-4983-9625-4168CEEDC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688" y="1164697"/>
            <a:ext cx="10856624" cy="341632"/>
          </a:xfrm>
        </p:spPr>
        <p:txBody>
          <a:bodyPr/>
          <a:lstStyle/>
          <a:p>
            <a:r>
              <a:rPr lang="en-US" i="0" dirty="0"/>
              <a:t>The top five highest deficiency Standards and highest deficiency Elements are outlined below.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0337F5-3F5C-476C-83CF-FF32440C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01731"/>
          </a:xfrm>
        </p:spPr>
        <p:txBody>
          <a:bodyPr/>
          <a:lstStyle/>
          <a:p>
            <a:r>
              <a:rPr lang="en-US" dirty="0"/>
              <a:t>Common Findings in PCMH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FA53F-F6C5-4B8C-BAB4-AD75E59A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3" y="1845199"/>
            <a:ext cx="9182157" cy="38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4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67C68-C92C-D829-9CAC-581EACC03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Findings in PCMH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0B55B4-A49C-42E2-B83C-3D284D909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54" y="1314160"/>
            <a:ext cx="9328374" cy="48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9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67C68-C92C-D829-9CAC-581EACC03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73" y="157655"/>
            <a:ext cx="9923427" cy="1200329"/>
          </a:xfrm>
        </p:spPr>
        <p:txBody>
          <a:bodyPr/>
          <a:lstStyle/>
          <a:p>
            <a:r>
              <a:rPr lang="en-US" sz="4000" dirty="0"/>
              <a:t>IHS Specific Standard Deficiency Trend CY 2024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ADEE91-8B32-4566-8D85-760C21839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73" y="1008993"/>
            <a:ext cx="11147443" cy="54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2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67C68-C92C-D829-9CAC-581EACC03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IHS Specific Standard Deficiency Trend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D30C7-D5C7-4DAF-95DD-D3ACB9BEB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09" y="1352293"/>
            <a:ext cx="9131294" cy="484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1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67C68-C92C-D829-9CAC-581EACC03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IHS Specific Best Performing Trend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8AFAB-7932-4DB3-B392-068521AE4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92" y="1174311"/>
            <a:ext cx="9359708" cy="499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45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05C8-6A7F-47D2-A33B-3F575EB3D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Appreciation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C1D20-3B3D-4750-BAB3-A02B79227B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0FB23D-1451-4237-8F8A-6F145C90E64A}"/>
              </a:ext>
            </a:extLst>
          </p:cNvPr>
          <p:cNvSpPr/>
          <p:nvPr/>
        </p:nvSpPr>
        <p:spPr>
          <a:xfrm>
            <a:off x="2448394" y="20369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AAAHC Mona Sweeney and the 2024 AAAHC Quality Roadmap</a:t>
            </a:r>
          </a:p>
          <a:p>
            <a:endParaRPr lang="en-US" dirty="0"/>
          </a:p>
          <a:p>
            <a:r>
              <a:rPr lang="en-US" dirty="0"/>
              <a:t>IHS Office of Quality Nicole Flom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74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D8EC-7C04-48EB-AB6F-1C6D6E77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Accreditation Support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316733-58AE-4E84-8B1D-FF78AC640DBA}"/>
              </a:ext>
            </a:extLst>
          </p:cNvPr>
          <p:cNvSpPr/>
          <p:nvPr/>
        </p:nvSpPr>
        <p:spPr>
          <a:xfrm>
            <a:off x="333631" y="1661113"/>
            <a:ext cx="106885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OCS can provide consultative support for organizations seeking New accreditation </a:t>
            </a:r>
          </a:p>
          <a:p>
            <a:pPr lvl="1"/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AAAHC Standards 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Support with annual IPC programmatic infection control risk assessment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AAAHC policy review and 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Implementation of IPC and Safety accreditation Dashboards and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Limited onsite mock surveys, accreditation prep activities and coaching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Infection Control and Safety Committee Consultation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Connection to IHS HQ Office of Quality accreditation and consulting contracts for Accreditation Association for Ambulatory Healthcare (AAAHC), The Joint Commission (TJC), and Joint Commission Resources (JCR) </a:t>
            </a:r>
          </a:p>
        </p:txBody>
      </p:sp>
    </p:spTree>
    <p:extLst>
      <p:ext uri="{BB962C8B-B14F-4D97-AF65-F5344CB8AC3E}">
        <p14:creationId xmlns:p14="http://schemas.microsoft.com/office/powerpoint/2010/main" val="3976130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E1D5DB-4F18-201C-369D-174E5D08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975" y="435829"/>
            <a:ext cx="8629649" cy="1311128"/>
          </a:xfrm>
        </p:spPr>
        <p:txBody>
          <a:bodyPr/>
          <a:lstStyle/>
          <a:p>
            <a:r>
              <a:rPr lang="en-US" dirty="0"/>
              <a:t>Office of Clinical Support (OCS) Staff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FEAB7D-3A73-401B-9A8B-D7BB4AC6C7CF}"/>
              </a:ext>
            </a:extLst>
          </p:cNvPr>
          <p:cNvSpPr/>
          <p:nvPr/>
        </p:nvSpPr>
        <p:spPr>
          <a:xfrm>
            <a:off x="3228975" y="1720839"/>
            <a:ext cx="862964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Jonathan Merrell RN, BSN, MBA Director  </a:t>
            </a:r>
            <a:r>
              <a:rPr lang="en-US" sz="2400" dirty="0">
                <a:hlinkClick r:id="rId2"/>
              </a:rPr>
              <a:t>jonathan.merrell@ihs.gov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Behavioral Health Consultant-Tele-Behavioral Health Consultant (Acting) Dr. Travis Townsend MD </a:t>
            </a:r>
            <a:r>
              <a:rPr lang="en-US" sz="2400" dirty="0">
                <a:hlinkClick r:id="rId3"/>
              </a:rPr>
              <a:t>travis.townsend@ihs.gov</a:t>
            </a:r>
            <a:r>
              <a:rPr lang="en-US" sz="24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Tele-Behavioral Health Provider- Janet Erickson PMHNP-BC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Area Statistician- Jason Douglas </a:t>
            </a:r>
            <a:r>
              <a:rPr lang="en-US" sz="2400" dirty="0">
                <a:hlinkClick r:id="rId4"/>
              </a:rPr>
              <a:t>Jason.douglas@ihs.gov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Diabetes and Nursing Consultant- Phil Heuer DNP NP-BC  </a:t>
            </a:r>
            <a:r>
              <a:rPr lang="en-US" sz="2400" dirty="0">
                <a:hlinkClick r:id="rId5"/>
              </a:rPr>
              <a:t>philip.Heuer@ihs.gov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HPDP-CHR Consultant- Lucinda Charleston MPH </a:t>
            </a:r>
            <a:r>
              <a:rPr lang="en-US" sz="2400" dirty="0">
                <a:hlinkClick r:id="rId6"/>
              </a:rPr>
              <a:t>Lucinda.Charleston@ihs.gov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Patient Safety-Infection Control Consultant- Matthew Ellis MPH, CIC, CDIPC, REHS/RS </a:t>
            </a:r>
            <a:r>
              <a:rPr lang="en-US" sz="2400" dirty="0">
                <a:hlinkClick r:id="rId7"/>
              </a:rPr>
              <a:t>matthew.ellis@ihs.gov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Administration Support- Paula Jourdain </a:t>
            </a:r>
          </a:p>
        </p:txBody>
      </p:sp>
    </p:spTree>
    <p:extLst>
      <p:ext uri="{BB962C8B-B14F-4D97-AF65-F5344CB8AC3E}">
        <p14:creationId xmlns:p14="http://schemas.microsoft.com/office/powerpoint/2010/main" val="3659711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E1D5DB-4F18-201C-369D-174E5D08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800" y="435829"/>
            <a:ext cx="7535863" cy="1311128"/>
          </a:xfrm>
        </p:spPr>
        <p:txBody>
          <a:bodyPr/>
          <a:lstStyle/>
          <a:p>
            <a:r>
              <a:rPr lang="en-US" dirty="0"/>
              <a:t>Office of Clinical Support Staff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FEAB7D-3A73-401B-9A8B-D7BB4AC6C7CF}"/>
              </a:ext>
            </a:extLst>
          </p:cNvPr>
          <p:cNvSpPr/>
          <p:nvPr/>
        </p:nvSpPr>
        <p:spPr>
          <a:xfrm>
            <a:off x="3167191" y="1251282"/>
            <a:ext cx="86296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Pharmacy Consultant-Jessica Anderson PharmD, MHA, BCACP </a:t>
            </a:r>
            <a:r>
              <a:rPr lang="en-US" sz="2400" dirty="0">
                <a:hlinkClick r:id="rId2"/>
              </a:rPr>
              <a:t>Jessica.Anderson@ihs.gov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Area Professional Recruiter-Anthony Buckanaga </a:t>
            </a:r>
            <a:r>
              <a:rPr lang="en-US" sz="2400" dirty="0">
                <a:hlinkClick r:id="rId3"/>
              </a:rPr>
              <a:t>anthony.buckanaga@ihs.gov</a:t>
            </a:r>
            <a:r>
              <a:rPr lang="en-US" sz="24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Cindy Gunderson PharmD- Revenue Cycle Management Director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Clinical Applications Coordinator- Massa Kofa Ph.D., MHIHIM  </a:t>
            </a:r>
            <a:r>
              <a:rPr lang="en-US" sz="2400" dirty="0">
                <a:hlinkClick r:id="rId4"/>
              </a:rPr>
              <a:t>massa.kofa@ihs.gov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Interoperability Coordinator Karla Svingen CPHIMS </a:t>
            </a:r>
            <a:r>
              <a:rPr lang="en-US" sz="2400" dirty="0">
                <a:hlinkClick r:id="rId5"/>
              </a:rPr>
              <a:t>karla.svingen@ihs.gov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Health Information Management Consultant – Vacant </a:t>
            </a:r>
          </a:p>
          <a:p>
            <a:pPr lvl="1"/>
            <a:r>
              <a:rPr lang="en-US" sz="2400" dirty="0"/>
              <a:t>Cindy Gunderson Acting HIM </a:t>
            </a:r>
            <a:r>
              <a:rPr lang="en-US" sz="2400" dirty="0">
                <a:hlinkClick r:id="rId6"/>
              </a:rPr>
              <a:t>cynthia.gunderson@ihs.gov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Area Pharmacy Consultant LaDonna Lock BCACP, TTS </a:t>
            </a:r>
            <a:r>
              <a:rPr lang="en-US" sz="2400" dirty="0">
                <a:hlinkClick r:id="rId7"/>
              </a:rPr>
              <a:t>ladonna.lock@ihs.gov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461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136284"/>
            <a:ext cx="9657412" cy="1089529"/>
          </a:xfrm>
        </p:spPr>
        <p:txBody>
          <a:bodyPr/>
          <a:lstStyle/>
          <a:p>
            <a:r>
              <a:rPr lang="en-US" sz="3600" dirty="0"/>
              <a:t>High Deficiency </a:t>
            </a:r>
            <a:r>
              <a:rPr lang="en-US" sz="3600" u="sng" dirty="0"/>
              <a:t>Standards</a:t>
            </a:r>
            <a:r>
              <a:rPr lang="en-US" sz="3600" dirty="0"/>
              <a:t> in AAAHC Ambulatory Accreditation (AMB) Surveys All AAAHC Customers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303FD9-A068-4D8E-9DA8-116BD3565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8" y="1225813"/>
            <a:ext cx="11729545" cy="3994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7D61C3-ECC2-4DEA-88A4-F1B8BC9E5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49" y="5220651"/>
            <a:ext cx="50863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3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05C8-6A7F-47D2-A33B-3F575EB3D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C1D20-3B3D-4750-BAB3-A02B79227B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0FB23D-1451-4237-8F8A-6F145C90E64A}"/>
              </a:ext>
            </a:extLst>
          </p:cNvPr>
          <p:cNvSpPr/>
          <p:nvPr/>
        </p:nvSpPr>
        <p:spPr>
          <a:xfrm>
            <a:off x="2448394" y="203696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Jonathan Merrell RN, BSN, MBA</a:t>
            </a:r>
          </a:p>
          <a:p>
            <a:r>
              <a:rPr lang="en-US" dirty="0"/>
              <a:t>Bemidji Area Deputy Director, Office of Clinical Support Services</a:t>
            </a:r>
          </a:p>
          <a:p>
            <a:r>
              <a:rPr lang="en-US" dirty="0">
                <a:hlinkClick r:id="rId2"/>
              </a:rPr>
              <a:t>Jonathan.Merrell@ihs.gov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Or </a:t>
            </a:r>
          </a:p>
          <a:p>
            <a:r>
              <a:rPr lang="en-US" dirty="0"/>
              <a:t>Matthew R. Ellis, MPH, CIC, CDIPC, REHS/RS</a:t>
            </a:r>
            <a:br>
              <a:rPr lang="en-US" dirty="0"/>
            </a:br>
            <a:r>
              <a:rPr lang="en-US" dirty="0"/>
              <a:t>Commander, USPHS</a:t>
            </a:r>
            <a:br>
              <a:rPr lang="en-US" dirty="0"/>
            </a:br>
            <a:r>
              <a:rPr lang="en-US" dirty="0"/>
              <a:t>Office of Clinical Support</a:t>
            </a:r>
          </a:p>
          <a:p>
            <a:r>
              <a:rPr lang="en-US" dirty="0"/>
              <a:t>Area Infection Prevention &amp; Control Consultant</a:t>
            </a:r>
          </a:p>
          <a:p>
            <a:r>
              <a:rPr lang="en-US" dirty="0"/>
              <a:t>Area Patient Safety Lead</a:t>
            </a:r>
          </a:p>
          <a:p>
            <a:r>
              <a:rPr lang="en-US" dirty="0"/>
              <a:t>Area I-STAR Quality Manager </a:t>
            </a:r>
          </a:p>
          <a:p>
            <a:r>
              <a:rPr lang="en-US" dirty="0"/>
              <a:t>Mobile: 218.407.3890</a:t>
            </a:r>
          </a:p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matthew.ellis@ihs.gov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5803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30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215112"/>
            <a:ext cx="9657412" cy="867930"/>
          </a:xfrm>
        </p:spPr>
        <p:txBody>
          <a:bodyPr/>
          <a:lstStyle/>
          <a:p>
            <a:r>
              <a:rPr lang="en-US" sz="2800" i="1" dirty="0"/>
              <a:t>Standard description listed in order of percent deficient (Chapter/Standard)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56E06A-021F-48B0-AECD-1B177B16D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25" y="1109662"/>
            <a:ext cx="8237349" cy="553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6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1089529"/>
          </a:xfrm>
        </p:spPr>
        <p:txBody>
          <a:bodyPr/>
          <a:lstStyle/>
          <a:p>
            <a:r>
              <a:rPr lang="en-US" sz="2400" dirty="0"/>
              <a:t>8.I.1 Scenario-based drills of the internal and external emergency and disaster preparedness plan are conducted.</a:t>
            </a:r>
            <a:br>
              <a:rPr lang="en-US" sz="2400" dirty="0"/>
            </a:br>
            <a:r>
              <a:rPr lang="en-US" sz="2400" dirty="0"/>
              <a:t>	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0BDE5-461C-4093-924B-62514AF45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22" y="1850486"/>
            <a:ext cx="9546116" cy="426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2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67C68-C92C-D829-9CAC-581EACC03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688" y="1164697"/>
            <a:ext cx="10856624" cy="341632"/>
          </a:xfrm>
        </p:spPr>
        <p:txBody>
          <a:bodyPr/>
          <a:lstStyle/>
          <a:p>
            <a:r>
              <a:rPr lang="en-US" i="0" dirty="0"/>
              <a:t>“Credentialing, privileging, and peer review are three separate but related processes.”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590931"/>
          </a:xfrm>
        </p:spPr>
        <p:txBody>
          <a:bodyPr/>
          <a:lstStyle/>
          <a:p>
            <a:r>
              <a:rPr lang="en-US" sz="3600" dirty="0"/>
              <a:t>Credentialing, Privileging, Peer Review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95FA96-A0EC-4DCF-88B4-9A99538F5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70" y="1662824"/>
            <a:ext cx="11443259" cy="38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590931"/>
          </a:xfrm>
        </p:spPr>
        <p:txBody>
          <a:bodyPr/>
          <a:lstStyle/>
          <a:p>
            <a:r>
              <a:rPr lang="en-US" sz="3600" dirty="0"/>
              <a:t>Credentialing, Privileging, Peer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6A37C-BCA7-4042-B488-AF329BBF1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490" y="970218"/>
            <a:ext cx="8024648" cy="575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0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67C68-C92C-D829-9CAC-581EACC03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688" y="829912"/>
            <a:ext cx="10856624" cy="1391150"/>
          </a:xfrm>
        </p:spPr>
        <p:txBody>
          <a:bodyPr/>
          <a:lstStyle/>
          <a:p>
            <a:r>
              <a:rPr lang="en-US" sz="1600" dirty="0"/>
              <a:t>Includes allergy documentation and medication reconciliation.</a:t>
            </a:r>
          </a:p>
          <a:p>
            <a:r>
              <a:rPr lang="en-US" sz="1600" i="0" dirty="0"/>
              <a:t>Requirements for documentation appear throughout the Standards. Often, it may be that an organization has a</a:t>
            </a:r>
          </a:p>
          <a:p>
            <a:r>
              <a:rPr lang="en-US" sz="1600" i="0" dirty="0"/>
              <a:t>process to meet the requirement of a Standard, but the process does not include follow-through in the form of</a:t>
            </a:r>
          </a:p>
          <a:p>
            <a:r>
              <a:rPr lang="en-US" sz="1600" dirty="0"/>
              <a:t>written </a:t>
            </a:r>
            <a:r>
              <a:rPr lang="en-US" sz="1600" i="0" dirty="0"/>
              <a:t>documentation.</a:t>
            </a:r>
            <a:endParaRPr lang="en-US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183581"/>
            <a:ext cx="9657412" cy="646331"/>
          </a:xfrm>
        </p:spPr>
        <p:txBody>
          <a:bodyPr/>
          <a:lstStyle/>
          <a:p>
            <a:r>
              <a:rPr lang="en-US" sz="4000" dirty="0"/>
              <a:t>Documentation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B398A3-4626-4807-A95A-99C3ABDDF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98" y="2398047"/>
            <a:ext cx="10475314" cy="42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5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67C68-C92C-D829-9CAC-581EACC03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646331"/>
          </a:xfrm>
        </p:spPr>
        <p:txBody>
          <a:bodyPr/>
          <a:lstStyle/>
          <a:p>
            <a:r>
              <a:rPr lang="en-US" sz="4000" dirty="0"/>
              <a:t>Documentation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4ADBD6-531B-45D2-8631-93897F743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475" y="1844566"/>
            <a:ext cx="9226643" cy="43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0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64E778-0AB2-4BA6-B207-0680806E7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688" y="1164697"/>
            <a:ext cx="10856624" cy="663771"/>
          </a:xfrm>
        </p:spPr>
        <p:txBody>
          <a:bodyPr/>
          <a:lstStyle/>
          <a:p>
            <a:r>
              <a:rPr lang="en-US" sz="1600" i="0" dirty="0"/>
              <a:t>Pharmaceutical services provided by an accreditable organization meet the needs of the patients and are</a:t>
            </a:r>
          </a:p>
          <a:p>
            <a:r>
              <a:rPr lang="en-US" sz="1600" i="0" dirty="0"/>
              <a:t>provided in accordance with ethical and professional practices and legal requirements.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2AE3E6-8E48-442D-96B9-2282811F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01731"/>
          </a:xfrm>
        </p:spPr>
        <p:txBody>
          <a:bodyPr/>
          <a:lstStyle/>
          <a:p>
            <a:r>
              <a:rPr lang="en-US" dirty="0"/>
              <a:t>Pharmaceutical Safety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E61A1-C7A2-41F6-8A08-72A76B028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414" y="1828468"/>
            <a:ext cx="8166538" cy="49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89298"/>
      </p:ext>
    </p:extLst>
  </p:cSld>
  <p:clrMapOvr>
    <a:masterClrMapping/>
  </p:clrMapOvr>
</p:sld>
</file>

<file path=ppt/theme/theme1.xml><?xml version="1.0" encoding="utf-8"?>
<a:theme xmlns:a="http://schemas.openxmlformats.org/drawingml/2006/main" name="IHS v2">
  <a:themeElements>
    <a:clrScheme name="IHS v2">
      <a:dk1>
        <a:srgbClr val="000000"/>
      </a:dk1>
      <a:lt1>
        <a:sysClr val="window" lastClr="FFFFFF"/>
      </a:lt1>
      <a:dk2>
        <a:srgbClr val="3B5529"/>
      </a:dk2>
      <a:lt2>
        <a:srgbClr val="CDDEEE"/>
      </a:lt2>
      <a:accent1>
        <a:srgbClr val="0F4C76"/>
      </a:accent1>
      <a:accent2>
        <a:srgbClr val="A1AE72"/>
      </a:accent2>
      <a:accent3>
        <a:srgbClr val="713E28"/>
      </a:accent3>
      <a:accent4>
        <a:srgbClr val="D4C566"/>
      </a:accent4>
      <a:accent5>
        <a:srgbClr val="D3A445"/>
      </a:accent5>
      <a:accent6>
        <a:srgbClr val="3B5529"/>
      </a:accent6>
      <a:hlink>
        <a:srgbClr val="0070C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S v2" id="{77346667-6128-4F32-9973-036F49212C19}" vid="{BE8F743D-F692-429F-95FF-0E8373C9F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06C046F7035E41A8A84A82CB334762" ma:contentTypeVersion="17" ma:contentTypeDescription="Create a new document." ma:contentTypeScope="" ma:versionID="6fa468fb6906dc44cbe3e2266ff52840">
  <xsd:schema xmlns:xsd="http://www.w3.org/2001/XMLSchema" xmlns:xs="http://www.w3.org/2001/XMLSchema" xmlns:p="http://schemas.microsoft.com/office/2006/metadata/properties" xmlns:ns2="5bc21fa3-ccbb-4a9d-997e-63ad3efcd67d" xmlns:ns3="b98e110e-c8b0-4e38-b6c6-c2289704d4a8" targetNamespace="http://schemas.microsoft.com/office/2006/metadata/properties" ma:root="true" ma:fieldsID="c9b702927d01d688312f4a9ae522c112" ns2:_="" ns3:_="">
    <xsd:import namespace="5bc21fa3-ccbb-4a9d-997e-63ad3efcd67d"/>
    <xsd:import namespace="b98e110e-c8b0-4e38-b6c6-c2289704d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21fa3-ccbb-4a9d-997e-63ad3efcd6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6e16c1e-28d8-4414-9b47-254ba86d22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e110e-c8b0-4e38-b6c6-c2289704d4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6bfae41-7b12-4fdb-bb12-40f7a39a708b}" ma:internalName="TaxCatchAll" ma:showField="CatchAllData" ma:web="b98e110e-c8b0-4e38-b6c6-c2289704d4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c21fa3-ccbb-4a9d-997e-63ad3efcd67d">
      <Terms xmlns="http://schemas.microsoft.com/office/infopath/2007/PartnerControls"/>
    </lcf76f155ced4ddcb4097134ff3c332f>
    <TaxCatchAll xmlns="b98e110e-c8b0-4e38-b6c6-c2289704d4a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183A5-72A5-49F4-9FE5-FCF719B03244}">
  <ds:schemaRefs>
    <ds:schemaRef ds:uri="5bc21fa3-ccbb-4a9d-997e-63ad3efcd67d"/>
    <ds:schemaRef ds:uri="b98e110e-c8b0-4e38-b6c6-c2289704d4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42BA395-7330-4826-ACC0-C500A001C101}">
  <ds:schemaRefs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98e110e-c8b0-4e38-b6c6-c2289704d4a8"/>
    <ds:schemaRef ds:uri="5bc21fa3-ccbb-4a9d-997e-63ad3efcd67d"/>
  </ds:schemaRefs>
</ds:datastoreItem>
</file>

<file path=customXml/itemProps3.xml><?xml version="1.0" encoding="utf-8"?>
<ds:datastoreItem xmlns:ds="http://schemas.openxmlformats.org/officeDocument/2006/customXml" ds:itemID="{4553B0F5-D91F-4D8F-9875-3714628565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IHS v2</Template>
  <TotalTime>261</TotalTime>
  <Words>1963</Words>
  <Application>Microsoft Office PowerPoint</Application>
  <PresentationFormat>Widescreen</PresentationFormat>
  <Paragraphs>187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IHS v2</vt:lpstr>
      <vt:lpstr>Ambulatory Accreditation Trends 2024</vt:lpstr>
      <vt:lpstr>High Deficiency Standards in AAAHC Ambulatory Accreditation (AMB) Surveys All AAAHC Customers</vt:lpstr>
      <vt:lpstr>Standard description listed in order of percent deficient (Chapter/Standard)</vt:lpstr>
      <vt:lpstr>8.I.1 Scenario-based drills of the internal and external emergency and disaster preparedness plan are conducted.  </vt:lpstr>
      <vt:lpstr>Credentialing, Privileging, Peer Review</vt:lpstr>
      <vt:lpstr>Credentialing, Privileging, Peer Review</vt:lpstr>
      <vt:lpstr>Documentation</vt:lpstr>
      <vt:lpstr>Documentation</vt:lpstr>
      <vt:lpstr>Pharmaceutical Safety</vt:lpstr>
      <vt:lpstr>Infection Prevention and Control and Safety</vt:lpstr>
      <vt:lpstr>Common Findings in PCMH</vt:lpstr>
      <vt:lpstr>Common Findings in PCMH</vt:lpstr>
      <vt:lpstr>IHS Specific Standard Deficiency Trend CY 2024 </vt:lpstr>
      <vt:lpstr>IHS Specific Standard Deficiency Trend</vt:lpstr>
      <vt:lpstr>IHS Specific Best Performing Trend</vt:lpstr>
      <vt:lpstr>References and Appreciation </vt:lpstr>
      <vt:lpstr>Area Accreditation Support </vt:lpstr>
      <vt:lpstr>Office of Clinical Support (OCS) Staff</vt:lpstr>
      <vt:lpstr>Office of Clinical Support Staff</vt:lpstr>
      <vt:lpstr>Questions??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Marissa McDonald</dc:creator>
  <cp:lastModifiedBy>Merrell, Jonathan (IHS/BEM/AO)</cp:lastModifiedBy>
  <cp:revision>31</cp:revision>
  <dcterms:created xsi:type="dcterms:W3CDTF">2023-10-24T03:51:06Z</dcterms:created>
  <dcterms:modified xsi:type="dcterms:W3CDTF">2025-04-29T18:27:08Z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0x0101008206C046F7035E41A8A84A82CB334762</vt:lpwstr>
  </property>
  <property fmtid="{D5CDD505-2E9C-101B-9397-08002B2CF9AE}" pid="3" name="MediaServiceImageTags">
    <vt:lpwstr/>
  </property>
</Properties>
</file>