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omments/modernComment_11E_C06EC26B.xml" ContentType="application/vnd.ms-powerpoint.comments+xml"/>
  <Override PartName="/ppt/comments/modernComment_12F_A6A8B0E0.xml" ContentType="application/vnd.ms-powerpoint.comments+xml"/>
  <Override PartName="/ppt/authors.xml" ContentType="application/vnd.ms-powerpoint.auth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20" r:id="rId4"/>
  </p:sldMasterIdLst>
  <p:notesMasterIdLst>
    <p:notesMasterId r:id="rId12"/>
  </p:notesMasterIdLst>
  <p:handoutMasterIdLst>
    <p:handoutMasterId r:id="rId13"/>
  </p:handoutMasterIdLst>
  <p:sldIdLst>
    <p:sldId id="257" r:id="rId5"/>
    <p:sldId id="286" r:id="rId6"/>
    <p:sldId id="303" r:id="rId7"/>
    <p:sldId id="304" r:id="rId8"/>
    <p:sldId id="316" r:id="rId9"/>
    <p:sldId id="317" r:id="rId10"/>
    <p:sldId id="284" r:id="rId11"/>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1BF5A08-78CE-EF4C-A9F5-EBAD92DBE828}" name="OGC" initials="AJH" userId="OGC" providerId="None"/>
  <p188:author id="{B1389753-FCE7-0772-F684-9577034AB722}" name="Sanchez Zoeller, Johanna (IHS/HQ)" initials="S(" userId="S::jsanchezzoeller@na.ihs.gov::e605fb86-e908-4b5f-8a95-05ad062e9d30"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Ehrhardt, Brit L (IHS/HQ)" initials="EBL(" lastIdx="2" clrIdx="0">
    <p:extLst>
      <p:ext uri="{19B8F6BF-5375-455C-9EA6-DF929625EA0E}">
        <p15:presenceInfo xmlns:p15="http://schemas.microsoft.com/office/powerpoint/2012/main" userId="S-1-5-21-1547161642-606747145-682003330-45981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D4D77"/>
    <a:srgbClr val="FFFFFF"/>
    <a:srgbClr val="E48312"/>
    <a:srgbClr val="F5D9CC"/>
    <a:srgbClr val="FAED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DF752BF-B032-6523-B614-EC3D3E1D607E}" v="11" dt="2025-05-06T00:37:05.827"/>
    <p1510:client id="{B2A5061F-DF06-7709-86BC-67409AA5F8E3}" v="17" dt="2025-05-06T00:28:13.23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3" d="100"/>
          <a:sy n="63" d="100"/>
        </p:scale>
        <p:origin x="780" y="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commentAuthors" Target="commentAuthors.xml"/></Relationships>
</file>

<file path=ppt/comments/modernComment_11E_C06EC26B.xml><?xml version="1.0" encoding="utf-8"?>
<p188:cmLst xmlns:a="http://schemas.openxmlformats.org/drawingml/2006/main" xmlns:r="http://schemas.openxmlformats.org/officeDocument/2006/relationships" xmlns:p188="http://schemas.microsoft.com/office/powerpoint/2018/8/main">
  <p188:cm id="{8265296B-B8C2-49CE-BF33-F16CE084C703}" authorId="{E1BF5A08-78CE-EF4C-A9F5-EBAD92DBE828}" status="resolved" created="2025-05-05T20:38:26.281" complete="100000">
    <ac:txMkLst xmlns:ac="http://schemas.microsoft.com/office/drawing/2013/main/command">
      <pc:docMk xmlns:pc="http://schemas.microsoft.com/office/powerpoint/2013/main/command"/>
      <pc:sldMk xmlns:pc="http://schemas.microsoft.com/office/powerpoint/2013/main/command" cId="3228484203" sldId="286"/>
      <ac:spMk id="3" creationId="{00000000-0000-0000-0000-000000000000}"/>
      <ac:txMk cp="566" len="71">
        <ac:context len="1005" hash="3199147371"/>
      </ac:txMk>
    </ac:txMkLst>
    <p188:pos x="5426183" y="1845320"/>
    <p188:txBody>
      <a:bodyPr/>
      <a:lstStyle/>
      <a:p>
        <a:r>
          <a:rPr lang="en-US"/>
          <a:t>Updated language regarding claims received to be less specific as to dates, but more specific as to volume.</a:t>
        </a:r>
      </a:p>
    </p188:txBody>
  </p188:cm>
  <p188:cm id="{2025655F-EDFC-44A0-AF3C-F146509B6C7A}" authorId="{E1BF5A08-78CE-EF4C-A9F5-EBAD92DBE828}" status="resolved" created="2025-05-05T20:44:39.734" complete="100000">
    <ac:deMkLst xmlns:ac="http://schemas.microsoft.com/office/drawing/2013/main/command">
      <pc:docMk xmlns:pc="http://schemas.microsoft.com/office/powerpoint/2013/main/command"/>
      <pc:sldMk xmlns:pc="http://schemas.microsoft.com/office/powerpoint/2013/main/command" cId="3228484203" sldId="286"/>
      <ac:spMk id="3" creationId="{00000000-0000-0000-0000-000000000000}"/>
    </ac:deMkLst>
    <p188:txBody>
      <a:bodyPr/>
      <a:lstStyle/>
      <a:p>
        <a:r>
          <a:rPr lang="en-US"/>
          <a:t>Recommend against including the types of claims received.</a:t>
        </a:r>
      </a:p>
    </p188:txBody>
  </p188:cm>
</p188:cmLst>
</file>

<file path=ppt/comments/modernComment_12F_A6A8B0E0.xml><?xml version="1.0" encoding="utf-8"?>
<p188:cmLst xmlns:a="http://schemas.openxmlformats.org/drawingml/2006/main" xmlns:r="http://schemas.openxmlformats.org/officeDocument/2006/relationships" xmlns:p188="http://schemas.microsoft.com/office/powerpoint/2018/8/main">
  <p188:cm id="{A866BBCC-17AA-4592-84AA-DE4A5DDEE227}" authorId="{E1BF5A08-78CE-EF4C-A9F5-EBAD92DBE828}" status="resolved" created="2025-05-05T20:52:35.152" complete="100000">
    <ac:txMkLst xmlns:ac="http://schemas.microsoft.com/office/drawing/2013/main/command">
      <pc:docMk xmlns:pc="http://schemas.microsoft.com/office/powerpoint/2013/main/command"/>
      <pc:sldMk xmlns:pc="http://schemas.microsoft.com/office/powerpoint/2013/main/command" cId="2796073184" sldId="303"/>
      <ac:spMk id="3" creationId="{00000000-0000-0000-0000-000000000000}"/>
      <ac:txMk cp="418" len="353">
        <ac:context len="774" hash="753380296"/>
      </ac:txMk>
    </ac:txMkLst>
    <p188:pos x="8448166" y="1889925"/>
    <p188:txBody>
      <a:bodyPr/>
      <a:lstStyle/>
      <a:p>
        <a:r>
          <a:rPr lang="en-US"/>
          <a:t>OGC recommends against saying where the funds to pay claims will come from. Also recommend being more general about statute of limitations and years for which claims may be submitted. Claims for 2025 are, arguably, not yet ripe for submission as the claims have not yet accrued.</a:t>
        </a:r>
      </a:p>
    </p188:txBody>
  </p188:cm>
  <p188:cm id="{1CEDAEA9-A40B-4FE8-AE94-86FE32BF2665}" authorId="{E1BF5A08-78CE-EF4C-A9F5-EBAD92DBE828}" status="resolved" created="2025-05-05T20:52:55.557" complete="100000">
    <ac:txMkLst xmlns:ac="http://schemas.microsoft.com/office/drawing/2013/main/command">
      <pc:docMk xmlns:pc="http://schemas.microsoft.com/office/powerpoint/2013/main/command"/>
      <pc:sldMk xmlns:pc="http://schemas.microsoft.com/office/powerpoint/2013/main/command" cId="2796073184" sldId="303"/>
      <ac:spMk id="3" creationId="{00000000-0000-0000-0000-000000000000}"/>
      <ac:txMk cp="0" len="417">
        <ac:context len="774" hash="753380296"/>
      </ac:txMk>
    </ac:txMkLst>
    <p188:pos x="10388478" y="317603"/>
    <p188:txBody>
      <a:bodyPr/>
      <a:lstStyle/>
      <a:p>
        <a:r>
          <a:rPr lang="en-US"/>
          <a:t>Modified language to be a little more general.</a:t>
        </a:r>
      </a:p>
    </p188:txBody>
  </p188:cm>
</p188:cmLst>
</file>

<file path=ppt/diagrams/colors1.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EB894EF-8A93-4043-9123-89273143D29B}" type="doc">
      <dgm:prSet loTypeId="urn:microsoft.com/office/officeart/2005/8/layout/cycle2" loCatId="cycle" qsTypeId="urn:microsoft.com/office/officeart/2005/8/quickstyle/simple1" qsCatId="simple" csTypeId="urn:microsoft.com/office/officeart/2005/8/colors/accent1_3" csCatId="accent1" phldr="1"/>
      <dgm:spPr/>
      <dgm:t>
        <a:bodyPr/>
        <a:lstStyle/>
        <a:p>
          <a:endParaRPr lang="en-US"/>
        </a:p>
      </dgm:t>
    </dgm:pt>
    <dgm:pt modelId="{F2E0F605-5208-4339-A1B8-62CF4E299903}">
      <dgm:prSet phldrT="[Text]"/>
      <dgm:spPr/>
      <dgm:t>
        <a:bodyPr/>
        <a:lstStyle/>
        <a:p>
          <a:r>
            <a:rPr lang="en-US"/>
            <a:t>CDA Claims Received from Tribe/Tribal Org.</a:t>
          </a:r>
        </a:p>
      </dgm:t>
    </dgm:pt>
    <dgm:pt modelId="{69A8553C-C178-4811-A52A-C470BA6344CD}" type="parTrans" cxnId="{4C5375D0-60B7-4AD5-83EB-11D7F52793C3}">
      <dgm:prSet/>
      <dgm:spPr/>
      <dgm:t>
        <a:bodyPr/>
        <a:lstStyle/>
        <a:p>
          <a:endParaRPr lang="en-US"/>
        </a:p>
      </dgm:t>
    </dgm:pt>
    <dgm:pt modelId="{4C743CC0-1385-4AEB-97C7-5FF4E873E7C1}" type="sibTrans" cxnId="{4C5375D0-60B7-4AD5-83EB-11D7F52793C3}">
      <dgm:prSet/>
      <dgm:spPr/>
      <dgm:t>
        <a:bodyPr/>
        <a:lstStyle/>
        <a:p>
          <a:endParaRPr lang="en-US"/>
        </a:p>
      </dgm:t>
    </dgm:pt>
    <dgm:pt modelId="{C5B41B67-C508-4022-9A38-84ED95348DC8}">
      <dgm:prSet phldrT="[Text]"/>
      <dgm:spPr/>
      <dgm:t>
        <a:bodyPr/>
        <a:lstStyle/>
        <a:p>
          <a:r>
            <a:rPr lang="en-US"/>
            <a:t>IHS sends Acknowledgement  and expected Agency decision date. </a:t>
          </a:r>
        </a:p>
      </dgm:t>
    </dgm:pt>
    <dgm:pt modelId="{656B8493-D00B-4E9D-9E64-33D2CF00D652}" type="parTrans" cxnId="{416A8D4E-BEEA-4C7C-9D86-9E2A5B75DCCA}">
      <dgm:prSet/>
      <dgm:spPr/>
      <dgm:t>
        <a:bodyPr/>
        <a:lstStyle/>
        <a:p>
          <a:endParaRPr lang="en-US"/>
        </a:p>
      </dgm:t>
    </dgm:pt>
    <dgm:pt modelId="{2F1B52DB-4CD1-42D7-8630-AD2157A74B9D}" type="sibTrans" cxnId="{416A8D4E-BEEA-4C7C-9D86-9E2A5B75DCCA}">
      <dgm:prSet/>
      <dgm:spPr/>
      <dgm:t>
        <a:bodyPr/>
        <a:lstStyle/>
        <a:p>
          <a:endParaRPr lang="en-US"/>
        </a:p>
      </dgm:t>
    </dgm:pt>
    <dgm:pt modelId="{D95D82F8-9BAC-4246-9016-C73746CCAEF1}">
      <dgm:prSet phldrT="[Text]"/>
      <dgm:spPr/>
      <dgm:t>
        <a:bodyPr/>
        <a:lstStyle/>
        <a:p>
          <a:r>
            <a:rPr lang="en-US"/>
            <a:t>IHS reviews CSC data from Tribe/Tribal Organization and any internal data the Agency has available.</a:t>
          </a:r>
        </a:p>
      </dgm:t>
    </dgm:pt>
    <dgm:pt modelId="{020BF1BA-16EE-4F96-97EE-08B7C30DF503}" type="parTrans" cxnId="{45CF6389-4D18-42D4-8AF0-9584A33C433E}">
      <dgm:prSet/>
      <dgm:spPr/>
      <dgm:t>
        <a:bodyPr/>
        <a:lstStyle/>
        <a:p>
          <a:endParaRPr lang="en-US"/>
        </a:p>
      </dgm:t>
    </dgm:pt>
    <dgm:pt modelId="{0A6C0B5F-61A1-4FFF-BECF-985B5C37E25D}" type="sibTrans" cxnId="{45CF6389-4D18-42D4-8AF0-9584A33C433E}">
      <dgm:prSet/>
      <dgm:spPr/>
      <dgm:t>
        <a:bodyPr/>
        <a:lstStyle/>
        <a:p>
          <a:endParaRPr lang="en-US"/>
        </a:p>
      </dgm:t>
    </dgm:pt>
    <dgm:pt modelId="{00F3CA33-5A01-4947-BE71-25023413332F}">
      <dgm:prSet phldrT="[Text]"/>
      <dgm:spPr/>
      <dgm:t>
        <a:bodyPr/>
        <a:lstStyle/>
        <a:p>
          <a:r>
            <a:rPr lang="en-US"/>
            <a:t>Settlement conversations and/or further discussion with Tribe/Tribal Organization.</a:t>
          </a:r>
        </a:p>
      </dgm:t>
    </dgm:pt>
    <dgm:pt modelId="{3A6BE25B-422E-4054-9058-8DF45B387984}" type="parTrans" cxnId="{25DBFA52-55D7-47AD-B18C-896427B780AA}">
      <dgm:prSet/>
      <dgm:spPr/>
      <dgm:t>
        <a:bodyPr/>
        <a:lstStyle/>
        <a:p>
          <a:endParaRPr lang="en-US"/>
        </a:p>
      </dgm:t>
    </dgm:pt>
    <dgm:pt modelId="{0CE7638F-B28B-4A7B-8466-AB578FEE0749}" type="sibTrans" cxnId="{25DBFA52-55D7-47AD-B18C-896427B780AA}">
      <dgm:prSet/>
      <dgm:spPr/>
      <dgm:t>
        <a:bodyPr/>
        <a:lstStyle/>
        <a:p>
          <a:endParaRPr lang="en-US"/>
        </a:p>
      </dgm:t>
    </dgm:pt>
    <dgm:pt modelId="{6D48DDBA-24AB-4070-B366-91C6CEC00E86}">
      <dgm:prSet phldrT="[Text]"/>
      <dgm:spPr/>
      <dgm:t>
        <a:bodyPr/>
        <a:lstStyle/>
        <a:p>
          <a:r>
            <a:rPr lang="en-US"/>
            <a:t>Final decision from IHS.</a:t>
          </a:r>
        </a:p>
      </dgm:t>
    </dgm:pt>
    <dgm:pt modelId="{1A6C13C7-D749-4461-894B-4C90ED4EFE94}" type="parTrans" cxnId="{BB2E4837-96DC-4752-B5B1-3B2A18D14B12}">
      <dgm:prSet/>
      <dgm:spPr/>
      <dgm:t>
        <a:bodyPr/>
        <a:lstStyle/>
        <a:p>
          <a:endParaRPr lang="en-US"/>
        </a:p>
      </dgm:t>
    </dgm:pt>
    <dgm:pt modelId="{14A31263-2B90-40B5-ABC4-5C22BBF0B3BA}" type="sibTrans" cxnId="{BB2E4837-96DC-4752-B5B1-3B2A18D14B12}">
      <dgm:prSet/>
      <dgm:spPr/>
      <dgm:t>
        <a:bodyPr/>
        <a:lstStyle/>
        <a:p>
          <a:endParaRPr lang="en-US"/>
        </a:p>
      </dgm:t>
    </dgm:pt>
    <dgm:pt modelId="{BF5986A7-1DCA-4A99-94DF-2B45E793C119}" type="pres">
      <dgm:prSet presAssocID="{EEB894EF-8A93-4043-9123-89273143D29B}" presName="cycle" presStyleCnt="0">
        <dgm:presLayoutVars>
          <dgm:dir/>
          <dgm:resizeHandles val="exact"/>
        </dgm:presLayoutVars>
      </dgm:prSet>
      <dgm:spPr/>
    </dgm:pt>
    <dgm:pt modelId="{CB274153-16F3-4C7F-814C-89E0A9316152}" type="pres">
      <dgm:prSet presAssocID="{F2E0F605-5208-4339-A1B8-62CF4E299903}" presName="node" presStyleLbl="node1" presStyleIdx="0" presStyleCnt="5">
        <dgm:presLayoutVars>
          <dgm:bulletEnabled val="1"/>
        </dgm:presLayoutVars>
      </dgm:prSet>
      <dgm:spPr/>
    </dgm:pt>
    <dgm:pt modelId="{A6725B63-55CE-410A-B4F4-8D07EEC40432}" type="pres">
      <dgm:prSet presAssocID="{4C743CC0-1385-4AEB-97C7-5FF4E873E7C1}" presName="sibTrans" presStyleLbl="sibTrans2D1" presStyleIdx="0" presStyleCnt="5"/>
      <dgm:spPr/>
    </dgm:pt>
    <dgm:pt modelId="{7C68E2D9-74B1-4B29-9589-B0BC4F2D222A}" type="pres">
      <dgm:prSet presAssocID="{4C743CC0-1385-4AEB-97C7-5FF4E873E7C1}" presName="connectorText" presStyleLbl="sibTrans2D1" presStyleIdx="0" presStyleCnt="5"/>
      <dgm:spPr/>
    </dgm:pt>
    <dgm:pt modelId="{6F69FA68-29C0-4136-92BF-A165D06A5B8C}" type="pres">
      <dgm:prSet presAssocID="{C5B41B67-C508-4022-9A38-84ED95348DC8}" presName="node" presStyleLbl="node1" presStyleIdx="1" presStyleCnt="5">
        <dgm:presLayoutVars>
          <dgm:bulletEnabled val="1"/>
        </dgm:presLayoutVars>
      </dgm:prSet>
      <dgm:spPr/>
    </dgm:pt>
    <dgm:pt modelId="{0AE0DEA6-1957-44A1-A569-B661DA3BB842}" type="pres">
      <dgm:prSet presAssocID="{2F1B52DB-4CD1-42D7-8630-AD2157A74B9D}" presName="sibTrans" presStyleLbl="sibTrans2D1" presStyleIdx="1" presStyleCnt="5"/>
      <dgm:spPr/>
    </dgm:pt>
    <dgm:pt modelId="{61EC1261-0668-48C1-AB58-5A3C304176D9}" type="pres">
      <dgm:prSet presAssocID="{2F1B52DB-4CD1-42D7-8630-AD2157A74B9D}" presName="connectorText" presStyleLbl="sibTrans2D1" presStyleIdx="1" presStyleCnt="5"/>
      <dgm:spPr/>
    </dgm:pt>
    <dgm:pt modelId="{D1D0A427-5142-4FD0-A35A-32FE21360103}" type="pres">
      <dgm:prSet presAssocID="{D95D82F8-9BAC-4246-9016-C73746CCAEF1}" presName="node" presStyleLbl="node1" presStyleIdx="2" presStyleCnt="5">
        <dgm:presLayoutVars>
          <dgm:bulletEnabled val="1"/>
        </dgm:presLayoutVars>
      </dgm:prSet>
      <dgm:spPr/>
    </dgm:pt>
    <dgm:pt modelId="{02F1CE98-9558-4EB2-8B48-0C3EC65DBD82}" type="pres">
      <dgm:prSet presAssocID="{0A6C0B5F-61A1-4FFF-BECF-985B5C37E25D}" presName="sibTrans" presStyleLbl="sibTrans2D1" presStyleIdx="2" presStyleCnt="5"/>
      <dgm:spPr/>
    </dgm:pt>
    <dgm:pt modelId="{81941ED2-17A7-408F-8890-B82BF144C214}" type="pres">
      <dgm:prSet presAssocID="{0A6C0B5F-61A1-4FFF-BECF-985B5C37E25D}" presName="connectorText" presStyleLbl="sibTrans2D1" presStyleIdx="2" presStyleCnt="5"/>
      <dgm:spPr/>
    </dgm:pt>
    <dgm:pt modelId="{3892CAC0-09E3-4ACF-B9AC-1270B71E66D6}" type="pres">
      <dgm:prSet presAssocID="{00F3CA33-5A01-4947-BE71-25023413332F}" presName="node" presStyleLbl="node1" presStyleIdx="3" presStyleCnt="5">
        <dgm:presLayoutVars>
          <dgm:bulletEnabled val="1"/>
        </dgm:presLayoutVars>
      </dgm:prSet>
      <dgm:spPr/>
    </dgm:pt>
    <dgm:pt modelId="{6C182491-D0EC-4CAC-91D2-D0C0B0D9106F}" type="pres">
      <dgm:prSet presAssocID="{0CE7638F-B28B-4A7B-8466-AB578FEE0749}" presName="sibTrans" presStyleLbl="sibTrans2D1" presStyleIdx="3" presStyleCnt="5"/>
      <dgm:spPr/>
    </dgm:pt>
    <dgm:pt modelId="{A6C64E43-5B92-40E3-9F79-EBC226DFCBAD}" type="pres">
      <dgm:prSet presAssocID="{0CE7638F-B28B-4A7B-8466-AB578FEE0749}" presName="connectorText" presStyleLbl="sibTrans2D1" presStyleIdx="3" presStyleCnt="5"/>
      <dgm:spPr/>
    </dgm:pt>
    <dgm:pt modelId="{320F7C33-E071-4385-984F-F7D001B09A50}" type="pres">
      <dgm:prSet presAssocID="{6D48DDBA-24AB-4070-B366-91C6CEC00E86}" presName="node" presStyleLbl="node1" presStyleIdx="4" presStyleCnt="5">
        <dgm:presLayoutVars>
          <dgm:bulletEnabled val="1"/>
        </dgm:presLayoutVars>
      </dgm:prSet>
      <dgm:spPr/>
    </dgm:pt>
    <dgm:pt modelId="{D023F88B-96AB-4854-97E0-279D2511E006}" type="pres">
      <dgm:prSet presAssocID="{14A31263-2B90-40B5-ABC4-5C22BBF0B3BA}" presName="sibTrans" presStyleLbl="sibTrans2D1" presStyleIdx="4" presStyleCnt="5" custLinFactX="-100000" custLinFactY="85523" custLinFactNeighborX="-137320" custLinFactNeighborY="100000"/>
      <dgm:spPr/>
    </dgm:pt>
    <dgm:pt modelId="{9B07724E-0734-42F1-B9DA-E8DADA72BAD0}" type="pres">
      <dgm:prSet presAssocID="{14A31263-2B90-40B5-ABC4-5C22BBF0B3BA}" presName="connectorText" presStyleLbl="sibTrans2D1" presStyleIdx="4" presStyleCnt="5"/>
      <dgm:spPr/>
    </dgm:pt>
  </dgm:ptLst>
  <dgm:cxnLst>
    <dgm:cxn modelId="{C7883F02-EFF4-4290-98C0-D556BF17CD3C}" type="presOf" srcId="{F2E0F605-5208-4339-A1B8-62CF4E299903}" destId="{CB274153-16F3-4C7F-814C-89E0A9316152}" srcOrd="0" destOrd="0" presId="urn:microsoft.com/office/officeart/2005/8/layout/cycle2"/>
    <dgm:cxn modelId="{025C5926-91CF-4BA3-B071-8219F9A7CD17}" type="presOf" srcId="{0A6C0B5F-61A1-4FFF-BECF-985B5C37E25D}" destId="{81941ED2-17A7-408F-8890-B82BF144C214}" srcOrd="1" destOrd="0" presId="urn:microsoft.com/office/officeart/2005/8/layout/cycle2"/>
    <dgm:cxn modelId="{BB2E4837-96DC-4752-B5B1-3B2A18D14B12}" srcId="{EEB894EF-8A93-4043-9123-89273143D29B}" destId="{6D48DDBA-24AB-4070-B366-91C6CEC00E86}" srcOrd="4" destOrd="0" parTransId="{1A6C13C7-D749-4461-894B-4C90ED4EFE94}" sibTransId="{14A31263-2B90-40B5-ABC4-5C22BBF0B3BA}"/>
    <dgm:cxn modelId="{C7BB5F5B-6C40-4597-9D2A-9BD0B6B5C55D}" type="presOf" srcId="{6D48DDBA-24AB-4070-B366-91C6CEC00E86}" destId="{320F7C33-E071-4385-984F-F7D001B09A50}" srcOrd="0" destOrd="0" presId="urn:microsoft.com/office/officeart/2005/8/layout/cycle2"/>
    <dgm:cxn modelId="{0E71D25F-B247-4A88-9964-B51281592CB1}" type="presOf" srcId="{14A31263-2B90-40B5-ABC4-5C22BBF0B3BA}" destId="{9B07724E-0734-42F1-B9DA-E8DADA72BAD0}" srcOrd="1" destOrd="0" presId="urn:microsoft.com/office/officeart/2005/8/layout/cycle2"/>
    <dgm:cxn modelId="{2D459943-8437-46EE-9FCE-D8B164DB7DEC}" type="presOf" srcId="{D95D82F8-9BAC-4246-9016-C73746CCAEF1}" destId="{D1D0A427-5142-4FD0-A35A-32FE21360103}" srcOrd="0" destOrd="0" presId="urn:microsoft.com/office/officeart/2005/8/layout/cycle2"/>
    <dgm:cxn modelId="{6858E943-ED4E-4AE6-8556-B93AC08CB35D}" type="presOf" srcId="{C5B41B67-C508-4022-9A38-84ED95348DC8}" destId="{6F69FA68-29C0-4136-92BF-A165D06A5B8C}" srcOrd="0" destOrd="0" presId="urn:microsoft.com/office/officeart/2005/8/layout/cycle2"/>
    <dgm:cxn modelId="{61CA0964-146B-491F-88ED-DE6C738D5904}" type="presOf" srcId="{4C743CC0-1385-4AEB-97C7-5FF4E873E7C1}" destId="{7C68E2D9-74B1-4B29-9589-B0BC4F2D222A}" srcOrd="1" destOrd="0" presId="urn:microsoft.com/office/officeart/2005/8/layout/cycle2"/>
    <dgm:cxn modelId="{21D8094A-7508-4D4A-9DD0-1B84A33C4E11}" type="presOf" srcId="{0CE7638F-B28B-4A7B-8466-AB578FEE0749}" destId="{A6C64E43-5B92-40E3-9F79-EBC226DFCBAD}" srcOrd="1" destOrd="0" presId="urn:microsoft.com/office/officeart/2005/8/layout/cycle2"/>
    <dgm:cxn modelId="{416A8D4E-BEEA-4C7C-9D86-9E2A5B75DCCA}" srcId="{EEB894EF-8A93-4043-9123-89273143D29B}" destId="{C5B41B67-C508-4022-9A38-84ED95348DC8}" srcOrd="1" destOrd="0" parTransId="{656B8493-D00B-4E9D-9E64-33D2CF00D652}" sibTransId="{2F1B52DB-4CD1-42D7-8630-AD2157A74B9D}"/>
    <dgm:cxn modelId="{25DBFA52-55D7-47AD-B18C-896427B780AA}" srcId="{EEB894EF-8A93-4043-9123-89273143D29B}" destId="{00F3CA33-5A01-4947-BE71-25023413332F}" srcOrd="3" destOrd="0" parTransId="{3A6BE25B-422E-4054-9058-8DF45B387984}" sibTransId="{0CE7638F-B28B-4A7B-8466-AB578FEE0749}"/>
    <dgm:cxn modelId="{ECE78454-2F75-479D-904A-2F112AF96B00}" type="presOf" srcId="{EEB894EF-8A93-4043-9123-89273143D29B}" destId="{BF5986A7-1DCA-4A99-94DF-2B45E793C119}" srcOrd="0" destOrd="0" presId="urn:microsoft.com/office/officeart/2005/8/layout/cycle2"/>
    <dgm:cxn modelId="{45CF6389-4D18-42D4-8AF0-9584A33C433E}" srcId="{EEB894EF-8A93-4043-9123-89273143D29B}" destId="{D95D82F8-9BAC-4246-9016-C73746CCAEF1}" srcOrd="2" destOrd="0" parTransId="{020BF1BA-16EE-4F96-97EE-08B7C30DF503}" sibTransId="{0A6C0B5F-61A1-4FFF-BECF-985B5C37E25D}"/>
    <dgm:cxn modelId="{D5711695-B170-4AC6-891E-28ADE3D3CA0D}" type="presOf" srcId="{0CE7638F-B28B-4A7B-8466-AB578FEE0749}" destId="{6C182491-D0EC-4CAC-91D2-D0C0B0D9106F}" srcOrd="0" destOrd="0" presId="urn:microsoft.com/office/officeart/2005/8/layout/cycle2"/>
    <dgm:cxn modelId="{9EF5BA9A-C6D1-4501-80A4-44D2C601B174}" type="presOf" srcId="{2F1B52DB-4CD1-42D7-8630-AD2157A74B9D}" destId="{61EC1261-0668-48C1-AB58-5A3C304176D9}" srcOrd="1" destOrd="0" presId="urn:microsoft.com/office/officeart/2005/8/layout/cycle2"/>
    <dgm:cxn modelId="{E1D23ECB-E0FC-4B8E-BB7A-11704C140F0D}" type="presOf" srcId="{2F1B52DB-4CD1-42D7-8630-AD2157A74B9D}" destId="{0AE0DEA6-1957-44A1-A569-B661DA3BB842}" srcOrd="0" destOrd="0" presId="urn:microsoft.com/office/officeart/2005/8/layout/cycle2"/>
    <dgm:cxn modelId="{4C5375D0-60B7-4AD5-83EB-11D7F52793C3}" srcId="{EEB894EF-8A93-4043-9123-89273143D29B}" destId="{F2E0F605-5208-4339-A1B8-62CF4E299903}" srcOrd="0" destOrd="0" parTransId="{69A8553C-C178-4811-A52A-C470BA6344CD}" sibTransId="{4C743CC0-1385-4AEB-97C7-5FF4E873E7C1}"/>
    <dgm:cxn modelId="{5EC783DB-59C5-4F35-8BAA-791329ABD931}" type="presOf" srcId="{14A31263-2B90-40B5-ABC4-5C22BBF0B3BA}" destId="{D023F88B-96AB-4854-97E0-279D2511E006}" srcOrd="0" destOrd="0" presId="urn:microsoft.com/office/officeart/2005/8/layout/cycle2"/>
    <dgm:cxn modelId="{8DAD85DB-496D-4F60-87C7-6CAA6885A1A6}" type="presOf" srcId="{0A6C0B5F-61A1-4FFF-BECF-985B5C37E25D}" destId="{02F1CE98-9558-4EB2-8B48-0C3EC65DBD82}" srcOrd="0" destOrd="0" presId="urn:microsoft.com/office/officeart/2005/8/layout/cycle2"/>
    <dgm:cxn modelId="{20E922F2-BE5B-4434-BBC1-B7F8359D49D5}" type="presOf" srcId="{4C743CC0-1385-4AEB-97C7-5FF4E873E7C1}" destId="{A6725B63-55CE-410A-B4F4-8D07EEC40432}" srcOrd="0" destOrd="0" presId="urn:microsoft.com/office/officeart/2005/8/layout/cycle2"/>
    <dgm:cxn modelId="{933BD6F3-B76F-41F2-9C61-DDE3218D1751}" type="presOf" srcId="{00F3CA33-5A01-4947-BE71-25023413332F}" destId="{3892CAC0-09E3-4ACF-B9AC-1270B71E66D6}" srcOrd="0" destOrd="0" presId="urn:microsoft.com/office/officeart/2005/8/layout/cycle2"/>
    <dgm:cxn modelId="{D5DB8A3C-15EA-4F60-B090-4AEA2B63A5B6}" type="presParOf" srcId="{BF5986A7-1DCA-4A99-94DF-2B45E793C119}" destId="{CB274153-16F3-4C7F-814C-89E0A9316152}" srcOrd="0" destOrd="0" presId="urn:microsoft.com/office/officeart/2005/8/layout/cycle2"/>
    <dgm:cxn modelId="{880C45F7-9908-4846-BB70-7042EBC490A7}" type="presParOf" srcId="{BF5986A7-1DCA-4A99-94DF-2B45E793C119}" destId="{A6725B63-55CE-410A-B4F4-8D07EEC40432}" srcOrd="1" destOrd="0" presId="urn:microsoft.com/office/officeart/2005/8/layout/cycle2"/>
    <dgm:cxn modelId="{38290C58-E1FC-4883-BD54-5A200A332FAB}" type="presParOf" srcId="{A6725B63-55CE-410A-B4F4-8D07EEC40432}" destId="{7C68E2D9-74B1-4B29-9589-B0BC4F2D222A}" srcOrd="0" destOrd="0" presId="urn:microsoft.com/office/officeart/2005/8/layout/cycle2"/>
    <dgm:cxn modelId="{135BDCC0-8447-4D24-8609-652505FA624C}" type="presParOf" srcId="{BF5986A7-1DCA-4A99-94DF-2B45E793C119}" destId="{6F69FA68-29C0-4136-92BF-A165D06A5B8C}" srcOrd="2" destOrd="0" presId="urn:microsoft.com/office/officeart/2005/8/layout/cycle2"/>
    <dgm:cxn modelId="{7FE0CCFC-F0B0-4756-B012-B46222D3C7E3}" type="presParOf" srcId="{BF5986A7-1DCA-4A99-94DF-2B45E793C119}" destId="{0AE0DEA6-1957-44A1-A569-B661DA3BB842}" srcOrd="3" destOrd="0" presId="urn:microsoft.com/office/officeart/2005/8/layout/cycle2"/>
    <dgm:cxn modelId="{89102EF4-B1F0-4021-B414-E807B82DB76D}" type="presParOf" srcId="{0AE0DEA6-1957-44A1-A569-B661DA3BB842}" destId="{61EC1261-0668-48C1-AB58-5A3C304176D9}" srcOrd="0" destOrd="0" presId="urn:microsoft.com/office/officeart/2005/8/layout/cycle2"/>
    <dgm:cxn modelId="{7CC6C9AF-5666-4C79-8B17-04C92EAF6223}" type="presParOf" srcId="{BF5986A7-1DCA-4A99-94DF-2B45E793C119}" destId="{D1D0A427-5142-4FD0-A35A-32FE21360103}" srcOrd="4" destOrd="0" presId="urn:microsoft.com/office/officeart/2005/8/layout/cycle2"/>
    <dgm:cxn modelId="{33A7D7BF-1C4D-44D1-AB86-B060837098E8}" type="presParOf" srcId="{BF5986A7-1DCA-4A99-94DF-2B45E793C119}" destId="{02F1CE98-9558-4EB2-8B48-0C3EC65DBD82}" srcOrd="5" destOrd="0" presId="urn:microsoft.com/office/officeart/2005/8/layout/cycle2"/>
    <dgm:cxn modelId="{F28EE074-52C0-4737-823A-333E30231D75}" type="presParOf" srcId="{02F1CE98-9558-4EB2-8B48-0C3EC65DBD82}" destId="{81941ED2-17A7-408F-8890-B82BF144C214}" srcOrd="0" destOrd="0" presId="urn:microsoft.com/office/officeart/2005/8/layout/cycle2"/>
    <dgm:cxn modelId="{61473F82-4CD2-42BC-87E4-A7F1C44B04EE}" type="presParOf" srcId="{BF5986A7-1DCA-4A99-94DF-2B45E793C119}" destId="{3892CAC0-09E3-4ACF-B9AC-1270B71E66D6}" srcOrd="6" destOrd="0" presId="urn:microsoft.com/office/officeart/2005/8/layout/cycle2"/>
    <dgm:cxn modelId="{C7FB1DE2-B83C-4FA6-820A-0C0831D6A88D}" type="presParOf" srcId="{BF5986A7-1DCA-4A99-94DF-2B45E793C119}" destId="{6C182491-D0EC-4CAC-91D2-D0C0B0D9106F}" srcOrd="7" destOrd="0" presId="urn:microsoft.com/office/officeart/2005/8/layout/cycle2"/>
    <dgm:cxn modelId="{C198F26D-BEB4-47EC-9A23-94288B546A09}" type="presParOf" srcId="{6C182491-D0EC-4CAC-91D2-D0C0B0D9106F}" destId="{A6C64E43-5B92-40E3-9F79-EBC226DFCBAD}" srcOrd="0" destOrd="0" presId="urn:microsoft.com/office/officeart/2005/8/layout/cycle2"/>
    <dgm:cxn modelId="{8A2D1A5C-9A0A-4821-B947-0A7AE3418D72}" type="presParOf" srcId="{BF5986A7-1DCA-4A99-94DF-2B45E793C119}" destId="{320F7C33-E071-4385-984F-F7D001B09A50}" srcOrd="8" destOrd="0" presId="urn:microsoft.com/office/officeart/2005/8/layout/cycle2"/>
    <dgm:cxn modelId="{06783181-F167-4A86-940A-382FC5C3B27B}" type="presParOf" srcId="{BF5986A7-1DCA-4A99-94DF-2B45E793C119}" destId="{D023F88B-96AB-4854-97E0-279D2511E006}" srcOrd="9" destOrd="0" presId="urn:microsoft.com/office/officeart/2005/8/layout/cycle2"/>
    <dgm:cxn modelId="{FCD41035-D615-4B9B-BBA9-4184D98A17CA}" type="presParOf" srcId="{D023F88B-96AB-4854-97E0-279D2511E006}" destId="{9B07724E-0734-42F1-B9DA-E8DADA72BAD0}" srcOrd="0" destOrd="0" presId="urn:microsoft.com/office/officeart/2005/8/layout/cycle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274153-16F3-4C7F-814C-89E0A9316152}">
      <dsp:nvSpPr>
        <dsp:cNvPr id="0" name=""/>
        <dsp:cNvSpPr/>
      </dsp:nvSpPr>
      <dsp:spPr>
        <a:xfrm>
          <a:off x="3587449" y="1265"/>
          <a:ext cx="1776787" cy="1776787"/>
        </a:xfrm>
        <a:prstGeom prst="ellipse">
          <a:avLst/>
        </a:prstGeom>
        <a:solidFill>
          <a:schemeClr val="accent1">
            <a:shade val="8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kern="1200"/>
            <a:t>CDA Claims Received from Tribe/Tribal Org.</a:t>
          </a:r>
        </a:p>
      </dsp:txBody>
      <dsp:txXfrm>
        <a:off x="3847653" y="261469"/>
        <a:ext cx="1256379" cy="1256379"/>
      </dsp:txXfrm>
    </dsp:sp>
    <dsp:sp modelId="{A6725B63-55CE-410A-B4F4-8D07EEC40432}">
      <dsp:nvSpPr>
        <dsp:cNvPr id="0" name=""/>
        <dsp:cNvSpPr/>
      </dsp:nvSpPr>
      <dsp:spPr>
        <a:xfrm rot="2160000">
          <a:off x="5308074" y="1366050"/>
          <a:ext cx="472298" cy="599665"/>
        </a:xfrm>
        <a:prstGeom prst="rightArrow">
          <a:avLst>
            <a:gd name="adj1" fmla="val 60000"/>
            <a:gd name="adj2" fmla="val 50000"/>
          </a:avLst>
        </a:prstGeom>
        <a:solidFill>
          <a:schemeClr val="accent1">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a:off x="5321604" y="1444342"/>
        <a:ext cx="330609" cy="359799"/>
      </dsp:txXfrm>
    </dsp:sp>
    <dsp:sp modelId="{6F69FA68-29C0-4136-92BF-A165D06A5B8C}">
      <dsp:nvSpPr>
        <dsp:cNvPr id="0" name=""/>
        <dsp:cNvSpPr/>
      </dsp:nvSpPr>
      <dsp:spPr>
        <a:xfrm>
          <a:off x="5745839" y="1569427"/>
          <a:ext cx="1776787" cy="1776787"/>
        </a:xfrm>
        <a:prstGeom prst="ellipse">
          <a:avLst/>
        </a:prstGeom>
        <a:solidFill>
          <a:schemeClr val="accent1">
            <a:shade val="80000"/>
            <a:hueOff val="167135"/>
            <a:satOff val="-16401"/>
            <a:lumOff val="1007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kern="1200"/>
            <a:t>IHS sends Acknowledgement  and expected Agency decision date. </a:t>
          </a:r>
        </a:p>
      </dsp:txBody>
      <dsp:txXfrm>
        <a:off x="6006043" y="1829631"/>
        <a:ext cx="1256379" cy="1256379"/>
      </dsp:txXfrm>
    </dsp:sp>
    <dsp:sp modelId="{0AE0DEA6-1957-44A1-A569-B661DA3BB842}">
      <dsp:nvSpPr>
        <dsp:cNvPr id="0" name=""/>
        <dsp:cNvSpPr/>
      </dsp:nvSpPr>
      <dsp:spPr>
        <a:xfrm rot="6480000">
          <a:off x="5989998" y="3413945"/>
          <a:ext cx="472298" cy="599665"/>
        </a:xfrm>
        <a:prstGeom prst="rightArrow">
          <a:avLst>
            <a:gd name="adj1" fmla="val 60000"/>
            <a:gd name="adj2" fmla="val 50000"/>
          </a:avLst>
        </a:prstGeom>
        <a:solidFill>
          <a:schemeClr val="accent1">
            <a:shade val="90000"/>
            <a:hueOff val="167083"/>
            <a:satOff val="-16177"/>
            <a:lumOff val="9716"/>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rot="10800000">
        <a:off x="6082735" y="3466501"/>
        <a:ext cx="330609" cy="359799"/>
      </dsp:txXfrm>
    </dsp:sp>
    <dsp:sp modelId="{D1D0A427-5142-4FD0-A35A-32FE21360103}">
      <dsp:nvSpPr>
        <dsp:cNvPr id="0" name=""/>
        <dsp:cNvSpPr/>
      </dsp:nvSpPr>
      <dsp:spPr>
        <a:xfrm>
          <a:off x="4921407" y="4106766"/>
          <a:ext cx="1776787" cy="1776787"/>
        </a:xfrm>
        <a:prstGeom prst="ellipse">
          <a:avLst/>
        </a:prstGeom>
        <a:solidFill>
          <a:schemeClr val="accent1">
            <a:shade val="80000"/>
            <a:hueOff val="334271"/>
            <a:satOff val="-32801"/>
            <a:lumOff val="20156"/>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kern="1200"/>
            <a:t>IHS reviews CSC data from Tribe/Tribal Organization and any internal data the Agency has available.</a:t>
          </a:r>
        </a:p>
      </dsp:txBody>
      <dsp:txXfrm>
        <a:off x="5181611" y="4366970"/>
        <a:ext cx="1256379" cy="1256379"/>
      </dsp:txXfrm>
    </dsp:sp>
    <dsp:sp modelId="{02F1CE98-9558-4EB2-8B48-0C3EC65DBD82}">
      <dsp:nvSpPr>
        <dsp:cNvPr id="0" name=""/>
        <dsp:cNvSpPr/>
      </dsp:nvSpPr>
      <dsp:spPr>
        <a:xfrm rot="10800000">
          <a:off x="4253060" y="4695327"/>
          <a:ext cx="472298" cy="599665"/>
        </a:xfrm>
        <a:prstGeom prst="rightArrow">
          <a:avLst>
            <a:gd name="adj1" fmla="val 60000"/>
            <a:gd name="adj2" fmla="val 50000"/>
          </a:avLst>
        </a:prstGeom>
        <a:solidFill>
          <a:schemeClr val="accent1">
            <a:shade val="90000"/>
            <a:hueOff val="334167"/>
            <a:satOff val="-32353"/>
            <a:lumOff val="19432"/>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rot="10800000">
        <a:off x="4394749" y="4815260"/>
        <a:ext cx="330609" cy="359799"/>
      </dsp:txXfrm>
    </dsp:sp>
    <dsp:sp modelId="{3892CAC0-09E3-4ACF-B9AC-1270B71E66D6}">
      <dsp:nvSpPr>
        <dsp:cNvPr id="0" name=""/>
        <dsp:cNvSpPr/>
      </dsp:nvSpPr>
      <dsp:spPr>
        <a:xfrm>
          <a:off x="2253491" y="4106766"/>
          <a:ext cx="1776787" cy="1776787"/>
        </a:xfrm>
        <a:prstGeom prst="ellipse">
          <a:avLst/>
        </a:prstGeom>
        <a:solidFill>
          <a:schemeClr val="accent1">
            <a:shade val="80000"/>
            <a:hueOff val="501406"/>
            <a:satOff val="-49202"/>
            <a:lumOff val="30234"/>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kern="1200"/>
            <a:t>Settlement conversations and/or further discussion with Tribe/Tribal Organization.</a:t>
          </a:r>
        </a:p>
      </dsp:txBody>
      <dsp:txXfrm>
        <a:off x="2513695" y="4366970"/>
        <a:ext cx="1256379" cy="1256379"/>
      </dsp:txXfrm>
    </dsp:sp>
    <dsp:sp modelId="{6C182491-D0EC-4CAC-91D2-D0C0B0D9106F}">
      <dsp:nvSpPr>
        <dsp:cNvPr id="0" name=""/>
        <dsp:cNvSpPr/>
      </dsp:nvSpPr>
      <dsp:spPr>
        <a:xfrm rot="15120000">
          <a:off x="2497650" y="3439370"/>
          <a:ext cx="472298" cy="599665"/>
        </a:xfrm>
        <a:prstGeom prst="rightArrow">
          <a:avLst>
            <a:gd name="adj1" fmla="val 60000"/>
            <a:gd name="adj2" fmla="val 50000"/>
          </a:avLst>
        </a:prstGeom>
        <a:solidFill>
          <a:schemeClr val="accent1">
            <a:shade val="90000"/>
            <a:hueOff val="501250"/>
            <a:satOff val="-48530"/>
            <a:lumOff val="29148"/>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rot="10800000">
        <a:off x="2590387" y="3626680"/>
        <a:ext cx="330609" cy="359799"/>
      </dsp:txXfrm>
    </dsp:sp>
    <dsp:sp modelId="{320F7C33-E071-4385-984F-F7D001B09A50}">
      <dsp:nvSpPr>
        <dsp:cNvPr id="0" name=""/>
        <dsp:cNvSpPr/>
      </dsp:nvSpPr>
      <dsp:spPr>
        <a:xfrm>
          <a:off x="1429059" y="1569427"/>
          <a:ext cx="1776787" cy="1776787"/>
        </a:xfrm>
        <a:prstGeom prst="ellipse">
          <a:avLst/>
        </a:prstGeom>
        <a:solidFill>
          <a:schemeClr val="accent1">
            <a:shade val="80000"/>
            <a:hueOff val="668542"/>
            <a:satOff val="-65602"/>
            <a:lumOff val="40312"/>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kern="1200"/>
            <a:t>Final decision from IHS.</a:t>
          </a:r>
        </a:p>
      </dsp:txBody>
      <dsp:txXfrm>
        <a:off x="1689263" y="1829631"/>
        <a:ext cx="1256379" cy="1256379"/>
      </dsp:txXfrm>
    </dsp:sp>
    <dsp:sp modelId="{D023F88B-96AB-4854-97E0-279D2511E006}">
      <dsp:nvSpPr>
        <dsp:cNvPr id="0" name=""/>
        <dsp:cNvSpPr/>
      </dsp:nvSpPr>
      <dsp:spPr>
        <a:xfrm rot="19440000">
          <a:off x="2028826" y="2494282"/>
          <a:ext cx="472298" cy="599665"/>
        </a:xfrm>
        <a:prstGeom prst="rightArrow">
          <a:avLst>
            <a:gd name="adj1" fmla="val 60000"/>
            <a:gd name="adj2" fmla="val 50000"/>
          </a:avLst>
        </a:prstGeom>
        <a:solidFill>
          <a:schemeClr val="accent1">
            <a:shade val="90000"/>
            <a:hueOff val="668333"/>
            <a:satOff val="-64707"/>
            <a:lumOff val="38864"/>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a:off x="2042356" y="2655856"/>
        <a:ext cx="330609" cy="359799"/>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946E519B-61BF-41A9-AFFA-BAD42AA6A28B}" type="datetimeFigureOut">
              <a:rPr lang="en-US" smtClean="0"/>
              <a:t>5/6/2025</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637B275C-5D9F-44B3-A894-FBB61692FE98}" type="slidenum">
              <a:rPr lang="en-US" smtClean="0"/>
              <a:t>‹#›</a:t>
            </a:fld>
            <a:endParaRPr lang="en-US"/>
          </a:p>
        </p:txBody>
      </p:sp>
    </p:spTree>
    <p:extLst>
      <p:ext uri="{BB962C8B-B14F-4D97-AF65-F5344CB8AC3E}">
        <p14:creationId xmlns:p14="http://schemas.microsoft.com/office/powerpoint/2010/main" val="5428702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298FA526-01BB-418E-87B3-BB204CED0494}" type="datetimeFigureOut">
              <a:rPr lang="en-US" smtClean="0"/>
              <a:t>5/6/2025</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70F8E536-381C-49DA-B51B-F692AA943430}" type="slidenum">
              <a:rPr lang="en-US" smtClean="0"/>
              <a:t>‹#›</a:t>
            </a:fld>
            <a:endParaRPr lang="en-US"/>
          </a:p>
        </p:txBody>
      </p:sp>
    </p:spTree>
    <p:extLst>
      <p:ext uri="{BB962C8B-B14F-4D97-AF65-F5344CB8AC3E}">
        <p14:creationId xmlns:p14="http://schemas.microsoft.com/office/powerpoint/2010/main" val="24021734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000"/>
          </a:p>
        </p:txBody>
      </p:sp>
      <p:sp>
        <p:nvSpPr>
          <p:cNvPr id="4" name="Slide Number Placeholder 3"/>
          <p:cNvSpPr>
            <a:spLocks noGrp="1"/>
          </p:cNvSpPr>
          <p:nvPr>
            <p:ph type="sldNum" sz="quarter" idx="10"/>
          </p:nvPr>
        </p:nvSpPr>
        <p:spPr/>
        <p:txBody>
          <a:bodyPr/>
          <a:lstStyle/>
          <a:p>
            <a:fld id="{234C40A3-C388-4F58-B771-A78873EB76C1}" type="slidenum">
              <a:rPr lang="en-US" smtClean="0">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7147845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0F8E536-381C-49DA-B51B-F692AA943430}" type="slidenum">
              <a:rPr lang="en-US" smtClean="0"/>
              <a:t>4</a:t>
            </a:fld>
            <a:endParaRPr lang="en-US"/>
          </a:p>
        </p:txBody>
      </p:sp>
    </p:spTree>
    <p:extLst>
      <p:ext uri="{BB962C8B-B14F-4D97-AF65-F5344CB8AC3E}">
        <p14:creationId xmlns:p14="http://schemas.microsoft.com/office/powerpoint/2010/main" val="39298340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0F8E536-381C-49DA-B51B-F692AA943430}" type="slidenum">
              <a:rPr lang="en-US" smtClean="0"/>
              <a:t>7</a:t>
            </a:fld>
            <a:endParaRPr lang="en-US"/>
          </a:p>
        </p:txBody>
      </p:sp>
    </p:spTree>
    <p:extLst>
      <p:ext uri="{BB962C8B-B14F-4D97-AF65-F5344CB8AC3E}">
        <p14:creationId xmlns:p14="http://schemas.microsoft.com/office/powerpoint/2010/main" val="11048601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p>
            <a:fld id="{3B1D29C0-AE6D-4E02-9CD8-049544EE3C2F}" type="datetime1">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B582AC-5695-48DB-B28C-201892CC33C9}"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942311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7BB96C-A6A9-4F12-A778-07A91059553E}" type="datetime1">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B582AC-5695-48DB-B28C-201892CC33C9}" type="slidenum">
              <a:rPr lang="en-US" smtClean="0"/>
              <a:t>‹#›</a:t>
            </a:fld>
            <a:endParaRPr lang="en-US"/>
          </a:p>
        </p:txBody>
      </p:sp>
    </p:spTree>
    <p:extLst>
      <p:ext uri="{BB962C8B-B14F-4D97-AF65-F5344CB8AC3E}">
        <p14:creationId xmlns:p14="http://schemas.microsoft.com/office/powerpoint/2010/main" val="22226756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E68C8D6-7423-4F71-9348-7AA0B1B9E177}" type="datetime1">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B582AC-5695-48DB-B28C-201892CC33C9}" type="slidenum">
              <a:rPr lang="en-US" smtClean="0"/>
              <a:t>‹#›</a:t>
            </a:fld>
            <a:endParaRPr lang="en-US"/>
          </a:p>
        </p:txBody>
      </p:sp>
    </p:spTree>
    <p:extLst>
      <p:ext uri="{BB962C8B-B14F-4D97-AF65-F5344CB8AC3E}">
        <p14:creationId xmlns:p14="http://schemas.microsoft.com/office/powerpoint/2010/main" val="2165460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CB77FC0-B7A1-430F-AD49-528ADA738D84}" type="datetime1">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B582AC-5695-48DB-B28C-201892CC33C9}" type="slidenum">
              <a:rPr lang="en-US" smtClean="0"/>
              <a:t>‹#›</a:t>
            </a:fld>
            <a:endParaRPr lang="en-US"/>
          </a:p>
        </p:txBody>
      </p:sp>
    </p:spTree>
    <p:extLst>
      <p:ext uri="{BB962C8B-B14F-4D97-AF65-F5344CB8AC3E}">
        <p14:creationId xmlns:p14="http://schemas.microsoft.com/office/powerpoint/2010/main" val="2341252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C0B0417-A2B4-47D9-8D73-3867C9524B79}" type="datetime1">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B582AC-5695-48DB-B28C-201892CC33C9}"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583967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08DA967-8BCA-4D0A-BD46-BC64A3D6E2A0}" type="datetime1">
              <a:rPr lang="en-US" smtClean="0"/>
              <a:t>5/6/2025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B582AC-5695-48DB-B28C-201892CC33C9}" type="slidenum">
              <a:rPr lang="en-US" smtClean="0"/>
              <a:t>‹#›</a:t>
            </a:fld>
            <a:endParaRPr lang="en-US"/>
          </a:p>
        </p:txBody>
      </p:sp>
    </p:spTree>
    <p:extLst>
      <p:ext uri="{BB962C8B-B14F-4D97-AF65-F5344CB8AC3E}">
        <p14:creationId xmlns:p14="http://schemas.microsoft.com/office/powerpoint/2010/main" val="33446752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63F5A8D-FA53-49CC-9B33-E7CEADBA5681}" type="datetime1">
              <a:rPr lang="en-US" smtClean="0"/>
              <a:t>5/6/2025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FB582AC-5695-48DB-B28C-201892CC33C9}" type="slidenum">
              <a:rPr lang="en-US" smtClean="0"/>
              <a:t>‹#›</a:t>
            </a:fld>
            <a:endParaRPr lang="en-US"/>
          </a:p>
        </p:txBody>
      </p:sp>
    </p:spTree>
    <p:extLst>
      <p:ext uri="{BB962C8B-B14F-4D97-AF65-F5344CB8AC3E}">
        <p14:creationId xmlns:p14="http://schemas.microsoft.com/office/powerpoint/2010/main" val="3002612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7D920C6-9B3C-4481-A5DA-86B673AAB21A}" type="datetime1">
              <a:rPr lang="en-US" smtClean="0"/>
              <a:t>5/6/2025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B582AC-5695-48DB-B28C-201892CC33C9}" type="slidenum">
              <a:rPr lang="en-US" smtClean="0"/>
              <a:t>‹#›</a:t>
            </a:fld>
            <a:endParaRPr lang="en-US"/>
          </a:p>
        </p:txBody>
      </p:sp>
    </p:spTree>
    <p:extLst>
      <p:ext uri="{BB962C8B-B14F-4D97-AF65-F5344CB8AC3E}">
        <p14:creationId xmlns:p14="http://schemas.microsoft.com/office/powerpoint/2010/main" val="12520184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3B4849F1-438A-4621-AE50-92722F671549}" type="datetime1">
              <a:rPr lang="en-US" smtClean="0"/>
              <a:t>5/6/2025</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CFB582AC-5695-48DB-B28C-201892CC33C9}" type="slidenum">
              <a:rPr lang="en-US" smtClean="0"/>
              <a:t>‹#›</a:t>
            </a:fld>
            <a:endParaRPr lang="en-US"/>
          </a:p>
        </p:txBody>
      </p:sp>
    </p:spTree>
    <p:extLst>
      <p:ext uri="{BB962C8B-B14F-4D97-AF65-F5344CB8AC3E}">
        <p14:creationId xmlns:p14="http://schemas.microsoft.com/office/powerpoint/2010/main" val="28516961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667818D7-90F6-419A-8306-657D2ECDA14D}" type="datetime1">
              <a:rPr lang="en-US" smtClean="0"/>
              <a:t>5/6/2025</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CFB582AC-5695-48DB-B28C-201892CC33C9}" type="slidenum">
              <a:rPr lang="en-US" smtClean="0"/>
              <a:t>‹#›</a:t>
            </a:fld>
            <a:endParaRPr lang="en-US"/>
          </a:p>
        </p:txBody>
      </p:sp>
    </p:spTree>
    <p:extLst>
      <p:ext uri="{BB962C8B-B14F-4D97-AF65-F5344CB8AC3E}">
        <p14:creationId xmlns:p14="http://schemas.microsoft.com/office/powerpoint/2010/main" val="37928631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B774E82-F24A-4D10-9AE3-8BE75ECAEEF4}" type="datetime1">
              <a:rPr lang="en-US" smtClean="0"/>
              <a:t>5/6/2025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B582AC-5695-48DB-B28C-201892CC33C9}" type="slidenum">
              <a:rPr lang="en-US" smtClean="0"/>
              <a:t>‹#›</a:t>
            </a:fld>
            <a:endParaRPr lang="en-US"/>
          </a:p>
        </p:txBody>
      </p:sp>
    </p:spTree>
    <p:extLst>
      <p:ext uri="{BB962C8B-B14F-4D97-AF65-F5344CB8AC3E}">
        <p14:creationId xmlns:p14="http://schemas.microsoft.com/office/powerpoint/2010/main" val="28509371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2BB65DD0-1986-4CD0-91AD-B21022B2D991}" type="datetime1">
              <a:rPr lang="en-US" smtClean="0"/>
              <a:t>5/6/2025</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CFB582AC-5695-48DB-B28C-201892CC33C9}"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3" name="Picture 12"/>
          <p:cNvPicPr/>
          <p:nvPr userDrawn="1"/>
        </p:nvPicPr>
        <p:blipFill>
          <a:blip r:embed="rId13" cstate="print">
            <a:extLst>
              <a:ext uri="{28A0092B-C50C-407E-A947-70E740481C1C}">
                <a14:useLocalDpi xmlns:a14="http://schemas.microsoft.com/office/drawing/2010/main" val="0"/>
              </a:ext>
            </a:extLst>
          </a:blip>
          <a:stretch>
            <a:fillRect/>
          </a:stretch>
        </p:blipFill>
        <p:spPr>
          <a:xfrm>
            <a:off x="8704523" y="4682882"/>
            <a:ext cx="1293903" cy="1167733"/>
          </a:xfrm>
          <a:prstGeom prst="rect">
            <a:avLst/>
          </a:prstGeom>
        </p:spPr>
      </p:pic>
      <p:pic>
        <p:nvPicPr>
          <p:cNvPr id="14" name="Picture 13"/>
          <p:cNvPicPr/>
          <p:nvPr userDrawn="1"/>
        </p:nvPicPr>
        <p:blipFill>
          <a:blip r:embed="rId14" cstate="print">
            <a:extLst>
              <a:ext uri="{28A0092B-C50C-407E-A947-70E740481C1C}">
                <a14:useLocalDpi xmlns:a14="http://schemas.microsoft.com/office/drawing/2010/main" val="0"/>
              </a:ext>
            </a:extLst>
          </a:blip>
          <a:stretch>
            <a:fillRect/>
          </a:stretch>
        </p:blipFill>
        <p:spPr>
          <a:xfrm>
            <a:off x="9981523" y="4682882"/>
            <a:ext cx="1149894" cy="1155985"/>
          </a:xfrm>
          <a:prstGeom prst="rect">
            <a:avLst/>
          </a:prstGeom>
        </p:spPr>
      </p:pic>
    </p:spTree>
    <p:extLst>
      <p:ext uri="{BB962C8B-B14F-4D97-AF65-F5344CB8AC3E}">
        <p14:creationId xmlns:p14="http://schemas.microsoft.com/office/powerpoint/2010/main" val="3577514746"/>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microsoft.com/office/2018/10/relationships/comments" Target="../comments/modernComment_11E_C06EC26B.xml"/><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microsoft.com/office/2018/10/relationships/comments" Target="../comments/modernComment_12F_A6A8B0E0.xml"/><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6.png"/><Relationship Id="rId7" Type="http://schemas.openxmlformats.org/officeDocument/2006/relationships/diagramColors" Target="../diagrams/colors1.xm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97279" y="807720"/>
            <a:ext cx="10920550" cy="3566160"/>
          </a:xfrm>
        </p:spPr>
        <p:txBody>
          <a:bodyPr>
            <a:normAutofit fontScale="90000"/>
          </a:bodyPr>
          <a:lstStyle/>
          <a:p>
            <a:r>
              <a:rPr lang="en-US" b="1">
                <a:solidFill>
                  <a:schemeClr val="tx1"/>
                </a:solidFill>
                <a:latin typeface="Bahnschrift SemiBold Condensed"/>
              </a:rPr>
              <a:t>Indian Health Service</a:t>
            </a:r>
            <a:br>
              <a:rPr lang="en-US" b="1">
                <a:latin typeface="Bahnschrift SemiBold Condensed" panose="020B0502040204020203" pitchFamily="34" charset="0"/>
              </a:rPr>
            </a:br>
            <a:r>
              <a:rPr lang="en-US" sz="6700"/>
              <a:t>Contract Dispute Act Claims (CDA) on Program Income Expenditures</a:t>
            </a:r>
            <a:endParaRPr lang="en-US" sz="6700">
              <a:solidFill>
                <a:srgbClr val="1D4D77"/>
              </a:solidFill>
            </a:endParaRPr>
          </a:p>
        </p:txBody>
      </p:sp>
      <p:sp>
        <p:nvSpPr>
          <p:cNvPr id="3" name="Subtitle 2"/>
          <p:cNvSpPr>
            <a:spLocks noGrp="1"/>
          </p:cNvSpPr>
          <p:nvPr>
            <p:ph type="subTitle" idx="1"/>
          </p:nvPr>
        </p:nvSpPr>
        <p:spPr>
          <a:xfrm>
            <a:off x="1100051" y="4455620"/>
            <a:ext cx="10058400" cy="1740801"/>
          </a:xfrm>
        </p:spPr>
        <p:txBody>
          <a:bodyPr>
            <a:normAutofit fontScale="55000" lnSpcReduction="20000"/>
          </a:bodyPr>
          <a:lstStyle/>
          <a:p>
            <a:endParaRPr lang="en-US" sz="2800" dirty="0"/>
          </a:p>
          <a:p>
            <a:endParaRPr lang="en-US" sz="2800" dirty="0"/>
          </a:p>
          <a:p>
            <a:r>
              <a:rPr lang="en-US" sz="2800" dirty="0"/>
              <a:t>Johanna Sanchez Zoeller, CPA</a:t>
            </a:r>
          </a:p>
          <a:p>
            <a:r>
              <a:rPr lang="en-US" sz="2800" dirty="0"/>
              <a:t>Office of Finance and Accounting</a:t>
            </a:r>
          </a:p>
          <a:p>
            <a:r>
              <a:rPr lang="en-US" sz="2800" dirty="0"/>
              <a:t>May 6, 2025</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254478" y="4455620"/>
            <a:ext cx="1750176" cy="1740801"/>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352097" y="4455620"/>
            <a:ext cx="1842403" cy="1764296"/>
          </a:xfrm>
          <a:prstGeom prst="rect">
            <a:avLst/>
          </a:prstGeom>
        </p:spPr>
      </p:pic>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6312290"/>
            <a:ext cx="12207240" cy="556343"/>
          </a:xfrm>
          <a:prstGeom prst="rect">
            <a:avLst/>
          </a:prstGeom>
        </p:spPr>
      </p:pic>
    </p:spTree>
    <p:extLst>
      <p:ext uri="{BB962C8B-B14F-4D97-AF65-F5344CB8AC3E}">
        <p14:creationId xmlns:p14="http://schemas.microsoft.com/office/powerpoint/2010/main" val="33225130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CDA Claims</a:t>
            </a:r>
            <a:endParaRPr lang="en-US" sz="3600" dirty="0"/>
          </a:p>
        </p:txBody>
      </p:sp>
      <p:sp>
        <p:nvSpPr>
          <p:cNvPr id="3" name="Content Placeholder 2"/>
          <p:cNvSpPr>
            <a:spLocks noGrp="1"/>
          </p:cNvSpPr>
          <p:nvPr>
            <p:ph idx="1"/>
          </p:nvPr>
        </p:nvSpPr>
        <p:spPr>
          <a:xfrm>
            <a:off x="1097280" y="1799879"/>
            <a:ext cx="10115203" cy="4406169"/>
          </a:xfrm>
        </p:spPr>
        <p:txBody>
          <a:bodyPr vert="horz" lIns="0" tIns="45720" rIns="0" bIns="45720" rtlCol="0" anchor="t">
            <a:noAutofit/>
          </a:bodyPr>
          <a:lstStyle/>
          <a:p>
            <a:pPr marL="0" indent="0">
              <a:buNone/>
            </a:pPr>
            <a:r>
              <a:rPr lang="en-US" sz="1600" dirty="0"/>
              <a:t>The Contract Disputes Act is </a:t>
            </a:r>
            <a:r>
              <a:rPr lang="en-US" sz="1600" dirty="0">
                <a:cs typeface="Times New Roman"/>
              </a:rPr>
              <a:t>codified at 41 U.S.C. §§ 7101-7109. </a:t>
            </a:r>
          </a:p>
          <a:p>
            <a:pPr marL="0" indent="0">
              <a:buNone/>
            </a:pPr>
            <a:r>
              <a:rPr lang="en-US" sz="1600" dirty="0">
                <a:cs typeface="Times New Roman"/>
              </a:rPr>
              <a:t>The CDA is made applicable to ISDEAA agreements through 25 U.S.C. § 5331(d).</a:t>
            </a:r>
            <a:endParaRPr lang="en-US" sz="1600" dirty="0">
              <a:ea typeface="Calibri"/>
              <a:cs typeface="Times New Roman"/>
            </a:endParaRPr>
          </a:p>
          <a:p>
            <a:pPr marL="0" indent="0">
              <a:buNone/>
            </a:pPr>
            <a:r>
              <a:rPr lang="en-US" sz="1600" dirty="0"/>
              <a:t>On June 6, 2024, the United States Supreme Court decided Becerra v. San Carlos Apache Tribe and Becerra v. Northern Arapaho Tribe, 602 U.S. 222 (2024), holding that the Indian Health Service (IHS) must pay eligible CSC incurred by Tribes and Tribal organizations that expend Program Income, or third-party reimbursements, under their Indian Self-Determination and Education Assistance Act (ISDEAA) contracts and compacts. </a:t>
            </a:r>
            <a:endParaRPr lang="en-US" sz="1600" dirty="0">
              <a:ea typeface="Calibri"/>
              <a:cs typeface="Calibri"/>
            </a:endParaRPr>
          </a:p>
          <a:p>
            <a:pPr marL="0" indent="0">
              <a:buNone/>
            </a:pPr>
            <a:r>
              <a:rPr lang="en-US" sz="1600" dirty="0">
                <a:cs typeface="Times New Roman"/>
              </a:rPr>
              <a:t>IHS has received over 550 CDA claims requesting CSC on Program Income.</a:t>
            </a:r>
            <a:r>
              <a:rPr lang="en-US" sz="1600" dirty="0">
                <a:highlight>
                  <a:srgbClr val="FFFF00"/>
                </a:highlight>
                <a:cs typeface="Times New Roman"/>
              </a:rPr>
              <a:t> </a:t>
            </a:r>
            <a:endParaRPr lang="en-US" sz="1600" dirty="0">
              <a:highlight>
                <a:srgbClr val="FFFF00"/>
              </a:highlight>
              <a:ea typeface="Calibri"/>
              <a:cs typeface="Times New Roman"/>
            </a:endParaRPr>
          </a:p>
          <a:p>
            <a:pPr marL="0" indent="0">
              <a:buNone/>
            </a:pPr>
            <a:r>
              <a:rPr lang="en-US" sz="1600" dirty="0">
                <a:cs typeface="Times New Roman"/>
              </a:rPr>
              <a:t>The Agency has denied some claims due to the statute of limitations, while most other claims have been acknowledged and IHS’s deadline for a decision has been extended. We have also completed the process of withdrawing decisions denying CSC on program income made shortly prior to the SCOTUS decision, to allow for reconsideration of those portions of those claims.</a:t>
            </a:r>
            <a:endParaRPr lang="en-US" sz="1600" dirty="0">
              <a:ea typeface="Calibri"/>
              <a:cs typeface="Times New Roman"/>
            </a:endParaRPr>
          </a:p>
          <a:p>
            <a:pPr marL="0" indent="0">
              <a:buNone/>
            </a:pPr>
            <a:endParaRPr lang="en-US" sz="1400" dirty="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CFB582AC-5695-48DB-B28C-201892CC33C9}" type="slidenum">
              <a:rPr lang="en-US" smtClean="0"/>
              <a:t>2</a:t>
            </a:fld>
            <a:endParaRPr lang="en-US"/>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268567"/>
            <a:ext cx="12207240" cy="556343"/>
          </a:xfrm>
          <a:prstGeom prst="rect">
            <a:avLst/>
          </a:prstGeom>
        </p:spPr>
      </p:pic>
    </p:spTree>
    <p:extLst>
      <p:ext uri="{BB962C8B-B14F-4D97-AF65-F5344CB8AC3E}">
        <p14:creationId xmlns:p14="http://schemas.microsoft.com/office/powerpoint/2010/main" val="3228484203"/>
      </p:ext>
    </p:extLst>
  </p:cSld>
  <p:clrMapOvr>
    <a:masterClrMapping/>
  </p:clrMapOvr>
  <p:extLst>
    <p:ext uri="{6950BFC3-D8DA-4A85-94F7-54DA5524770B}">
      <p188:commentRel xmlns="" xmlns:p188="http://schemas.microsoft.com/office/powerpoint/2018/8/main" r:id="rId3"/>
    </p:ext>
  </p:extLs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CDA Claims</a:t>
            </a:r>
            <a:endParaRPr lang="en-US" sz="3600"/>
          </a:p>
        </p:txBody>
      </p:sp>
      <p:sp>
        <p:nvSpPr>
          <p:cNvPr id="3" name="Content Placeholder 2"/>
          <p:cNvSpPr>
            <a:spLocks noGrp="1"/>
          </p:cNvSpPr>
          <p:nvPr>
            <p:ph idx="1"/>
          </p:nvPr>
        </p:nvSpPr>
        <p:spPr>
          <a:xfrm>
            <a:off x="1097278" y="1845734"/>
            <a:ext cx="10347159" cy="4023360"/>
          </a:xfrm>
        </p:spPr>
        <p:txBody>
          <a:bodyPr vert="horz" lIns="0" tIns="45720" rIns="0" bIns="45720" rtlCol="0" anchor="t">
            <a:normAutofit/>
          </a:bodyPr>
          <a:lstStyle/>
          <a:p>
            <a:pPr marL="0" indent="0">
              <a:buNone/>
            </a:pPr>
            <a:r>
              <a:rPr lang="en-US" dirty="0">
                <a:cs typeface="Times New Roman"/>
              </a:rPr>
              <a:t>Within 60 days of receipt of a claim, the IHS will acknowledge the claim and provide a date by which a decision will be issue. In some cases, IHS has needed to further extend the decision date to allow sufficient time to review and analyze a claim.</a:t>
            </a:r>
          </a:p>
          <a:p>
            <a:pPr marL="0" indent="0">
              <a:buNone/>
            </a:pPr>
            <a:r>
              <a:rPr lang="en-US" dirty="0">
                <a:cs typeface="Times New Roman"/>
              </a:rPr>
              <a:t>Where feasible, the Agency wishes to conduct global settlements with each Tribe to include all pending CSC CDA claim years. This global approach may take a little more time.</a:t>
            </a:r>
            <a:endParaRPr lang="en-US" dirty="0">
              <a:ea typeface="Calibri"/>
              <a:cs typeface="Times New Roman"/>
            </a:endParaRPr>
          </a:p>
          <a:p>
            <a:pPr marL="0" indent="0">
              <a:buNone/>
            </a:pPr>
            <a:r>
              <a:rPr lang="en-US" dirty="0">
                <a:cs typeface="Times New Roman"/>
              </a:rPr>
              <a:t>The CDA requires that claims be submitted within six years of the date of accrual.</a:t>
            </a:r>
            <a:endParaRPr lang="en-US" dirty="0">
              <a:ea typeface="Calibri"/>
              <a:cs typeface="Times New Roman"/>
            </a:endParaRPr>
          </a:p>
          <a:p>
            <a:pPr marL="383540" lvl="1">
              <a:buFont typeface="Wingdings" panose="05000000000000000000" pitchFamily="2" charset="2"/>
              <a:buChar char="§"/>
            </a:pPr>
            <a:r>
              <a:rPr lang="en-US" dirty="0">
                <a:cs typeface="Times New Roman"/>
              </a:rPr>
              <a:t>T/TOs continue to submit new CSC CDA claims to IHS. </a:t>
            </a:r>
            <a:endParaRPr lang="en-US" dirty="0">
              <a:ea typeface="Calibri"/>
              <a:cs typeface="Times New Roman"/>
            </a:endParaRPr>
          </a:p>
          <a:p>
            <a:pPr marL="383540" lvl="1">
              <a:buFont typeface="Wingdings" panose="05000000000000000000" pitchFamily="2" charset="2"/>
              <a:buChar char="§"/>
            </a:pPr>
            <a:r>
              <a:rPr lang="en-US" dirty="0">
                <a:cs typeface="Times New Roman"/>
              </a:rPr>
              <a:t>OFA is currently working to analyze and negotiate claims. The OFA CDA Claims </a:t>
            </a:r>
            <a:endParaRPr lang="en-US" dirty="0">
              <a:ea typeface="Calibri"/>
              <a:cs typeface="Times New Roman"/>
            </a:endParaRPr>
          </a:p>
          <a:p>
            <a:pPr marL="200660" lvl="1" indent="0">
              <a:buNone/>
            </a:pPr>
            <a:r>
              <a:rPr lang="en-US" dirty="0">
                <a:cs typeface="Times New Roman"/>
              </a:rPr>
              <a:t>    team has a workload tracker and planner. This tracks claims, monthly decision</a:t>
            </a:r>
            <a:endParaRPr lang="en-US" dirty="0">
              <a:ea typeface="Calibri"/>
              <a:cs typeface="Times New Roman"/>
            </a:endParaRPr>
          </a:p>
          <a:p>
            <a:pPr marL="200660" lvl="1" indent="0">
              <a:buNone/>
            </a:pPr>
            <a:r>
              <a:rPr lang="en-US" dirty="0">
                <a:cs typeface="Times New Roman"/>
              </a:rPr>
              <a:t>   due dates and shows the workload for any given month. </a:t>
            </a:r>
            <a:endParaRPr lang="en-US" dirty="0">
              <a:ea typeface="Calibri"/>
              <a:cs typeface="Times New Roman"/>
            </a:endParaRPr>
          </a:p>
          <a:p>
            <a:pPr marL="0" indent="0">
              <a:buNone/>
            </a:pPr>
            <a:endParaRPr lang="en-US" dirty="0">
              <a:cs typeface="Times New Roman" panose="02020603050405020304" pitchFamily="18" charset="0"/>
            </a:endParaRPr>
          </a:p>
          <a:p>
            <a:endParaRPr lang="en-US" dirty="0"/>
          </a:p>
        </p:txBody>
      </p:sp>
      <p:sp>
        <p:nvSpPr>
          <p:cNvPr id="4" name="Slide Number Placeholder 3"/>
          <p:cNvSpPr>
            <a:spLocks noGrp="1"/>
          </p:cNvSpPr>
          <p:nvPr>
            <p:ph type="sldNum" sz="quarter" idx="12"/>
          </p:nvPr>
        </p:nvSpPr>
        <p:spPr/>
        <p:txBody>
          <a:bodyPr/>
          <a:lstStyle/>
          <a:p>
            <a:fld id="{CFB582AC-5695-48DB-B28C-201892CC33C9}" type="slidenum">
              <a:rPr lang="en-US" smtClean="0"/>
              <a:t>3</a:t>
            </a:fld>
            <a:endParaRPr lang="en-US"/>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301657"/>
            <a:ext cx="12207240" cy="556343"/>
          </a:xfrm>
          <a:prstGeom prst="rect">
            <a:avLst/>
          </a:prstGeom>
        </p:spPr>
      </p:pic>
    </p:spTree>
    <p:extLst>
      <p:ext uri="{BB962C8B-B14F-4D97-AF65-F5344CB8AC3E}">
        <p14:creationId xmlns:p14="http://schemas.microsoft.com/office/powerpoint/2010/main" val="2796073184"/>
      </p:ext>
    </p:extLst>
  </p:cSld>
  <p:clrMapOvr>
    <a:masterClrMapping/>
  </p:clrMapOvr>
  <p:extLst>
    <p:ext uri="{6950BFC3-D8DA-4A85-94F7-54DA5524770B}">
      <p188:commentRel xmlns="" xmlns:p188="http://schemas.microsoft.com/office/powerpoint/2018/8/main" r:id="rId3"/>
    </p:ext>
  </p:extLs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FB582AC-5695-48DB-B28C-201892CC33C9}" type="slidenum">
              <a:rPr lang="en-US" smtClean="0"/>
              <a:t>4</a:t>
            </a:fld>
            <a:endParaRPr lang="en-US"/>
          </a:p>
        </p:txBody>
      </p:sp>
      <p:sp>
        <p:nvSpPr>
          <p:cNvPr id="3" name="Content Placeholder 2"/>
          <p:cNvSpPr>
            <a:spLocks noGrp="1"/>
          </p:cNvSpPr>
          <p:nvPr>
            <p:ph idx="4294967295"/>
          </p:nvPr>
        </p:nvSpPr>
        <p:spPr>
          <a:xfrm>
            <a:off x="2133600" y="1846263"/>
            <a:ext cx="10058400" cy="4022725"/>
          </a:xfrm>
        </p:spPr>
        <p:txBody>
          <a:bodyPr/>
          <a:lstStyle/>
          <a:p>
            <a:pPr marL="0" indent="0">
              <a:buNone/>
            </a:pPr>
            <a:endParaRPr lang="en-US">
              <a:cs typeface="Times New Roman" panose="02020603050405020304" pitchFamily="18" charset="0"/>
            </a:endParaRPr>
          </a:p>
          <a:p>
            <a:endParaRPr lang="en-US"/>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289818"/>
            <a:ext cx="12207240" cy="556343"/>
          </a:xfrm>
          <a:prstGeom prst="rect">
            <a:avLst/>
          </a:prstGeom>
        </p:spPr>
      </p:pic>
      <p:graphicFrame>
        <p:nvGraphicFramePr>
          <p:cNvPr id="6" name="Diagram 5"/>
          <p:cNvGraphicFramePr/>
          <p:nvPr>
            <p:extLst>
              <p:ext uri="{D42A27DB-BD31-4B8C-83A1-F6EECF244321}">
                <p14:modId xmlns:p14="http://schemas.microsoft.com/office/powerpoint/2010/main" val="3635145158"/>
              </p:ext>
            </p:extLst>
          </p:nvPr>
        </p:nvGraphicFramePr>
        <p:xfrm>
          <a:off x="1270000" y="253514"/>
          <a:ext cx="8951686" cy="588482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2" name="TextBox 1">
            <a:extLst>
              <a:ext uri="{FF2B5EF4-FFF2-40B4-BE49-F238E27FC236}">
                <a16:creationId xmlns:a16="http://schemas.microsoft.com/office/drawing/2014/main" id="{A437803B-30E2-4109-BAD4-79F6935E0181}"/>
              </a:ext>
            </a:extLst>
          </p:cNvPr>
          <p:cNvSpPr txBox="1"/>
          <p:nvPr/>
        </p:nvSpPr>
        <p:spPr>
          <a:xfrm>
            <a:off x="4774131" y="2791326"/>
            <a:ext cx="2069431" cy="923330"/>
          </a:xfrm>
          <a:prstGeom prst="rect">
            <a:avLst/>
          </a:prstGeom>
          <a:noFill/>
        </p:spPr>
        <p:txBody>
          <a:bodyPr wrap="square" rtlCol="0">
            <a:spAutoFit/>
          </a:bodyPr>
          <a:lstStyle/>
          <a:p>
            <a:pPr algn="ctr"/>
            <a:r>
              <a:rPr lang="en-US"/>
              <a:t>Brief Overview -</a:t>
            </a:r>
          </a:p>
          <a:p>
            <a:pPr algn="ctr"/>
            <a:r>
              <a:rPr lang="en-US"/>
              <a:t>  Life Cycle of a</a:t>
            </a:r>
          </a:p>
          <a:p>
            <a:pPr algn="ctr"/>
            <a:r>
              <a:rPr lang="en-US"/>
              <a:t>CSC CDA Claim</a:t>
            </a:r>
          </a:p>
        </p:txBody>
      </p:sp>
    </p:spTree>
    <p:extLst>
      <p:ext uri="{BB962C8B-B14F-4D97-AF65-F5344CB8AC3E}">
        <p14:creationId xmlns:p14="http://schemas.microsoft.com/office/powerpoint/2010/main" val="6110817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23982C-519F-4DA8-A7C2-ADF4F8486B5C}"/>
              </a:ext>
            </a:extLst>
          </p:cNvPr>
          <p:cNvSpPr>
            <a:spLocks noGrp="1"/>
          </p:cNvSpPr>
          <p:nvPr>
            <p:ph type="title"/>
          </p:nvPr>
        </p:nvSpPr>
        <p:spPr>
          <a:xfrm>
            <a:off x="1097280" y="215483"/>
            <a:ext cx="10058400" cy="1450757"/>
          </a:xfrm>
        </p:spPr>
        <p:txBody>
          <a:bodyPr/>
          <a:lstStyle/>
          <a:p>
            <a:r>
              <a:rPr lang="en-US"/>
              <a:t>Claim Analysis</a:t>
            </a:r>
          </a:p>
        </p:txBody>
      </p:sp>
      <p:sp>
        <p:nvSpPr>
          <p:cNvPr id="3" name="Content Placeholder 2">
            <a:extLst>
              <a:ext uri="{FF2B5EF4-FFF2-40B4-BE49-F238E27FC236}">
                <a16:creationId xmlns:a16="http://schemas.microsoft.com/office/drawing/2014/main" id="{982ED1A8-963C-4A27-9F3D-BF93EE6BD84A}"/>
              </a:ext>
            </a:extLst>
          </p:cNvPr>
          <p:cNvSpPr>
            <a:spLocks noGrp="1"/>
          </p:cNvSpPr>
          <p:nvPr>
            <p:ph idx="1"/>
          </p:nvPr>
        </p:nvSpPr>
        <p:spPr>
          <a:xfrm>
            <a:off x="1097280" y="1774614"/>
            <a:ext cx="10058400" cy="4023360"/>
          </a:xfrm>
        </p:spPr>
        <p:txBody>
          <a:bodyPr>
            <a:normAutofit/>
          </a:bodyPr>
          <a:lstStyle/>
          <a:p>
            <a:pPr>
              <a:buFont typeface="Wingdings" panose="05000000000000000000" pitchFamily="2" charset="2"/>
              <a:buChar char="q"/>
            </a:pPr>
            <a:r>
              <a:rPr lang="en-US" dirty="0"/>
              <a:t>IHS analysis follows the updated CSC Negotiation Template, which includes Program Income</a:t>
            </a:r>
          </a:p>
          <a:p>
            <a:pPr>
              <a:buFont typeface="Wingdings" panose="05000000000000000000" pitchFamily="2" charset="2"/>
              <a:buChar char="q"/>
            </a:pPr>
            <a:r>
              <a:rPr lang="en-US" dirty="0"/>
              <a:t> The CSC Negotiation Template was modified to use actual cost incurred for Program Income</a:t>
            </a:r>
          </a:p>
          <a:p>
            <a:pPr lvl="1">
              <a:buFont typeface="Wingdings" panose="05000000000000000000" pitchFamily="2" charset="2"/>
              <a:buChar char="§"/>
            </a:pPr>
            <a:r>
              <a:rPr lang="en-US" dirty="0"/>
              <a:t>Audited Financials are used in the analysis</a:t>
            </a:r>
          </a:p>
          <a:p>
            <a:pPr lvl="1">
              <a:buFont typeface="Wingdings" panose="05000000000000000000" pitchFamily="2" charset="2"/>
              <a:buChar char="§"/>
            </a:pPr>
            <a:r>
              <a:rPr lang="en-US" dirty="0"/>
              <a:t>Applicable year IDC rate and IDC Rate Proposal are used in the analysis</a:t>
            </a:r>
          </a:p>
          <a:p>
            <a:pPr lvl="1">
              <a:buFont typeface="Wingdings" panose="05000000000000000000" pitchFamily="2" charset="2"/>
              <a:buChar char="§"/>
            </a:pPr>
            <a:r>
              <a:rPr lang="en-US" dirty="0"/>
              <a:t>IHS may request additional detailed information</a:t>
            </a:r>
          </a:p>
          <a:p>
            <a:pPr lvl="1">
              <a:buFont typeface="Wingdings" panose="05000000000000000000" pitchFamily="2" charset="2"/>
              <a:buChar char="§"/>
            </a:pPr>
            <a:r>
              <a:rPr lang="en-US" sz="1800" dirty="0"/>
              <a:t>IHS may request Program Income details to ensure Program </a:t>
            </a:r>
            <a:r>
              <a:rPr lang="en-US" dirty="0"/>
              <a:t>I</a:t>
            </a:r>
            <a:r>
              <a:rPr lang="en-US" sz="1800" dirty="0"/>
              <a:t>ncome is from eligible sources</a:t>
            </a:r>
          </a:p>
          <a:p>
            <a:pPr lvl="2">
              <a:buFont typeface="Wingdings" panose="05000000000000000000" pitchFamily="2" charset="2"/>
              <a:buChar char="§"/>
            </a:pPr>
            <a:r>
              <a:rPr lang="en-US" sz="1800" dirty="0"/>
              <a:t>IHS may request Program Income expenditure details to ensure Program Income expenditures are spent on eligible PFSA.</a:t>
            </a:r>
            <a:endParaRPr lang="en-US" sz="1600" dirty="0"/>
          </a:p>
          <a:p>
            <a:pPr>
              <a:buFont typeface="Wingdings" panose="05000000000000000000" pitchFamily="2" charset="2"/>
              <a:buChar char="q"/>
            </a:pPr>
            <a:r>
              <a:rPr lang="en-US" dirty="0"/>
              <a:t>Review the IDC Proposal for duplication</a:t>
            </a:r>
          </a:p>
          <a:p>
            <a:pPr>
              <a:lnSpc>
                <a:spcPct val="110000"/>
              </a:lnSpc>
              <a:spcBef>
                <a:spcPts val="0"/>
              </a:spcBef>
              <a:spcAft>
                <a:spcPts val="0"/>
              </a:spcAft>
              <a:buFont typeface="Wingdings" panose="05000000000000000000" pitchFamily="2" charset="2"/>
              <a:buChar char="q"/>
            </a:pPr>
            <a:r>
              <a:rPr lang="en-US" dirty="0"/>
              <a:t>Request ineligible non-Indian encounter or user data for purposes of </a:t>
            </a:r>
          </a:p>
          <a:p>
            <a:pPr marL="0" indent="0">
              <a:lnSpc>
                <a:spcPct val="110000"/>
              </a:lnSpc>
              <a:spcBef>
                <a:spcPts val="0"/>
              </a:spcBef>
              <a:spcAft>
                <a:spcPts val="0"/>
              </a:spcAft>
              <a:buNone/>
            </a:pPr>
            <a:r>
              <a:rPr lang="en-US" dirty="0"/>
              <a:t>ineligible non-Indian adjustment</a:t>
            </a:r>
          </a:p>
        </p:txBody>
      </p:sp>
      <p:sp>
        <p:nvSpPr>
          <p:cNvPr id="4" name="Slide Number Placeholder 3">
            <a:extLst>
              <a:ext uri="{FF2B5EF4-FFF2-40B4-BE49-F238E27FC236}">
                <a16:creationId xmlns:a16="http://schemas.microsoft.com/office/drawing/2014/main" id="{49EF6635-D1E4-4CAA-A211-C7245388A072}"/>
              </a:ext>
            </a:extLst>
          </p:cNvPr>
          <p:cNvSpPr>
            <a:spLocks noGrp="1"/>
          </p:cNvSpPr>
          <p:nvPr>
            <p:ph type="sldNum" sz="quarter" idx="12"/>
          </p:nvPr>
        </p:nvSpPr>
        <p:spPr/>
        <p:txBody>
          <a:bodyPr/>
          <a:lstStyle/>
          <a:p>
            <a:fld id="{CFB582AC-5695-48DB-B28C-201892CC33C9}" type="slidenum">
              <a:rPr lang="en-US" smtClean="0"/>
              <a:t>5</a:t>
            </a:fld>
            <a:endParaRPr lang="en-US"/>
          </a:p>
        </p:txBody>
      </p:sp>
    </p:spTree>
    <p:extLst>
      <p:ext uri="{BB962C8B-B14F-4D97-AF65-F5344CB8AC3E}">
        <p14:creationId xmlns:p14="http://schemas.microsoft.com/office/powerpoint/2010/main" val="24800501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BBE751-DEC0-4F60-A052-AB5DCA61F5CA}"/>
              </a:ext>
            </a:extLst>
          </p:cNvPr>
          <p:cNvSpPr>
            <a:spLocks noGrp="1"/>
          </p:cNvSpPr>
          <p:nvPr>
            <p:ph type="title"/>
          </p:nvPr>
        </p:nvSpPr>
        <p:spPr/>
        <p:txBody>
          <a:bodyPr/>
          <a:lstStyle/>
          <a:p>
            <a:pPr algn="ctr"/>
            <a:r>
              <a:rPr lang="en-US"/>
              <a:t>Thank you for your time!</a:t>
            </a:r>
          </a:p>
        </p:txBody>
      </p:sp>
      <p:sp>
        <p:nvSpPr>
          <p:cNvPr id="3" name="Content Placeholder 2">
            <a:extLst>
              <a:ext uri="{FF2B5EF4-FFF2-40B4-BE49-F238E27FC236}">
                <a16:creationId xmlns:a16="http://schemas.microsoft.com/office/drawing/2014/main" id="{7EBB9A0E-1337-4336-B1D6-A8D247F17E08}"/>
              </a:ext>
            </a:extLst>
          </p:cNvPr>
          <p:cNvSpPr>
            <a:spLocks noGrp="1"/>
          </p:cNvSpPr>
          <p:nvPr>
            <p:ph idx="1"/>
          </p:nvPr>
        </p:nvSpPr>
        <p:spPr/>
        <p:txBody>
          <a:bodyPr/>
          <a:lstStyle/>
          <a:p>
            <a:pPr algn="ctr"/>
            <a:endParaRPr lang="en-US" dirty="0"/>
          </a:p>
          <a:p>
            <a:pPr algn="ctr"/>
            <a:endParaRPr lang="en-US" dirty="0"/>
          </a:p>
          <a:p>
            <a:pPr algn="ctr"/>
            <a:r>
              <a:rPr lang="en-US" sz="7200" dirty="0"/>
              <a:t>Q&amp;A</a:t>
            </a:r>
          </a:p>
          <a:p>
            <a:r>
              <a:rPr lang="en-US" sz="3600" dirty="0"/>
              <a:t>Contact Information:</a:t>
            </a:r>
          </a:p>
          <a:p>
            <a:pPr lvl="1"/>
            <a:r>
              <a:rPr lang="en-US" sz="2600" dirty="0"/>
              <a:t>Johanna Sanchez Zoeller, Agency Lead for CSC CDA Claims</a:t>
            </a:r>
          </a:p>
          <a:p>
            <a:pPr lvl="2"/>
            <a:r>
              <a:rPr lang="en-US" sz="2200" dirty="0"/>
              <a:t>Johanna.SanchezZoeller@ihs.gov or IHSCDAClaims@ihs.gov</a:t>
            </a:r>
          </a:p>
          <a:p>
            <a:pPr lvl="2"/>
            <a:r>
              <a:rPr lang="en-US" sz="2200" dirty="0"/>
              <a:t>240-463-5668</a:t>
            </a:r>
          </a:p>
        </p:txBody>
      </p:sp>
      <p:sp>
        <p:nvSpPr>
          <p:cNvPr id="4" name="Slide Number Placeholder 3">
            <a:extLst>
              <a:ext uri="{FF2B5EF4-FFF2-40B4-BE49-F238E27FC236}">
                <a16:creationId xmlns:a16="http://schemas.microsoft.com/office/drawing/2014/main" id="{41F44B3C-A289-48FD-B9DD-BE6697767E90}"/>
              </a:ext>
            </a:extLst>
          </p:cNvPr>
          <p:cNvSpPr>
            <a:spLocks noGrp="1"/>
          </p:cNvSpPr>
          <p:nvPr>
            <p:ph type="sldNum" sz="quarter" idx="12"/>
          </p:nvPr>
        </p:nvSpPr>
        <p:spPr/>
        <p:txBody>
          <a:bodyPr/>
          <a:lstStyle/>
          <a:p>
            <a:fld id="{CFB582AC-5695-48DB-B28C-201892CC33C9}" type="slidenum">
              <a:rPr lang="en-US" smtClean="0"/>
              <a:t>6</a:t>
            </a:fld>
            <a:endParaRPr lang="en-US"/>
          </a:p>
        </p:txBody>
      </p:sp>
    </p:spTree>
    <p:extLst>
      <p:ext uri="{BB962C8B-B14F-4D97-AF65-F5344CB8AC3E}">
        <p14:creationId xmlns:p14="http://schemas.microsoft.com/office/powerpoint/2010/main" val="5260457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52900" y="1432005"/>
            <a:ext cx="3721908" cy="3701970"/>
          </a:xfrm>
          <a:prstGeom prst="rect">
            <a:avLst/>
          </a:prstGeom>
        </p:spPr>
      </p:pic>
      <p:sp>
        <p:nvSpPr>
          <p:cNvPr id="3" name="Slide Number Placeholder 2"/>
          <p:cNvSpPr>
            <a:spLocks noGrp="1"/>
          </p:cNvSpPr>
          <p:nvPr>
            <p:ph type="sldNum" sz="quarter" idx="12"/>
          </p:nvPr>
        </p:nvSpPr>
        <p:spPr/>
        <p:txBody>
          <a:bodyPr/>
          <a:lstStyle/>
          <a:p>
            <a:fld id="{CFB582AC-5695-48DB-B28C-201892CC33C9}" type="slidenum">
              <a:rPr lang="en-US" smtClean="0"/>
              <a:t>7</a:t>
            </a:fld>
            <a:endParaRPr lang="en-US"/>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6301657"/>
            <a:ext cx="12207240" cy="556343"/>
          </a:xfrm>
          <a:prstGeom prst="rect">
            <a:avLst/>
          </a:prstGeom>
        </p:spPr>
      </p:pic>
    </p:spTree>
    <p:extLst>
      <p:ext uri="{BB962C8B-B14F-4D97-AF65-F5344CB8AC3E}">
        <p14:creationId xmlns:p14="http://schemas.microsoft.com/office/powerpoint/2010/main" val="3003764915"/>
      </p:ext>
    </p:extLst>
  </p:cSld>
  <p:clrMapOvr>
    <a:masterClrMapping/>
  </p:clrMapOvr>
</p:sld>
</file>

<file path=ppt/theme/theme1.xml><?xml version="1.0" encoding="utf-8"?>
<a:theme xmlns:a="http://schemas.openxmlformats.org/drawingml/2006/main" name="Retrospect">
  <a:themeElements>
    <a:clrScheme name="Custom 1">
      <a:dk1>
        <a:srgbClr val="000000"/>
      </a:dk1>
      <a:lt1>
        <a:sysClr val="window" lastClr="FFFFFF"/>
      </a:lt1>
      <a:dk2>
        <a:srgbClr val="637052"/>
      </a:dk2>
      <a:lt2>
        <a:srgbClr val="CCDDEA"/>
      </a:lt2>
      <a:accent1>
        <a:srgbClr val="0F4C76"/>
      </a:accent1>
      <a:accent2>
        <a:srgbClr val="0F4C76"/>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e1f46489-be26-485c-9ac9-e9defdc37fcb"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56E5744A4EF274ABC8012249816EFF7" ma:contentTypeVersion="14" ma:contentTypeDescription="Create a new document." ma:contentTypeScope="" ma:versionID="9d09c736de79b696b86f4c4b56039d74">
  <xsd:schema xmlns:xsd="http://www.w3.org/2001/XMLSchema" xmlns:xs="http://www.w3.org/2001/XMLSchema" xmlns:p="http://schemas.microsoft.com/office/2006/metadata/properties" xmlns:ns3="e1f46489-be26-485c-9ac9-e9defdc37fcb" xmlns:ns4="4c07db8a-cfde-47a3-bd42-74a0f2643422" targetNamespace="http://schemas.microsoft.com/office/2006/metadata/properties" ma:root="true" ma:fieldsID="40de1998160d3c59b1fe5c90126bce35" ns3:_="" ns4:_="">
    <xsd:import namespace="e1f46489-be26-485c-9ac9-e9defdc37fcb"/>
    <xsd:import namespace="4c07db8a-cfde-47a3-bd42-74a0f2643422"/>
    <xsd:element name="properties">
      <xsd:complexType>
        <xsd:sequence>
          <xsd:element name="documentManagement">
            <xsd:complexType>
              <xsd:all>
                <xsd:element ref="ns3:_activity" minOccurs="0"/>
                <xsd:element ref="ns4:SharedWithUsers" minOccurs="0"/>
                <xsd:element ref="ns4:SharedWithDetails" minOccurs="0"/>
                <xsd:element ref="ns4:SharingHintHash" minOccurs="0"/>
                <xsd:element ref="ns3:MediaServiceMetadata" minOccurs="0"/>
                <xsd:element ref="ns3:MediaServiceFastMetadata" minOccurs="0"/>
                <xsd:element ref="ns3:MediaServiceDateTaken" minOccurs="0"/>
                <xsd:element ref="ns3:MediaServiceObjectDetectorVersions" minOccurs="0"/>
                <xsd:element ref="ns3:MediaServiceAutoTags" minOccurs="0"/>
                <xsd:element ref="ns3:MediaServiceGenerationTime" minOccurs="0"/>
                <xsd:element ref="ns3:MediaServiceEventHashCode" minOccurs="0"/>
                <xsd:element ref="ns3:MediaLengthInSeconds" minOccurs="0"/>
                <xsd:element ref="ns3:MediaServiceSearchProperties" minOccurs="0"/>
                <xsd:element ref="ns3: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1f46489-be26-485c-9ac9-e9defdc37fcb" elementFormDefault="qualified">
    <xsd:import namespace="http://schemas.microsoft.com/office/2006/documentManagement/types"/>
    <xsd:import namespace="http://schemas.microsoft.com/office/infopath/2007/PartnerControls"/>
    <xsd:element name="_activity" ma:index="8" nillable="true" ma:displayName="_activity" ma:hidden="true" ma:internalName="_activity">
      <xsd:simpleType>
        <xsd:restriction base="dms:Note"/>
      </xsd:simpleType>
    </xsd:element>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ServiceSystemTags" ma:index="21"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c07db8a-cfde-47a3-bd42-74a0f2643422" elementFormDefault="qualified">
    <xsd:import namespace="http://schemas.microsoft.com/office/2006/documentManagement/types"/>
    <xsd:import namespace="http://schemas.microsoft.com/office/infopath/2007/PartnerControls"/>
    <xsd:element name="SharedWithUsers" ma:index="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0" nillable="true" ma:displayName="Shared With Details" ma:internalName="SharedWithDetails" ma:readOnly="true">
      <xsd:simpleType>
        <xsd:restriction base="dms:Note">
          <xsd:maxLength value="255"/>
        </xsd:restriction>
      </xsd:simpleType>
    </xsd:element>
    <xsd:element name="SharingHintHash" ma:index="11"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F909EB5-8F83-4D25-B773-7DD6D8F7B515}">
  <ds:schemaRefs>
    <ds:schemaRef ds:uri="4c07db8a-cfde-47a3-bd42-74a0f2643422"/>
    <ds:schemaRef ds:uri="e1f46489-be26-485c-9ac9-e9defdc37fcb"/>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888EA37A-9966-47BD-9534-1E4880D17A21}">
  <ds:schemaRefs>
    <ds:schemaRef ds:uri="http://schemas.microsoft.com/sharepoint/v3/contenttype/forms"/>
  </ds:schemaRefs>
</ds:datastoreItem>
</file>

<file path=customXml/itemProps3.xml><?xml version="1.0" encoding="utf-8"?>
<ds:datastoreItem xmlns:ds="http://schemas.openxmlformats.org/officeDocument/2006/customXml" ds:itemID="{CA7E0AC1-AA00-4A6D-A1FD-FEB79038ED91}">
  <ds:schemaRefs>
    <ds:schemaRef ds:uri="4c07db8a-cfde-47a3-bd42-74a0f2643422"/>
    <ds:schemaRef ds:uri="e1f46489-be26-485c-9ac9-e9defdc37fc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Retrospect</Template>
  <TotalTime>19</TotalTime>
  <Words>596</Words>
  <Application>Microsoft Office PowerPoint</Application>
  <PresentationFormat>Widescreen</PresentationFormat>
  <Paragraphs>56</Paragraphs>
  <Slides>7</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Bahnschrift SemiBold Condensed</vt:lpstr>
      <vt:lpstr>Calibri</vt:lpstr>
      <vt:lpstr>Calibri Light</vt:lpstr>
      <vt:lpstr>Times New Roman</vt:lpstr>
      <vt:lpstr>Wingdings</vt:lpstr>
      <vt:lpstr>Retrospect</vt:lpstr>
      <vt:lpstr>Indian Health Service Contract Dispute Act Claims (CDA) on Program Income Expenditures</vt:lpstr>
      <vt:lpstr>CDA Claims</vt:lpstr>
      <vt:lpstr>CDA Claims</vt:lpstr>
      <vt:lpstr>PowerPoint Presentation</vt:lpstr>
      <vt:lpstr>Claim Analysis</vt:lpstr>
      <vt:lpstr>Thank you for your time!</vt:lpstr>
      <vt:lpstr>PowerPoint Presentation</vt:lpstr>
    </vt:vector>
  </TitlesOfParts>
  <Company>Indian Health Service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Indian Health Service Briefing</dc:title>
  <dc:creator>Eisenman, Theresa (IHS/HQ)</dc:creator>
  <cp:lastModifiedBy>Sanchez Zoeller, Johanna (IHS/HQ)</cp:lastModifiedBy>
  <cp:revision>27</cp:revision>
  <cp:lastPrinted>2016-03-30T21:52:09Z</cp:lastPrinted>
  <dcterms:created xsi:type="dcterms:W3CDTF">2016-03-11T19:03:08Z</dcterms:created>
  <dcterms:modified xsi:type="dcterms:W3CDTF">2025-05-06T18:01:42Z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0x010100556E5744A4EF274ABC8012249816EFF7</vt:lpwstr>
  </property>
</Properties>
</file>