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7" r:id="rId4"/>
  </p:sldMasterIdLst>
  <p:notesMasterIdLst>
    <p:notesMasterId r:id="rId51"/>
  </p:notesMasterIdLst>
  <p:handoutMasterIdLst>
    <p:handoutMasterId r:id="rId52"/>
  </p:handoutMasterIdLst>
  <p:sldIdLst>
    <p:sldId id="2147309867" r:id="rId5"/>
    <p:sldId id="2147309852" r:id="rId6"/>
    <p:sldId id="2147309884" r:id="rId7"/>
    <p:sldId id="2147309853" r:id="rId8"/>
    <p:sldId id="2147309855" r:id="rId9"/>
    <p:sldId id="2147309856" r:id="rId10"/>
    <p:sldId id="2147309885" r:id="rId11"/>
    <p:sldId id="2147309886" r:id="rId12"/>
    <p:sldId id="2147309887" r:id="rId13"/>
    <p:sldId id="2147309888" r:id="rId14"/>
    <p:sldId id="2147309889" r:id="rId15"/>
    <p:sldId id="2147309890" r:id="rId16"/>
    <p:sldId id="2147309891" r:id="rId17"/>
    <p:sldId id="2147309894" r:id="rId18"/>
    <p:sldId id="2147309864" r:id="rId19"/>
    <p:sldId id="2147309892" r:id="rId20"/>
    <p:sldId id="2147309895" r:id="rId21"/>
    <p:sldId id="2147309896" r:id="rId22"/>
    <p:sldId id="2147309897" r:id="rId23"/>
    <p:sldId id="2147309893" r:id="rId24"/>
    <p:sldId id="2147309898" r:id="rId25"/>
    <p:sldId id="2147309899" r:id="rId26"/>
    <p:sldId id="2147309902" r:id="rId27"/>
    <p:sldId id="2147309900" r:id="rId28"/>
    <p:sldId id="2147309903" r:id="rId29"/>
    <p:sldId id="2147309904" r:id="rId30"/>
    <p:sldId id="2147309905" r:id="rId31"/>
    <p:sldId id="2147309907" r:id="rId32"/>
    <p:sldId id="2147309908" r:id="rId33"/>
    <p:sldId id="2147309909" r:id="rId34"/>
    <p:sldId id="2147309910" r:id="rId35"/>
    <p:sldId id="2147309911" r:id="rId36"/>
    <p:sldId id="2147309912" r:id="rId37"/>
    <p:sldId id="2147309913" r:id="rId38"/>
    <p:sldId id="2147309914" r:id="rId39"/>
    <p:sldId id="2147309915" r:id="rId40"/>
    <p:sldId id="2147309916" r:id="rId41"/>
    <p:sldId id="2147309917" r:id="rId42"/>
    <p:sldId id="2147309918" r:id="rId43"/>
    <p:sldId id="2147309919" r:id="rId44"/>
    <p:sldId id="2147309920" r:id="rId45"/>
    <p:sldId id="2147309921" r:id="rId46"/>
    <p:sldId id="2147309922" r:id="rId47"/>
    <p:sldId id="2147309924" r:id="rId48"/>
    <p:sldId id="2147309923" r:id="rId49"/>
    <p:sldId id="214730988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3B4793F-7475-48F2-9AD4-13DB51B986FF}">
          <p14:sldIdLst/>
        </p14:section>
        <p14:section name="Slide Comparisons" id="{EE69305C-974A-43C3-808C-C3106114C6C0}">
          <p14:sldIdLst/>
        </p14:section>
        <p14:section name="Colors" id="{088FD8D8-024A-4B92-BC5F-AAB477DEA797}">
          <p14:sldIdLst/>
        </p14:section>
        <p14:section name="Fonts" id="{87D55054-C174-45AE-8A82-4DCC961CC627}">
          <p14:sldIdLst/>
        </p14:section>
        <p14:section name="Icons" id="{1CD3414E-01F1-4CEC-961E-98B2C874CA28}">
          <p14:sldIdLst/>
        </p14:section>
        <p14:section name="New Masters" id="{F4F79630-DBBD-4785-89A5-73B212917D2E}">
          <p14:sldIdLst>
            <p14:sldId id="2147309867"/>
          </p14:sldIdLst>
        </p14:section>
        <p14:section name="Untitled Section" id="{160586B1-06AF-4467-9943-5BF03BAD0A4B}">
          <p14:sldIdLst>
            <p14:sldId id="2147309852"/>
            <p14:sldId id="2147309884"/>
            <p14:sldId id="2147309853"/>
            <p14:sldId id="2147309855"/>
            <p14:sldId id="2147309856"/>
            <p14:sldId id="2147309885"/>
            <p14:sldId id="2147309886"/>
            <p14:sldId id="2147309887"/>
            <p14:sldId id="2147309888"/>
            <p14:sldId id="2147309889"/>
            <p14:sldId id="2147309890"/>
            <p14:sldId id="2147309891"/>
            <p14:sldId id="2147309894"/>
            <p14:sldId id="2147309864"/>
            <p14:sldId id="2147309892"/>
            <p14:sldId id="2147309895"/>
            <p14:sldId id="2147309896"/>
            <p14:sldId id="2147309897"/>
            <p14:sldId id="2147309893"/>
            <p14:sldId id="2147309898"/>
            <p14:sldId id="2147309899"/>
            <p14:sldId id="2147309902"/>
            <p14:sldId id="2147309900"/>
            <p14:sldId id="2147309903"/>
            <p14:sldId id="2147309904"/>
            <p14:sldId id="2147309905"/>
            <p14:sldId id="2147309907"/>
            <p14:sldId id="2147309908"/>
            <p14:sldId id="2147309909"/>
            <p14:sldId id="2147309910"/>
            <p14:sldId id="2147309911"/>
            <p14:sldId id="2147309912"/>
            <p14:sldId id="2147309913"/>
            <p14:sldId id="2147309914"/>
            <p14:sldId id="2147309915"/>
            <p14:sldId id="2147309916"/>
            <p14:sldId id="2147309917"/>
            <p14:sldId id="2147309918"/>
            <p14:sldId id="2147309919"/>
            <p14:sldId id="2147309920"/>
            <p14:sldId id="2147309921"/>
            <p14:sldId id="2147309922"/>
            <p14:sldId id="2147309924"/>
            <p14:sldId id="2147309923"/>
            <p14:sldId id="21473098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E99F8B-A282-83A1-4185-65D78C0688B8}" name="Sarah Oakes" initials="SO" userId="S::soakes@totemconsultingdc.com::6b2dfbe2-1f65-4e70-a97f-983265a44e8d" providerId="AD"/>
  <p188:author id="{9D83078C-B5DA-D1BD-2D0A-69D64DF91BE6}" name="Danielle Foster" initials="DF" userId="S::DFoster@totemconsultingdc.com::8cf65633-5fc8-4078-aa89-fca4fa9b4f0c" providerId="AD"/>
  <p188:author id="{EDDB0090-5347-6EA4-5C0F-B59DBA3DF29B}" name="Tomas Pouls" initials="TP" userId="S::tpouls@totemconsultingdc.com::dc811ad1-cd6c-4313-893a-3baa7c1e3c3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FF5"/>
    <a:srgbClr val="E0EAF4"/>
    <a:srgbClr val="CCDDEA"/>
    <a:srgbClr val="D4C566"/>
    <a:srgbClr val="D3A445"/>
    <a:srgbClr val="DAD17C"/>
    <a:srgbClr val="DCD484"/>
    <a:srgbClr val="FAFFAD"/>
    <a:srgbClr val="FFF29C"/>
    <a:srgbClr val="D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44" autoAdjust="0"/>
  </p:normalViewPr>
  <p:slideViewPr>
    <p:cSldViewPr snapToGrid="0">
      <p:cViewPr varScale="1">
        <p:scale>
          <a:sx n="89" d="100"/>
          <a:sy n="89" d="100"/>
        </p:scale>
        <p:origin x="1398"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4DDE4C-F720-54D3-6CFA-98B8A93A47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090AE6-7774-8FC2-C1CA-C2A25A0A19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DA9557-4020-40D0-8BE4-56399812BA06}" type="datetimeFigureOut">
              <a:rPr lang="en-US" smtClean="0"/>
              <a:t>4/28/2025</a:t>
            </a:fld>
            <a:endParaRPr lang="en-US"/>
          </a:p>
        </p:txBody>
      </p:sp>
      <p:sp>
        <p:nvSpPr>
          <p:cNvPr id="4" name="Footer Placeholder 3">
            <a:extLst>
              <a:ext uri="{FF2B5EF4-FFF2-40B4-BE49-F238E27FC236}">
                <a16:creationId xmlns:a16="http://schemas.microsoft.com/office/drawing/2014/main" id="{60BBBC5F-6A2A-A353-2BA5-1FEA068C4B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B951DB-A621-E528-1C81-988D9A69C1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E1669F-4835-4A21-80FF-CAB70C2343EB}" type="slidenum">
              <a:rPr lang="en-US" smtClean="0"/>
              <a:t>‹#›</a:t>
            </a:fld>
            <a:endParaRPr lang="en-US"/>
          </a:p>
        </p:txBody>
      </p:sp>
    </p:spTree>
    <p:extLst>
      <p:ext uri="{BB962C8B-B14F-4D97-AF65-F5344CB8AC3E}">
        <p14:creationId xmlns:p14="http://schemas.microsoft.com/office/powerpoint/2010/main" val="2922026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8A998-E9DF-48FA-924C-D71094BE6FDC}" type="datetimeFigureOut">
              <a:rPr lang="en-US" smtClean="0"/>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006E0-EA18-401E-8109-FF457F66CB30}" type="slidenum">
              <a:rPr lang="en-US" smtClean="0"/>
              <a:t>‹#›</a:t>
            </a:fld>
            <a:endParaRPr lang="en-US"/>
          </a:p>
        </p:txBody>
      </p:sp>
    </p:spTree>
    <p:extLst>
      <p:ext uri="{BB962C8B-B14F-4D97-AF65-F5344CB8AC3E}">
        <p14:creationId xmlns:p14="http://schemas.microsoft.com/office/powerpoint/2010/main" val="122375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Upon enrollment in the 340B Program,</a:t>
            </a:r>
            <a:r>
              <a:rPr lang="en-US" sz="1200" b="0" i="0" kern="1200" dirty="0">
                <a:solidFill>
                  <a:schemeClr val="tx1"/>
                </a:solidFill>
                <a:effectLst/>
                <a:latin typeface="+mn-lt"/>
                <a:ea typeface="+mn-ea"/>
                <a:cs typeface="+mn-cs"/>
              </a:rPr>
              <a:t> a covered entity site must inform HRSA whether it will use 340B drugs for its Medicaid fee-for-service patients (carve-in), or whether it will purchase drugs for its Medicaid fee-for-service patients through other mechanisms (carve-out).</a:t>
            </a:r>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5</a:t>
            </a:fld>
            <a:endParaRPr lang="en-US"/>
          </a:p>
        </p:txBody>
      </p:sp>
    </p:spTree>
    <p:extLst>
      <p:ext uri="{BB962C8B-B14F-4D97-AF65-F5344CB8AC3E}">
        <p14:creationId xmlns:p14="http://schemas.microsoft.com/office/powerpoint/2010/main" val="159641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entity purchases 340B drugs beyond eligibility date, the entity will be liable to repay the manufacturer.  </a:t>
            </a:r>
          </a:p>
          <a:p>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24</a:t>
            </a:fld>
            <a:endParaRPr lang="en-US"/>
          </a:p>
        </p:txBody>
      </p:sp>
    </p:spTree>
    <p:extLst>
      <p:ext uri="{BB962C8B-B14F-4D97-AF65-F5344CB8AC3E}">
        <p14:creationId xmlns:p14="http://schemas.microsoft.com/office/powerpoint/2010/main" val="879466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Self-disclosures submitted after receiving an audit engagement letter will be subject to the audit review.</a:t>
            </a:r>
          </a:p>
          <a:p>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26</a:t>
            </a:fld>
            <a:endParaRPr lang="en-US"/>
          </a:p>
        </p:txBody>
      </p:sp>
    </p:spTree>
    <p:extLst>
      <p:ext uri="{BB962C8B-B14F-4D97-AF65-F5344CB8AC3E}">
        <p14:creationId xmlns:p14="http://schemas.microsoft.com/office/powerpoint/2010/main" val="1558311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Upon enrollment in the 340B Program,</a:t>
            </a:r>
            <a:r>
              <a:rPr lang="en-US" sz="1200" b="0" i="0" kern="1200" dirty="0">
                <a:solidFill>
                  <a:schemeClr val="tx1"/>
                </a:solidFill>
                <a:effectLst/>
                <a:latin typeface="+mn-lt"/>
                <a:ea typeface="+mn-ea"/>
                <a:cs typeface="+mn-cs"/>
              </a:rPr>
              <a:t> a covered entity site must inform HRSA whether it will use 340B drugs for its Medicaid fee-for-service patients (carve-in), or whether it will purchase drugs for its Medicaid fee-for-service patients through other mechanisms (carve-out).</a:t>
            </a:r>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27</a:t>
            </a:fld>
            <a:endParaRPr lang="en-US"/>
          </a:p>
        </p:txBody>
      </p:sp>
    </p:spTree>
    <p:extLst>
      <p:ext uri="{BB962C8B-B14F-4D97-AF65-F5344CB8AC3E}">
        <p14:creationId xmlns:p14="http://schemas.microsoft.com/office/powerpoint/2010/main" val="3495472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 of auditable records- touches on so many compliance aspects including diversion and duplicate discounts.</a:t>
            </a:r>
          </a:p>
          <a:p>
            <a:endParaRPr lang="en-US" dirty="0"/>
          </a:p>
          <a:p>
            <a:r>
              <a:rPr lang="en-US" dirty="0"/>
              <a:t>CE are responsible for contract pharmacy oversight to ensure prevention of diversion and duplicate discounts.</a:t>
            </a:r>
          </a:p>
        </p:txBody>
      </p:sp>
      <p:sp>
        <p:nvSpPr>
          <p:cNvPr id="4" name="Slide Number Placeholder 3"/>
          <p:cNvSpPr>
            <a:spLocks noGrp="1"/>
          </p:cNvSpPr>
          <p:nvPr>
            <p:ph type="sldNum" sz="quarter" idx="5"/>
          </p:nvPr>
        </p:nvSpPr>
        <p:spPr/>
        <p:txBody>
          <a:bodyPr/>
          <a:lstStyle/>
          <a:p>
            <a:fld id="{7B2006E0-EA18-401E-8109-FF457F66CB30}" type="slidenum">
              <a:rPr lang="en-US" smtClean="0"/>
              <a:t>30</a:t>
            </a:fld>
            <a:endParaRPr lang="en-US"/>
          </a:p>
        </p:txBody>
      </p:sp>
    </p:spTree>
    <p:extLst>
      <p:ext uri="{BB962C8B-B14F-4D97-AF65-F5344CB8AC3E}">
        <p14:creationId xmlns:p14="http://schemas.microsoft.com/office/powerpoint/2010/main" val="2550200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 is solely responsible for compliance.  Any contract pharmacies and third party vendors involved in administration must understand the CE.  HRSA will need access to these records for auditing purposes.  </a:t>
            </a:r>
          </a:p>
          <a:p>
            <a:endParaRPr lang="en-US" dirty="0"/>
          </a:p>
          <a:p>
            <a:r>
              <a:rPr lang="en-US" dirty="0"/>
              <a:t>CE, contract pharmacies both need policies and procedures to prevent diversion and duplicate discounts.  Must include how the CE monitors compliance of contract pharmacy.</a:t>
            </a:r>
          </a:p>
          <a:p>
            <a:endParaRPr lang="en-US" dirty="0"/>
          </a:p>
          <a:p>
            <a:r>
              <a:rPr lang="en-US" dirty="0"/>
              <a:t>Final report- CE can agree/disagree with findings.  Must submit all applicable documentation to support the disagreement.  Must notify HRSA within 30 calendar days of the date of audit letter specifying the nature of the disagreement and provide supporting documentation of its position.</a:t>
            </a:r>
          </a:p>
          <a:p>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31</a:t>
            </a:fld>
            <a:endParaRPr lang="en-US"/>
          </a:p>
        </p:txBody>
      </p:sp>
    </p:spTree>
    <p:extLst>
      <p:ext uri="{BB962C8B-B14F-4D97-AF65-F5344CB8AC3E}">
        <p14:creationId xmlns:p14="http://schemas.microsoft.com/office/powerpoint/2010/main" val="3856430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Program complexity is determined by the number of offsite facilities, number of contract pharmacies, and purchase volume.</a:t>
            </a:r>
          </a:p>
          <a:p>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32</a:t>
            </a:fld>
            <a:endParaRPr lang="en-US"/>
          </a:p>
        </p:txBody>
      </p:sp>
    </p:spTree>
    <p:extLst>
      <p:ext uri="{BB962C8B-B14F-4D97-AF65-F5344CB8AC3E}">
        <p14:creationId xmlns:p14="http://schemas.microsoft.com/office/powerpoint/2010/main" val="2805477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requests can include policies/procedures including determination of patient eligibility, purchasing, ordering, invoicing, inventory replenishment, MA billing, contract pharmacy processes.</a:t>
            </a:r>
          </a:p>
          <a:p>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33</a:t>
            </a:fld>
            <a:endParaRPr lang="en-US"/>
          </a:p>
        </p:txBody>
      </p:sp>
    </p:spTree>
    <p:extLst>
      <p:ext uri="{BB962C8B-B14F-4D97-AF65-F5344CB8AC3E}">
        <p14:creationId xmlns:p14="http://schemas.microsoft.com/office/powerpoint/2010/main" val="3572019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 must include a response for each finding- description of plan, implementation start/completion dates, and individuals responsible for implementation.  </a:t>
            </a:r>
          </a:p>
          <a:p>
            <a:endParaRPr lang="en-US" dirty="0"/>
          </a:p>
          <a:p>
            <a:r>
              <a:rPr lang="en-US" dirty="0"/>
              <a:t>Full implementation is expected to be complete in 6 months.</a:t>
            </a:r>
          </a:p>
          <a:p>
            <a:endParaRPr lang="en-US" dirty="0"/>
          </a:p>
          <a:p>
            <a:r>
              <a:rPr lang="en-US" dirty="0"/>
              <a:t>Apexus assistance is available to assist with a CAP- 888-340-2787, or 340Bpvp.com</a:t>
            </a:r>
          </a:p>
          <a:p>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36</a:t>
            </a:fld>
            <a:endParaRPr lang="en-US"/>
          </a:p>
        </p:txBody>
      </p:sp>
    </p:spTree>
    <p:extLst>
      <p:ext uri="{BB962C8B-B14F-4D97-AF65-F5344CB8AC3E}">
        <p14:creationId xmlns:p14="http://schemas.microsoft.com/office/powerpoint/2010/main" val="3043532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 is responsible for compliance with 340B- not the company you hired or the outpatient facilities or contract pharmacies.  </a:t>
            </a:r>
          </a:p>
          <a:p>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38</a:t>
            </a:fld>
            <a:endParaRPr lang="en-US"/>
          </a:p>
        </p:txBody>
      </p:sp>
    </p:spTree>
    <p:extLst>
      <p:ext uri="{BB962C8B-B14F-4D97-AF65-F5344CB8AC3E}">
        <p14:creationId xmlns:p14="http://schemas.microsoft.com/office/powerpoint/2010/main" val="1957022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system that allows one manufacturer’s drug to be counted in the accumulator, but replenished with another manufacturer’s drug product is non-compliant</a:t>
            </a:r>
          </a:p>
        </p:txBody>
      </p:sp>
      <p:sp>
        <p:nvSpPr>
          <p:cNvPr id="4" name="Slide Number Placeholder 3"/>
          <p:cNvSpPr>
            <a:spLocks noGrp="1"/>
          </p:cNvSpPr>
          <p:nvPr>
            <p:ph type="sldNum" sz="quarter" idx="5"/>
          </p:nvPr>
        </p:nvSpPr>
        <p:spPr/>
        <p:txBody>
          <a:bodyPr/>
          <a:lstStyle/>
          <a:p>
            <a:fld id="{7B2006E0-EA18-401E-8109-FF457F66CB30}" type="slidenum">
              <a:rPr lang="en-US" smtClean="0"/>
              <a:t>40</a:t>
            </a:fld>
            <a:endParaRPr lang="en-US"/>
          </a:p>
        </p:txBody>
      </p:sp>
    </p:spTree>
    <p:extLst>
      <p:ext uri="{BB962C8B-B14F-4D97-AF65-F5344CB8AC3E}">
        <p14:creationId xmlns:p14="http://schemas.microsoft.com/office/powerpoint/2010/main" val="363796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IHS has representation on pre-solicitation work group.  </a:t>
            </a:r>
          </a:p>
          <a:p>
            <a:r>
              <a:rPr lang="en-US" dirty="0"/>
              <a:t>Currently, 2 year contract with three 2 year options.</a:t>
            </a:r>
          </a:p>
          <a:p>
            <a:r>
              <a:rPr lang="en-US" dirty="0"/>
              <a:t>Includes all VA facilities, CMOP, IHS, Bureau of Prisons and other government agencies and programs.</a:t>
            </a:r>
          </a:p>
          <a:p>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7</a:t>
            </a:fld>
            <a:endParaRPr lang="en-US"/>
          </a:p>
        </p:txBody>
      </p:sp>
    </p:spTree>
    <p:extLst>
      <p:ext uri="{BB962C8B-B14F-4D97-AF65-F5344CB8AC3E}">
        <p14:creationId xmlns:p14="http://schemas.microsoft.com/office/powerpoint/2010/main" val="2298170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PVP refers to PVP- which is not the same </a:t>
            </a:r>
          </a:p>
          <a:p>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41</a:t>
            </a:fld>
            <a:endParaRPr lang="en-US"/>
          </a:p>
        </p:txBody>
      </p:sp>
    </p:spTree>
    <p:extLst>
      <p:ext uri="{BB962C8B-B14F-4D97-AF65-F5344CB8AC3E}">
        <p14:creationId xmlns:p14="http://schemas.microsoft.com/office/powerpoint/2010/main" val="166982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smaller agency, IHS would have limited market power to negotiate similar pricing</a:t>
            </a:r>
          </a:p>
          <a:p>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9</a:t>
            </a:fld>
            <a:endParaRPr lang="en-US"/>
          </a:p>
        </p:txBody>
      </p:sp>
    </p:spTree>
    <p:extLst>
      <p:ext uri="{BB962C8B-B14F-4D97-AF65-F5344CB8AC3E}">
        <p14:creationId xmlns:p14="http://schemas.microsoft.com/office/powerpoint/2010/main" val="1913968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Facilities should not request prime vendor to complete tasks outside of terms/conditions of contract.  Should occur in conjunction with NSSC or risk liability for potential bill from prime vendor.</a:t>
            </a:r>
          </a:p>
          <a:p>
            <a:r>
              <a:rPr lang="en-US" dirty="0"/>
              <a:t>Renewed DEA must be submitted to McKesson and NSSC</a:t>
            </a:r>
          </a:p>
          <a:p>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11</a:t>
            </a:fld>
            <a:endParaRPr lang="en-US"/>
          </a:p>
        </p:txBody>
      </p:sp>
    </p:spTree>
    <p:extLst>
      <p:ext uri="{BB962C8B-B14F-4D97-AF65-F5344CB8AC3E}">
        <p14:creationId xmlns:p14="http://schemas.microsoft.com/office/powerpoint/2010/main" val="933421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intent of the 340B program is enable providers “to stretch scarce Federal resources as far as possible, reaching more eligible patients…” H.R. Rep No. 102-384(II), at 12(1992).</a:t>
            </a:r>
          </a:p>
          <a:p>
            <a:endParaRPr lang="en-US" dirty="0"/>
          </a:p>
          <a:p>
            <a:r>
              <a:rPr lang="en-US" dirty="0"/>
              <a:t>“reduced prices” lower than the 340B ceiling price</a:t>
            </a:r>
          </a:p>
          <a:p>
            <a:endParaRPr lang="en-US" dirty="0"/>
          </a:p>
          <a:p>
            <a:r>
              <a:rPr lang="en-US" dirty="0"/>
              <a:t>FQHC, FQHC- look </a:t>
            </a:r>
            <a:r>
              <a:rPr lang="en-US" dirty="0" err="1"/>
              <a:t>alikes</a:t>
            </a:r>
            <a:r>
              <a:rPr lang="en-US" dirty="0"/>
              <a:t>, Urban Indian Programs, Tribal Compacts, Critical Access Hospitals, Disproportionate Share Hospitals- defined by statue.</a:t>
            </a:r>
          </a:p>
          <a:p>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16</a:t>
            </a:fld>
            <a:endParaRPr lang="en-US"/>
          </a:p>
        </p:txBody>
      </p:sp>
    </p:spTree>
    <p:extLst>
      <p:ext uri="{BB962C8B-B14F-4D97-AF65-F5344CB8AC3E}">
        <p14:creationId xmlns:p14="http://schemas.microsoft.com/office/powerpoint/2010/main" val="3933469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 must register contract pharmacies online during open registration period after their written contract is in place.  Contracted pharmacies may participate after approval by the Office of Pharmacy Affairs and the contract pharmacy is listed </a:t>
            </a:r>
          </a:p>
          <a:p>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17</a:t>
            </a:fld>
            <a:endParaRPr lang="en-US"/>
          </a:p>
        </p:txBody>
      </p:sp>
    </p:spTree>
    <p:extLst>
      <p:ext uri="{BB962C8B-B14F-4D97-AF65-F5344CB8AC3E}">
        <p14:creationId xmlns:p14="http://schemas.microsoft.com/office/powerpoint/2010/main" val="3115612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 should work closely with State MA office to ensure duplicate discounts are not occurring.</a:t>
            </a:r>
          </a:p>
          <a:p>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20</a:t>
            </a:fld>
            <a:endParaRPr lang="en-US"/>
          </a:p>
        </p:txBody>
      </p:sp>
    </p:spTree>
    <p:extLst>
      <p:ext uri="{BB962C8B-B14F-4D97-AF65-F5344CB8AC3E}">
        <p14:creationId xmlns:p14="http://schemas.microsoft.com/office/powerpoint/2010/main" val="394313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Ensures program integrity, compliance, transparency, and accountability.</a:t>
            </a:r>
          </a:p>
          <a:p>
            <a:endParaRPr lang="en-US" dirty="0"/>
          </a:p>
          <a:p>
            <a:r>
              <a:rPr lang="en-US" dirty="0"/>
              <a:t>This occurs annually during the same time period.</a:t>
            </a:r>
          </a:p>
          <a:p>
            <a:endParaRPr lang="en-US" dirty="0"/>
          </a:p>
          <a:p>
            <a:r>
              <a:rPr lang="en-US" dirty="0"/>
              <a:t>AOs and PCs will receive notification that recertification is coming up and will receive contact via email.  It is critical to maintain up-to-date contact information at all times.</a:t>
            </a:r>
          </a:p>
        </p:txBody>
      </p:sp>
      <p:sp>
        <p:nvSpPr>
          <p:cNvPr id="4" name="Slide Number Placeholder 3"/>
          <p:cNvSpPr>
            <a:spLocks noGrp="1"/>
          </p:cNvSpPr>
          <p:nvPr>
            <p:ph type="sldNum" sz="quarter" idx="5"/>
          </p:nvPr>
        </p:nvSpPr>
        <p:spPr/>
        <p:txBody>
          <a:bodyPr/>
          <a:lstStyle/>
          <a:p>
            <a:fld id="{7B2006E0-EA18-401E-8109-FF457F66CB30}" type="slidenum">
              <a:rPr lang="en-US" smtClean="0"/>
              <a:t>21</a:t>
            </a:fld>
            <a:endParaRPr lang="en-US"/>
          </a:p>
        </p:txBody>
      </p:sp>
    </p:spTree>
    <p:extLst>
      <p:ext uri="{BB962C8B-B14F-4D97-AF65-F5344CB8AC3E}">
        <p14:creationId xmlns:p14="http://schemas.microsoft.com/office/powerpoint/2010/main" val="21178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change in contract, pharmacy, ownership or change in DEA requires a separate, new registration in advance as much as possible to ensure continuity of care.</a:t>
            </a:r>
          </a:p>
          <a:p>
            <a:endParaRPr lang="en-US" dirty="0"/>
          </a:p>
          <a:p>
            <a:r>
              <a:rPr lang="en-US" dirty="0"/>
              <a:t>Reminder that manufacturers do not have to ship drugs if addresses and records are not up-to-date.</a:t>
            </a:r>
          </a:p>
          <a:p>
            <a:endParaRPr lang="en-US" dirty="0"/>
          </a:p>
        </p:txBody>
      </p:sp>
      <p:sp>
        <p:nvSpPr>
          <p:cNvPr id="4" name="Slide Number Placeholder 3"/>
          <p:cNvSpPr>
            <a:spLocks noGrp="1"/>
          </p:cNvSpPr>
          <p:nvPr>
            <p:ph type="sldNum" sz="quarter" idx="5"/>
          </p:nvPr>
        </p:nvSpPr>
        <p:spPr/>
        <p:txBody>
          <a:bodyPr/>
          <a:lstStyle/>
          <a:p>
            <a:fld id="{7B2006E0-EA18-401E-8109-FF457F66CB30}" type="slidenum">
              <a:rPr lang="en-US" smtClean="0"/>
              <a:t>23</a:t>
            </a:fld>
            <a:endParaRPr lang="en-US"/>
          </a:p>
        </p:txBody>
      </p:sp>
    </p:spTree>
    <p:extLst>
      <p:ext uri="{BB962C8B-B14F-4D97-AF65-F5344CB8AC3E}">
        <p14:creationId xmlns:p14="http://schemas.microsoft.com/office/powerpoint/2010/main" val="3023513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0" y="6359691"/>
            <a:ext cx="12192000" cy="498309"/>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0" y="6359690"/>
            <a:ext cx="1219200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838200" y="608375"/>
            <a:ext cx="10515600" cy="2394898"/>
          </a:xfrm>
          <a:prstGeom prst="rect">
            <a:avLst/>
          </a:prstGeom>
        </p:spPr>
        <p:txBody>
          <a:bodyPr anchor="t" anchorCtr="0">
            <a:noAutofit/>
          </a:bodyPr>
          <a:lstStyle>
            <a:lvl1pPr>
              <a:defRPr sz="7200">
                <a:solidFill>
                  <a:schemeClr val="accent1"/>
                </a:solidFill>
              </a:defRPr>
            </a:lvl1pPr>
          </a:lstStyle>
          <a:p>
            <a:r>
              <a:rPr lang="en-US" dirty="0"/>
              <a:t>Title Slide</a:t>
            </a:r>
          </a:p>
        </p:txBody>
      </p:sp>
      <p:sp>
        <p:nvSpPr>
          <p:cNvPr id="5" name="Rectangle 4">
            <a:extLst>
              <a:ext uri="{FF2B5EF4-FFF2-40B4-BE49-F238E27FC236}">
                <a16:creationId xmlns:a16="http://schemas.microsoft.com/office/drawing/2014/main" id="{8ABB7ECA-6E0B-CF1B-AC2A-A6B0BFECDCE0}"/>
              </a:ext>
            </a:extLst>
          </p:cNvPr>
          <p:cNvSpPr/>
          <p:nvPr/>
        </p:nvSpPr>
        <p:spPr>
          <a:xfrm>
            <a:off x="0" y="3829677"/>
            <a:ext cx="12192000" cy="253193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C29D19B-E506-6CA9-70F5-EBA353951C5F}"/>
              </a:ext>
            </a:extLst>
          </p:cNvPr>
          <p:cNvGrpSpPr>
            <a:grpSpLocks noChangeAspect="1"/>
          </p:cNvGrpSpPr>
          <p:nvPr/>
        </p:nvGrpSpPr>
        <p:grpSpPr>
          <a:xfrm>
            <a:off x="8203082" y="4622901"/>
            <a:ext cx="2994688" cy="1506471"/>
            <a:chOff x="7279583" y="5264225"/>
            <a:chExt cx="2480431" cy="1247776"/>
          </a:xfrm>
        </p:grpSpPr>
        <p:pic>
          <p:nvPicPr>
            <p:cNvPr id="15" name="Picture 14" descr="A logo with a black background&#10;&#10;Description automatically generated">
              <a:extLst>
                <a:ext uri="{FF2B5EF4-FFF2-40B4-BE49-F238E27FC236}">
                  <a16:creationId xmlns:a16="http://schemas.microsoft.com/office/drawing/2014/main" id="{D4EF4272-74C4-CF16-320A-800CA0A24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9583" y="5264225"/>
              <a:ext cx="1247776" cy="1247776"/>
            </a:xfrm>
            <a:prstGeom prst="rect">
              <a:avLst/>
            </a:prstGeom>
          </p:spPr>
        </p:pic>
        <p:pic>
          <p:nvPicPr>
            <p:cNvPr id="16" name="Picture 15" descr="A logo with a sign and text&#10;&#10;Description automatically generated with medium confidence">
              <a:extLst>
                <a:ext uri="{FF2B5EF4-FFF2-40B4-BE49-F238E27FC236}">
                  <a16:creationId xmlns:a16="http://schemas.microsoft.com/office/drawing/2014/main" id="{0F381467-45B9-5203-6446-E2B146538C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08989" y="5264225"/>
              <a:ext cx="1251025" cy="1247776"/>
            </a:xfrm>
            <a:prstGeom prst="rect">
              <a:avLst/>
            </a:prstGeom>
          </p:spPr>
        </p:pic>
      </p:grpSp>
      <p:sp>
        <p:nvSpPr>
          <p:cNvPr id="18" name="Text Placeholder 17">
            <a:extLst>
              <a:ext uri="{FF2B5EF4-FFF2-40B4-BE49-F238E27FC236}">
                <a16:creationId xmlns:a16="http://schemas.microsoft.com/office/drawing/2014/main" id="{F9459611-B7D8-AC92-6148-BA54C571A662}"/>
              </a:ext>
            </a:extLst>
          </p:cNvPr>
          <p:cNvSpPr>
            <a:spLocks noGrp="1"/>
          </p:cNvSpPr>
          <p:nvPr>
            <p:ph type="body" sz="quarter" idx="10" hasCustomPrompt="1"/>
          </p:nvPr>
        </p:nvSpPr>
        <p:spPr>
          <a:xfrm>
            <a:off x="838200" y="3159300"/>
            <a:ext cx="3088167" cy="514350"/>
          </a:xfrm>
        </p:spPr>
        <p:txBody>
          <a:bodyPr anchor="ctr">
            <a:normAutofit/>
          </a:bodyPr>
          <a:lstStyle>
            <a:lvl1pPr marL="0" indent="0">
              <a:buNone/>
              <a:defRPr sz="2000">
                <a:solidFill>
                  <a:schemeClr val="tx1">
                    <a:lumMod val="50000"/>
                    <a:lumOff val="50000"/>
                  </a:schemeClr>
                </a:solidFill>
                <a:latin typeface="+mj-lt"/>
              </a:defRPr>
            </a:lvl1pPr>
          </a:lstStyle>
          <a:p>
            <a:pPr lvl="0"/>
            <a:r>
              <a:rPr lang="en-US"/>
              <a:t>Date</a:t>
            </a:r>
          </a:p>
        </p:txBody>
      </p:sp>
    </p:spTree>
    <p:extLst>
      <p:ext uri="{BB962C8B-B14F-4D97-AF65-F5344CB8AC3E}">
        <p14:creationId xmlns:p14="http://schemas.microsoft.com/office/powerpoint/2010/main" val="87041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dy Slide (Foot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0" y="6359691"/>
            <a:ext cx="12192000" cy="498309"/>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0" y="6359690"/>
            <a:ext cx="1219200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bg1"/>
                </a:solidFill>
              </a:rPr>
              <a:pPr/>
              <a:t>‹#›</a:t>
            </a:fld>
            <a:endParaRPr lang="en-US">
              <a:solidFill>
                <a:schemeClr val="bg1"/>
              </a:solidFill>
            </a:endParaRPr>
          </a:p>
        </p:txBody>
      </p:sp>
      <p:grpSp>
        <p:nvGrpSpPr>
          <p:cNvPr id="6" name="Group 5">
            <a:extLst>
              <a:ext uri="{FF2B5EF4-FFF2-40B4-BE49-F238E27FC236}">
                <a16:creationId xmlns:a16="http://schemas.microsoft.com/office/drawing/2014/main" id="{D65446BA-1134-C4AB-5E71-5989B3354A6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1E8765CA-4F31-E492-C58E-64A613F12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368F5885-6A78-51F9-BB3F-EA84F2689C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2" name="Text Placeholder 10">
            <a:extLst>
              <a:ext uri="{FF2B5EF4-FFF2-40B4-BE49-F238E27FC236}">
                <a16:creationId xmlns:a16="http://schemas.microsoft.com/office/drawing/2014/main" id="{0201B874-2F6D-5E68-7BD4-09D81751ECD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3" name="Title 8">
            <a:extLst>
              <a:ext uri="{FF2B5EF4-FFF2-40B4-BE49-F238E27FC236}">
                <a16:creationId xmlns:a16="http://schemas.microsoft.com/office/drawing/2014/main" id="{7D7D5401-8135-33C9-AB1C-62251A08F96A}"/>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04090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ody Slide (No Footer)">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6" name="Group 5">
            <a:extLst>
              <a:ext uri="{FF2B5EF4-FFF2-40B4-BE49-F238E27FC236}">
                <a16:creationId xmlns:a16="http://schemas.microsoft.com/office/drawing/2014/main" id="{A08D88DF-2067-D37E-B56A-8D9B9FE9503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031D52DF-F072-425C-41FE-91A477E037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536D35E4-3330-3C01-0155-5AB180F2B1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5" name="Text Placeholder 10">
            <a:extLst>
              <a:ext uri="{FF2B5EF4-FFF2-40B4-BE49-F238E27FC236}">
                <a16:creationId xmlns:a16="http://schemas.microsoft.com/office/drawing/2014/main" id="{C6B7ED6D-A205-2F9A-D9CC-B268391B8E20}"/>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185204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dy Slide (Left Accent)">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14C9BEAC-E26B-DE88-C7BB-E363BAD91180}"/>
              </a:ext>
            </a:extLst>
          </p:cNvPr>
          <p:cNvSpPr>
            <a:spLocks noGrp="1"/>
          </p:cNvSpPr>
          <p:nvPr>
            <p:ph type="body" sz="quarter" idx="11" hasCustomPrompt="1"/>
          </p:nvPr>
        </p:nvSpPr>
        <p:spPr>
          <a:xfrm>
            <a:off x="3479800" y="1164697"/>
            <a:ext cx="8044512"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3479800" y="435829"/>
            <a:ext cx="6845301"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6" name="Rectangle 5">
            <a:extLst>
              <a:ext uri="{FF2B5EF4-FFF2-40B4-BE49-F238E27FC236}">
                <a16:creationId xmlns:a16="http://schemas.microsoft.com/office/drawing/2014/main" id="{BB460C18-FB1B-ADFB-5672-6C440615B6AC}"/>
              </a:ext>
            </a:extLst>
          </p:cNvPr>
          <p:cNvSpPr/>
          <p:nvPr/>
        </p:nvSpPr>
        <p:spPr>
          <a:xfrm>
            <a:off x="0"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67F6F4A-E9D8-402B-5250-6B6472019A5A}"/>
              </a:ext>
            </a:extLst>
          </p:cNvPr>
          <p:cNvGrpSpPr/>
          <p:nvPr userDrawn="1"/>
        </p:nvGrpSpPr>
        <p:grpSpPr>
          <a:xfrm>
            <a:off x="234059" y="236882"/>
            <a:ext cx="1532147" cy="777240"/>
            <a:chOff x="10377108" y="312668"/>
            <a:chExt cx="1532147" cy="777240"/>
          </a:xfrm>
        </p:grpSpPr>
        <p:pic>
          <p:nvPicPr>
            <p:cNvPr id="11" name="Picture 10" descr="IHS Logo.">
              <a:extLst>
                <a:ext uri="{FF2B5EF4-FFF2-40B4-BE49-F238E27FC236}">
                  <a16:creationId xmlns:a16="http://schemas.microsoft.com/office/drawing/2014/main" id="{9C51D323-5073-CA2B-6DC7-C0DCA6C6B23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12" name="Picture 11" descr="HHS Logo.">
              <a:extLst>
                <a:ext uri="{FF2B5EF4-FFF2-40B4-BE49-F238E27FC236}">
                  <a16:creationId xmlns:a16="http://schemas.microsoft.com/office/drawing/2014/main" id="{AF1E11D0-2F14-CFB9-F8C0-5070B27A98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Tree>
    <p:extLst>
      <p:ext uri="{BB962C8B-B14F-4D97-AF65-F5344CB8AC3E}">
        <p14:creationId xmlns:p14="http://schemas.microsoft.com/office/powerpoint/2010/main" val="209643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dy Slide (Right Accent)">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E54A34FA-7FE1-8ED8-82E2-194FA3269F0A}"/>
              </a:ext>
            </a:extLst>
          </p:cNvPr>
          <p:cNvSpPr>
            <a:spLocks noGrp="1"/>
          </p:cNvSpPr>
          <p:nvPr>
            <p:ph type="body" sz="quarter" idx="11" hasCustomPrompt="1"/>
          </p:nvPr>
        </p:nvSpPr>
        <p:spPr>
          <a:xfrm>
            <a:off x="667688" y="1164697"/>
            <a:ext cx="7947478"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5" name="Rectangle 4">
            <a:extLst>
              <a:ext uri="{FF2B5EF4-FFF2-40B4-BE49-F238E27FC236}">
                <a16:creationId xmlns:a16="http://schemas.microsoft.com/office/drawing/2014/main" id="{A753EB87-27F2-CA4B-5045-1BA0799BD93B}"/>
              </a:ext>
            </a:extLst>
          </p:cNvPr>
          <p:cNvSpPr/>
          <p:nvPr/>
        </p:nvSpPr>
        <p:spPr>
          <a:xfrm>
            <a:off x="9147048"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A1AE72"/>
              </a:solidFill>
              <a:effectLst/>
              <a:uLnTx/>
              <a:uFillTx/>
              <a:latin typeface="Calibri Light" panose="020F0302020204030204"/>
              <a:ea typeface="+mn-ea"/>
              <a:cs typeface="+mn-cs"/>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7947478"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15" name="Group 14">
            <a:extLst>
              <a:ext uri="{FF2B5EF4-FFF2-40B4-BE49-F238E27FC236}">
                <a16:creationId xmlns:a16="http://schemas.microsoft.com/office/drawing/2014/main" id="{967F6F4A-E9D8-402B-5250-6B6472019A5A}"/>
              </a:ext>
            </a:extLst>
          </p:cNvPr>
          <p:cNvGrpSpPr/>
          <p:nvPr/>
        </p:nvGrpSpPr>
        <p:grpSpPr>
          <a:xfrm>
            <a:off x="10434258" y="221225"/>
            <a:ext cx="1532147" cy="777240"/>
            <a:chOff x="10377108" y="312668"/>
            <a:chExt cx="1532147" cy="777240"/>
          </a:xfrm>
        </p:grpSpPr>
        <p:pic>
          <p:nvPicPr>
            <p:cNvPr id="7" name="Picture 6" descr="IHS Logo.">
              <a:extLst>
                <a:ext uri="{FF2B5EF4-FFF2-40B4-BE49-F238E27FC236}">
                  <a16:creationId xmlns:a16="http://schemas.microsoft.com/office/drawing/2014/main" id="{9C51D323-5073-CA2B-6DC7-C0DCA6C6B23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9" name="Picture 8" descr="HHS Logo.">
              <a:extLst>
                <a:ext uri="{FF2B5EF4-FFF2-40B4-BE49-F238E27FC236}">
                  <a16:creationId xmlns:a16="http://schemas.microsoft.com/office/drawing/2014/main" id="{AF1E11D0-2F14-CFB9-F8C0-5070B27A98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Tree>
    <p:extLst>
      <p:ext uri="{BB962C8B-B14F-4D97-AF65-F5344CB8AC3E}">
        <p14:creationId xmlns:p14="http://schemas.microsoft.com/office/powerpoint/2010/main" val="295419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635" y="2073106"/>
            <a:ext cx="2128603" cy="2117200"/>
          </a:xfrm>
          <a:prstGeom prst="rect">
            <a:avLst/>
          </a:prstGeom>
        </p:spPr>
      </p:pic>
    </p:spTree>
    <p:extLst>
      <p:ext uri="{BB962C8B-B14F-4D97-AF65-F5344CB8AC3E}">
        <p14:creationId xmlns:p14="http://schemas.microsoft.com/office/powerpoint/2010/main" val="269957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us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A1DAFE-86F1-C731-6EBA-BE9EFC3006B6}"/>
              </a:ext>
            </a:extLst>
          </p:cNvPr>
          <p:cNvPicPr>
            <a:picLocks noChangeAspect="1"/>
          </p:cNvPicPr>
          <p:nvPr/>
        </p:nvPicPr>
        <p:blipFill rotWithShape="1">
          <a:blip r:embed="rId2">
            <a:extLst>
              <a:ext uri="{28A0092B-C50C-407E-A947-70E740481C1C}">
                <a14:useLocalDpi xmlns:a14="http://schemas.microsoft.com/office/drawing/2010/main" val="0"/>
              </a:ext>
            </a:extLst>
          </a:blip>
          <a:srcRect l="-25" t="12491" r="25" b="12491"/>
          <a:stretch/>
        </p:blipFill>
        <p:spPr>
          <a:xfrm>
            <a:off x="1524" y="0"/>
            <a:ext cx="12188952" cy="6858000"/>
          </a:xfrm>
          <a:prstGeom prst="rect">
            <a:avLst/>
          </a:prstGeom>
        </p:spPr>
      </p:pic>
      <p:sp>
        <p:nvSpPr>
          <p:cNvPr id="3" name="Rectangle 2">
            <a:extLst>
              <a:ext uri="{FF2B5EF4-FFF2-40B4-BE49-F238E27FC236}">
                <a16:creationId xmlns:a16="http://schemas.microsoft.com/office/drawing/2014/main" id="{5186ACDC-EA3B-1A68-9DC3-9C855ECD1254}"/>
              </a:ext>
            </a:extLst>
          </p:cNvPr>
          <p:cNvSpPr/>
          <p:nvPr userDrawn="1"/>
        </p:nvSpPr>
        <p:spPr>
          <a:xfrm>
            <a:off x="0" y="7067"/>
            <a:ext cx="12188952" cy="6858000"/>
          </a:xfrm>
          <a:prstGeom prst="rect">
            <a:avLst/>
          </a:prstGeom>
          <a:solidFill>
            <a:schemeClr val="accent1">
              <a:lumMod val="50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727D1004-5BE8-6994-807E-701A455AC162}"/>
              </a:ext>
            </a:extLst>
          </p:cNvPr>
          <p:cNvGrpSpPr/>
          <p:nvPr userDrawn="1"/>
        </p:nvGrpSpPr>
        <p:grpSpPr>
          <a:xfrm>
            <a:off x="3944855" y="1281057"/>
            <a:ext cx="4302290" cy="4295887"/>
            <a:chOff x="3992880" y="1325880"/>
            <a:chExt cx="4206240" cy="4206241"/>
          </a:xfrm>
        </p:grpSpPr>
        <p:sp>
          <p:nvSpPr>
            <p:cNvPr id="8" name="Oval 7">
              <a:extLst>
                <a:ext uri="{FF2B5EF4-FFF2-40B4-BE49-F238E27FC236}">
                  <a16:creationId xmlns:a16="http://schemas.microsoft.com/office/drawing/2014/main" id="{7A39C289-9B30-E6BA-F1CD-578F60B20011}"/>
                </a:ext>
              </a:extLst>
            </p:cNvPr>
            <p:cNvSpPr>
              <a:spLocks noChangeAspect="1"/>
            </p:cNvSpPr>
            <p:nvPr userDrawn="1"/>
          </p:nvSpPr>
          <p:spPr>
            <a:xfrm>
              <a:off x="3992880" y="1325880"/>
              <a:ext cx="4206240" cy="4206241"/>
            </a:xfrm>
            <a:prstGeom prst="ellipse">
              <a:avLst/>
            </a:prstGeom>
            <a:solidFill>
              <a:schemeClr val="bg1"/>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mn-lt"/>
                <a:ea typeface="+mn-ea"/>
                <a:cs typeface="+mn-cs"/>
              </a:endParaRPr>
            </a:p>
          </p:txBody>
        </p:sp>
        <p:sp>
          <p:nvSpPr>
            <p:cNvPr id="9" name="Title 4">
              <a:extLst>
                <a:ext uri="{FF2B5EF4-FFF2-40B4-BE49-F238E27FC236}">
                  <a16:creationId xmlns:a16="http://schemas.microsoft.com/office/drawing/2014/main" id="{2449D1F4-CE5E-527B-DD18-992A10B94CE8}"/>
                </a:ext>
              </a:extLst>
            </p:cNvPr>
            <p:cNvSpPr txBox="1">
              <a:spLocks/>
            </p:cNvSpPr>
            <p:nvPr/>
          </p:nvSpPr>
          <p:spPr>
            <a:xfrm>
              <a:off x="4053544" y="3043127"/>
              <a:ext cx="4084912" cy="77174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4400" b="1" i="0" u="none" strike="noStrike" kern="1200" cap="none" spc="-50" normalizeH="0" baseline="0" noProof="0">
                <a:ln>
                  <a:noFill/>
                </a:ln>
                <a:solidFill>
                  <a:srgbClr val="A1AE72"/>
                </a:solidFill>
                <a:effectLst/>
                <a:uLnTx/>
                <a:uFillTx/>
                <a:latin typeface="+mn-lt"/>
                <a:ea typeface="Calibri Light"/>
                <a:cs typeface="Calibri Light"/>
              </a:endParaRPr>
            </a:p>
          </p:txBody>
        </p:sp>
      </p:grpSp>
      <p:sp>
        <p:nvSpPr>
          <p:cNvPr id="5" name="TextBox 4"/>
          <p:cNvSpPr txBox="1"/>
          <p:nvPr userDrawn="1"/>
        </p:nvSpPr>
        <p:spPr>
          <a:xfrm>
            <a:off x="4294598" y="1819137"/>
            <a:ext cx="3616504" cy="1764586"/>
          </a:xfrm>
          <a:prstGeom prst="rect">
            <a:avLst/>
          </a:prstGeom>
          <a:noFill/>
        </p:spPr>
        <p:txBody>
          <a:bodyPr wrap="square" rtlCol="0" anchor="ctr" anchorCtr="1">
            <a:spAutoFit/>
          </a:bodyPr>
          <a:lstStyle/>
          <a:p>
            <a:pPr algn="ctr">
              <a:lnSpc>
                <a:spcPts val="4000"/>
              </a:lnSpc>
            </a:pPr>
            <a:r>
              <a:rPr lang="en-US" sz="4400" dirty="0">
                <a:solidFill>
                  <a:schemeClr val="accent1">
                    <a:lumMod val="50000"/>
                  </a:schemeClr>
                </a:solidFill>
              </a:rPr>
              <a:t>Discussion</a:t>
            </a:r>
            <a:r>
              <a:rPr lang="en-US" sz="4400" baseline="0" dirty="0">
                <a:solidFill>
                  <a:schemeClr val="accent1">
                    <a:lumMod val="50000"/>
                  </a:schemeClr>
                </a:solidFill>
              </a:rPr>
              <a:t> Break</a:t>
            </a:r>
          </a:p>
          <a:p>
            <a:pPr algn="ctr"/>
            <a:endParaRPr lang="en-US" baseline="0" dirty="0"/>
          </a:p>
          <a:p>
            <a:pPr algn="ctr"/>
            <a:r>
              <a:rPr lang="en-US" sz="2400" baseline="0" dirty="0"/>
              <a:t>Supporting Text</a:t>
            </a:r>
            <a:endParaRPr lang="en-US" sz="2400" dirty="0"/>
          </a:p>
        </p:txBody>
      </p:sp>
    </p:spTree>
    <p:extLst>
      <p:ext uri="{BB962C8B-B14F-4D97-AF65-F5344CB8AC3E}">
        <p14:creationId xmlns:p14="http://schemas.microsoft.com/office/powerpoint/2010/main" val="116577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7AC6EB-DAA0-2CE6-56D6-46D41CBF9F68}"/>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0" y="6359691"/>
            <a:ext cx="12192000" cy="498309"/>
          </a:xfrm>
          <a:prstGeom prst="rect">
            <a:avLst/>
          </a:prstGeom>
        </p:spPr>
      </p:pic>
      <p:sp>
        <p:nvSpPr>
          <p:cNvPr id="5" name="Rectangle 4">
            <a:extLst>
              <a:ext uri="{FF2B5EF4-FFF2-40B4-BE49-F238E27FC236}">
                <a16:creationId xmlns:a16="http://schemas.microsoft.com/office/drawing/2014/main" id="{11358E4B-E18E-BA58-3063-F405DBF8EBC4}"/>
              </a:ext>
            </a:extLst>
          </p:cNvPr>
          <p:cNvSpPr/>
          <p:nvPr/>
        </p:nvSpPr>
        <p:spPr>
          <a:xfrm>
            <a:off x="0" y="6359690"/>
            <a:ext cx="1219200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6" name="Rectangle 5">
            <a:extLst>
              <a:ext uri="{FF2B5EF4-FFF2-40B4-BE49-F238E27FC236}">
                <a16:creationId xmlns:a16="http://schemas.microsoft.com/office/drawing/2014/main" id="{812EDA25-33C8-6DC5-0A19-E541D32F25E8}"/>
              </a:ext>
            </a:extLst>
          </p:cNvPr>
          <p:cNvSpPr/>
          <p:nvPr/>
        </p:nvSpPr>
        <p:spPr>
          <a:xfrm>
            <a:off x="0" y="0"/>
            <a:ext cx="12192000" cy="6361611"/>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sign and text&#10;&#10;Description automatically generated with medium confidence">
            <a:extLst>
              <a:ext uri="{FF2B5EF4-FFF2-40B4-BE49-F238E27FC236}">
                <a16:creationId xmlns:a16="http://schemas.microsoft.com/office/drawing/2014/main" id="{558E5AB0-0C5C-CDE1-30C6-C6D3084C5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7036" y="1714500"/>
            <a:ext cx="3437928" cy="3429000"/>
          </a:xfrm>
          <a:prstGeom prst="rect">
            <a:avLst/>
          </a:prstGeom>
        </p:spPr>
      </p:pic>
    </p:spTree>
    <p:extLst>
      <p:ext uri="{BB962C8B-B14F-4D97-AF65-F5344CB8AC3E}">
        <p14:creationId xmlns:p14="http://schemas.microsoft.com/office/powerpoint/2010/main" val="11596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4D456-4C20-A6A5-BC19-8B5FA73CA3EE}"/>
              </a:ext>
            </a:extLst>
          </p:cNvPr>
          <p:cNvSpPr>
            <a:spLocks noGrp="1"/>
          </p:cNvSpPr>
          <p:nvPr>
            <p:ph type="title"/>
          </p:nvPr>
        </p:nvSpPr>
        <p:spPr>
          <a:xfrm>
            <a:off x="667688" y="435830"/>
            <a:ext cx="10856624" cy="10705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326D904-3E41-2426-3705-1A07F3DE7355}"/>
              </a:ext>
            </a:extLst>
          </p:cNvPr>
          <p:cNvSpPr>
            <a:spLocks noGrp="1"/>
          </p:cNvSpPr>
          <p:nvPr>
            <p:ph type="body" idx="1"/>
          </p:nvPr>
        </p:nvSpPr>
        <p:spPr>
          <a:xfrm>
            <a:off x="667688" y="1825625"/>
            <a:ext cx="1085662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7">
            <a:extLst>
              <a:ext uri="{FF2B5EF4-FFF2-40B4-BE49-F238E27FC236}">
                <a16:creationId xmlns:a16="http://schemas.microsoft.com/office/drawing/2014/main" id="{7F989F88-0F4F-63CA-7E8B-55B3D17A2451}"/>
              </a:ext>
            </a:extLst>
          </p:cNvPr>
          <p:cNvSpPr>
            <a:spLocks noGrp="1"/>
          </p:cNvSpPr>
          <p:nvPr>
            <p:ph type="dt" sz="half" idx="2"/>
          </p:nvPr>
        </p:nvSpPr>
        <p:spPr>
          <a:xfrm>
            <a:off x="225595" y="6422943"/>
            <a:ext cx="2743200" cy="365125"/>
          </a:xfrm>
          <a:prstGeom prst="rect">
            <a:avLst/>
          </a:prstGeom>
        </p:spPr>
        <p:txBody>
          <a:bodyPr anchor="ctr"/>
          <a:lstStyle>
            <a:lvl1pPr>
              <a:defRPr sz="1200"/>
            </a:lvl1pPr>
          </a:lstStyle>
          <a:p>
            <a:fld id="{98BD16F8-CF92-4FA1-9835-07755904ED58}" type="datetime1">
              <a:rPr lang="en-US" smtClean="0"/>
              <a:t>4/28/2025</a:t>
            </a:fld>
            <a:endParaRPr lang="en-US"/>
          </a:p>
        </p:txBody>
      </p:sp>
      <p:sp>
        <p:nvSpPr>
          <p:cNvPr id="4" name="Slide Number Placeholder 2">
            <a:extLst>
              <a:ext uri="{FF2B5EF4-FFF2-40B4-BE49-F238E27FC236}">
                <a16:creationId xmlns:a16="http://schemas.microsoft.com/office/drawing/2014/main" id="{0C8CC00C-0C44-66A1-A66D-A2D44855CE09}"/>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641249028"/>
      </p:ext>
    </p:extLst>
  </p:cSld>
  <p:clrMap bg1="lt1" tx1="dk1" bg2="lt2" tx2="dk2" accent1="accent1" accent2="accent2" accent3="accent3" accent4="accent4" accent5="accent5" accent6="accent6" hlink="hlink" folHlink="folHlink"/>
  <p:sldLayoutIdLst>
    <p:sldLayoutId id="2147484078" r:id="rId1"/>
    <p:sldLayoutId id="2147484080" r:id="rId2"/>
    <p:sldLayoutId id="2147484081" r:id="rId3"/>
    <p:sldLayoutId id="2147484083" r:id="rId4"/>
    <p:sldLayoutId id="2147484084" r:id="rId5"/>
    <p:sldLayoutId id="2147484085" r:id="rId6"/>
    <p:sldLayoutId id="2147484088" r:id="rId7"/>
    <p:sldLayoutId id="2147484089" r:id="rId8"/>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340bopais.hrs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apexusanswers@340bpvp.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uscode.house.gov/view.xhtml?path=/prelim@title25/chapter18&amp;edition=prelim" TargetMode="External"/><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ihs.gov/NPTC/"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Jessica.Anderson@ihs.gov"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917C4D-87FD-130F-2D2E-B1AFDEC6F4B3}"/>
              </a:ext>
            </a:extLst>
          </p:cNvPr>
          <p:cNvSpPr>
            <a:spLocks noGrp="1"/>
          </p:cNvSpPr>
          <p:nvPr>
            <p:ph type="title"/>
          </p:nvPr>
        </p:nvSpPr>
        <p:spPr/>
        <p:txBody>
          <a:bodyPr/>
          <a:lstStyle/>
          <a:p>
            <a:r>
              <a:rPr lang="en-US" dirty="0"/>
              <a:t>Pharmacy Prime Vendor and HRSA 340B Program</a:t>
            </a:r>
          </a:p>
        </p:txBody>
      </p:sp>
      <p:sp>
        <p:nvSpPr>
          <p:cNvPr id="4" name="Text Placeholder 3">
            <a:extLst>
              <a:ext uri="{FF2B5EF4-FFF2-40B4-BE49-F238E27FC236}">
                <a16:creationId xmlns:a16="http://schemas.microsoft.com/office/drawing/2014/main" id="{B0A7105C-3DA0-8AFA-E976-85E9F5052177}"/>
              </a:ext>
            </a:extLst>
          </p:cNvPr>
          <p:cNvSpPr>
            <a:spLocks noGrp="1"/>
          </p:cNvSpPr>
          <p:nvPr>
            <p:ph type="body" sz="quarter" idx="10"/>
          </p:nvPr>
        </p:nvSpPr>
        <p:spPr/>
        <p:txBody>
          <a:bodyPr/>
          <a:lstStyle/>
          <a:p>
            <a:r>
              <a:rPr lang="en-US" dirty="0"/>
              <a:t>May 7, 2025</a:t>
            </a:r>
          </a:p>
        </p:txBody>
      </p:sp>
      <p:sp>
        <p:nvSpPr>
          <p:cNvPr id="9" name="Title 1">
            <a:extLst>
              <a:ext uri="{FF2B5EF4-FFF2-40B4-BE49-F238E27FC236}">
                <a16:creationId xmlns:a16="http://schemas.microsoft.com/office/drawing/2014/main" id="{B699BC98-FC16-D652-4283-B12E86A37AB5}"/>
              </a:ext>
            </a:extLst>
          </p:cNvPr>
          <p:cNvSpPr txBox="1">
            <a:spLocks/>
          </p:cNvSpPr>
          <p:nvPr/>
        </p:nvSpPr>
        <p:spPr>
          <a:xfrm>
            <a:off x="838200" y="4495298"/>
            <a:ext cx="9258300" cy="1754326"/>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Indian Health Service </a:t>
            </a:r>
            <a:br>
              <a:rPr lang="en-US" sz="4000" dirty="0">
                <a:solidFill>
                  <a:schemeClr val="bg1"/>
                </a:solidFill>
              </a:rPr>
            </a:br>
            <a:r>
              <a:rPr lang="en-US" sz="4000" dirty="0">
                <a:solidFill>
                  <a:schemeClr val="bg1"/>
                </a:solidFill>
              </a:rPr>
              <a:t>CAPT Jessica Anderson, Bemidji </a:t>
            </a:r>
          </a:p>
          <a:p>
            <a:r>
              <a:rPr lang="en-US" sz="4000" dirty="0">
                <a:solidFill>
                  <a:schemeClr val="bg1"/>
                </a:solidFill>
              </a:rPr>
              <a:t>Area Pharmacy Field Consultant</a:t>
            </a:r>
          </a:p>
        </p:txBody>
      </p:sp>
    </p:spTree>
    <p:extLst>
      <p:ext uri="{BB962C8B-B14F-4D97-AF65-F5344CB8AC3E}">
        <p14:creationId xmlns:p14="http://schemas.microsoft.com/office/powerpoint/2010/main" val="326189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79EF82-6713-4C68-A9C8-F62813AAF161}"/>
              </a:ext>
            </a:extLst>
          </p:cNvPr>
          <p:cNvSpPr>
            <a:spLocks noGrp="1"/>
          </p:cNvSpPr>
          <p:nvPr>
            <p:ph type="title"/>
          </p:nvPr>
        </p:nvSpPr>
        <p:spPr/>
        <p:txBody>
          <a:bodyPr/>
          <a:lstStyle/>
          <a:p>
            <a:r>
              <a:rPr lang="en-US" dirty="0"/>
              <a:t>Pharmacy Prime Vendor FY2024</a:t>
            </a:r>
          </a:p>
        </p:txBody>
      </p:sp>
      <p:sp>
        <p:nvSpPr>
          <p:cNvPr id="4" name="Content Placeholder 2">
            <a:extLst>
              <a:ext uri="{FF2B5EF4-FFF2-40B4-BE49-F238E27FC236}">
                <a16:creationId xmlns:a16="http://schemas.microsoft.com/office/drawing/2014/main" id="{81F537E5-61C5-4455-A6A4-BADE2D1372FC}"/>
              </a:ext>
            </a:extLst>
          </p:cNvPr>
          <p:cNvSpPr txBox="1">
            <a:spLocks/>
          </p:cNvSpPr>
          <p:nvPr/>
        </p:nvSpPr>
        <p:spPr>
          <a:xfrm>
            <a:off x="667688" y="1147762"/>
            <a:ext cx="4937760" cy="4664101"/>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~300 facilities currently access PPV</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Over $1.01 billion in pharmaceutical expenditures</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Generated $1.01 billion in cost avoidance</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D0E03074-DE74-4D24-9D56-7064D74FA799}"/>
              </a:ext>
            </a:extLst>
          </p:cNvPr>
          <p:cNvGraphicFramePr>
            <a:graphicFrameLocks noGrp="1"/>
          </p:cNvGraphicFramePr>
          <p:nvPr>
            <p:extLst>
              <p:ext uri="{D42A27DB-BD31-4B8C-83A1-F6EECF244321}">
                <p14:modId xmlns:p14="http://schemas.microsoft.com/office/powerpoint/2010/main" val="258565759"/>
              </p:ext>
            </p:extLst>
          </p:nvPr>
        </p:nvGraphicFramePr>
        <p:xfrm>
          <a:off x="883403" y="3068663"/>
          <a:ext cx="4494509" cy="2324747"/>
        </p:xfrm>
        <a:graphic>
          <a:graphicData uri="http://schemas.openxmlformats.org/drawingml/2006/table">
            <a:tbl>
              <a:tblPr firstRow="1" firstCol="1" lastRow="1" bandRow="1">
                <a:tableStyleId>{616DA210-FB5B-4158-B5E0-FEB733F419BA}</a:tableStyleId>
              </a:tblPr>
              <a:tblGrid>
                <a:gridCol w="2111794">
                  <a:extLst>
                    <a:ext uri="{9D8B030D-6E8A-4147-A177-3AD203B41FA5}">
                      <a16:colId xmlns:a16="http://schemas.microsoft.com/office/drawing/2014/main" val="4082452543"/>
                    </a:ext>
                  </a:extLst>
                </a:gridCol>
                <a:gridCol w="2382715">
                  <a:extLst>
                    <a:ext uri="{9D8B030D-6E8A-4147-A177-3AD203B41FA5}">
                      <a16:colId xmlns:a16="http://schemas.microsoft.com/office/drawing/2014/main" val="3375310695"/>
                    </a:ext>
                  </a:extLst>
                </a:gridCol>
              </a:tblGrid>
              <a:tr h="552935">
                <a:tc>
                  <a:txBody>
                    <a:bodyPr/>
                    <a:lstStyle/>
                    <a:p>
                      <a:pPr marL="0" marR="0">
                        <a:lnSpc>
                          <a:spcPct val="107000"/>
                        </a:lnSpc>
                        <a:spcBef>
                          <a:spcPts val="0"/>
                        </a:spcBef>
                        <a:spcAft>
                          <a:spcPts val="0"/>
                        </a:spcAft>
                      </a:pPr>
                      <a:r>
                        <a:rPr lang="en-US" sz="2400" dirty="0">
                          <a:effectLst/>
                        </a:rPr>
                        <a:t>ITU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Total PPV Sites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2346790"/>
                  </a:ext>
                </a:extLst>
              </a:tr>
              <a:tr h="442953">
                <a:tc>
                  <a:txBody>
                    <a:bodyPr/>
                    <a:lstStyle/>
                    <a:p>
                      <a:pPr marL="0" marR="0">
                        <a:lnSpc>
                          <a:spcPct val="107000"/>
                        </a:lnSpc>
                        <a:spcBef>
                          <a:spcPts val="0"/>
                        </a:spcBef>
                        <a:spcAft>
                          <a:spcPts val="0"/>
                        </a:spcAft>
                      </a:pPr>
                      <a:r>
                        <a:rPr lang="en-US" sz="2400">
                          <a:effectLst/>
                        </a:rPr>
                        <a:t>Federal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89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9362023"/>
                  </a:ext>
                </a:extLst>
              </a:tr>
              <a:tr h="442953">
                <a:tc>
                  <a:txBody>
                    <a:bodyPr/>
                    <a:lstStyle/>
                    <a:p>
                      <a:pPr marL="0" marR="0">
                        <a:lnSpc>
                          <a:spcPct val="107000"/>
                        </a:lnSpc>
                        <a:spcBef>
                          <a:spcPts val="0"/>
                        </a:spcBef>
                        <a:spcAft>
                          <a:spcPts val="0"/>
                        </a:spcAft>
                      </a:pPr>
                      <a:r>
                        <a:rPr lang="en-US" sz="2400">
                          <a:effectLst/>
                        </a:rPr>
                        <a:t>Tribal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204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9967048"/>
                  </a:ext>
                </a:extLst>
              </a:tr>
              <a:tr h="442953">
                <a:tc>
                  <a:txBody>
                    <a:bodyPr/>
                    <a:lstStyle/>
                    <a:p>
                      <a:pPr marL="0" marR="0">
                        <a:lnSpc>
                          <a:spcPct val="107000"/>
                        </a:lnSpc>
                        <a:spcBef>
                          <a:spcPts val="0"/>
                        </a:spcBef>
                        <a:spcAft>
                          <a:spcPts val="0"/>
                        </a:spcAft>
                      </a:pPr>
                      <a:r>
                        <a:rPr lang="en-US" sz="2400">
                          <a:effectLst/>
                        </a:rPr>
                        <a:t>Urban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0303964"/>
                  </a:ext>
                </a:extLst>
              </a:tr>
              <a:tr h="442953">
                <a:tc>
                  <a:txBody>
                    <a:bodyPr/>
                    <a:lstStyle/>
                    <a:p>
                      <a:pPr marL="0" marR="0">
                        <a:lnSpc>
                          <a:spcPct val="107000"/>
                        </a:lnSpc>
                        <a:spcBef>
                          <a:spcPts val="0"/>
                        </a:spcBef>
                        <a:spcAft>
                          <a:spcPts val="0"/>
                        </a:spcAft>
                      </a:pPr>
                      <a:r>
                        <a:rPr lang="en-US" sz="2400">
                          <a:effectLst/>
                        </a:rPr>
                        <a:t>Total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299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7664339"/>
                  </a:ext>
                </a:extLst>
              </a:tr>
            </a:tbl>
          </a:graphicData>
        </a:graphic>
      </p:graphicFrame>
      <p:pic>
        <p:nvPicPr>
          <p:cNvPr id="9" name="Picture 8">
            <a:extLst>
              <a:ext uri="{FF2B5EF4-FFF2-40B4-BE49-F238E27FC236}">
                <a16:creationId xmlns:a16="http://schemas.microsoft.com/office/drawing/2014/main" id="{30172FC1-EEFD-4DAD-850E-11612932FB8B}"/>
              </a:ext>
            </a:extLst>
          </p:cNvPr>
          <p:cNvPicPr>
            <a:picLocks noChangeAspect="1"/>
          </p:cNvPicPr>
          <p:nvPr/>
        </p:nvPicPr>
        <p:blipFill>
          <a:blip r:embed="rId2"/>
          <a:stretch>
            <a:fillRect/>
          </a:stretch>
        </p:blipFill>
        <p:spPr>
          <a:xfrm>
            <a:off x="5821164" y="1628854"/>
            <a:ext cx="5773073" cy="3647002"/>
          </a:xfrm>
          <a:prstGeom prst="rect">
            <a:avLst/>
          </a:prstGeom>
        </p:spPr>
      </p:pic>
    </p:spTree>
    <p:extLst>
      <p:ext uri="{BB962C8B-B14F-4D97-AF65-F5344CB8AC3E}">
        <p14:creationId xmlns:p14="http://schemas.microsoft.com/office/powerpoint/2010/main" val="640994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203AFA-4946-46D4-90A5-F0F303C291F5}"/>
              </a:ext>
            </a:extLst>
          </p:cNvPr>
          <p:cNvSpPr>
            <a:spLocks noGrp="1"/>
          </p:cNvSpPr>
          <p:nvPr>
            <p:ph type="title"/>
          </p:nvPr>
        </p:nvSpPr>
        <p:spPr/>
        <p:txBody>
          <a:bodyPr/>
          <a:lstStyle/>
          <a:p>
            <a:r>
              <a:rPr lang="en-US" dirty="0"/>
              <a:t>Pharmacy Prime Vendor</a:t>
            </a:r>
          </a:p>
        </p:txBody>
      </p:sp>
      <p:sp>
        <p:nvSpPr>
          <p:cNvPr id="4" name="Content Placeholder 2">
            <a:extLst>
              <a:ext uri="{FF2B5EF4-FFF2-40B4-BE49-F238E27FC236}">
                <a16:creationId xmlns:a16="http://schemas.microsoft.com/office/drawing/2014/main" id="{D3FEFA90-1E56-42A5-8343-51A326CCA35A}"/>
              </a:ext>
            </a:extLst>
          </p:cNvPr>
          <p:cNvSpPr txBox="1">
            <a:spLocks/>
          </p:cNvSpPr>
          <p:nvPr/>
        </p:nvSpPr>
        <p:spPr>
          <a:xfrm>
            <a:off x="667688"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Requirements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Tribes and Urban programs are required to go through IHS and the National Supply Services Center (NSSC) and Area COR</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Changes in account status must be coordinated with Area COR and NSSC for incorporation into contract if necessary (for example: address change, additional accounts)</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Facility DEA must be on file with Prime Vendor and NSSC</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Hospital Identification Number (HIN) for facilities without DEA- order non-controlled substances only</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21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B8F86-85E6-449D-BE43-B4F287F477C5}"/>
              </a:ext>
            </a:extLst>
          </p:cNvPr>
          <p:cNvSpPr>
            <a:spLocks noGrp="1"/>
          </p:cNvSpPr>
          <p:nvPr>
            <p:ph type="title"/>
          </p:nvPr>
        </p:nvSpPr>
        <p:spPr/>
        <p:txBody>
          <a:bodyPr/>
          <a:lstStyle/>
          <a:p>
            <a:r>
              <a:rPr lang="en-US" dirty="0"/>
              <a:t>Pharmacy Prime Vendor</a:t>
            </a:r>
          </a:p>
        </p:txBody>
      </p:sp>
      <p:sp>
        <p:nvSpPr>
          <p:cNvPr id="4" name="Content Placeholder 2">
            <a:extLst>
              <a:ext uri="{FF2B5EF4-FFF2-40B4-BE49-F238E27FC236}">
                <a16:creationId xmlns:a16="http://schemas.microsoft.com/office/drawing/2014/main" id="{FC8E25BA-97E8-4CDC-AE28-9AE571D5B866}"/>
              </a:ext>
            </a:extLst>
          </p:cNvPr>
          <p:cNvSpPr txBox="1">
            <a:spLocks/>
          </p:cNvSpPr>
          <p:nvPr/>
        </p:nvSpPr>
        <p:spPr>
          <a:xfrm>
            <a:off x="768807"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All orders must be submitted by 6:00 pm local time for next day delivery</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No backorders- any items on backorder must be reordered daily</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Per contract, PPV delivers orders between 8:00 am and 3:00 pm the next day</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Emergency Orders are available:</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6 emergency orders are allowed per month at no cost- 24 hrs per day, 7 days per week for contract items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Delivery within 12 hrs</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582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3CB96D-A5FB-4A46-819C-14F5FF23F353}"/>
              </a:ext>
            </a:extLst>
          </p:cNvPr>
          <p:cNvSpPr>
            <a:spLocks noGrp="1"/>
          </p:cNvSpPr>
          <p:nvPr>
            <p:ph type="title"/>
          </p:nvPr>
        </p:nvSpPr>
        <p:spPr/>
        <p:txBody>
          <a:bodyPr/>
          <a:lstStyle/>
          <a:p>
            <a:r>
              <a:rPr lang="en-US" dirty="0"/>
              <a:t>Pharmacy Prime Vendor</a:t>
            </a:r>
          </a:p>
        </p:txBody>
      </p:sp>
      <p:sp>
        <p:nvSpPr>
          <p:cNvPr id="4" name="Content Placeholder 2">
            <a:extLst>
              <a:ext uri="{FF2B5EF4-FFF2-40B4-BE49-F238E27FC236}">
                <a16:creationId xmlns:a16="http://schemas.microsoft.com/office/drawing/2014/main" id="{46DD0211-1DFD-4A30-B362-C896E171E149}"/>
              </a:ext>
            </a:extLst>
          </p:cNvPr>
          <p:cNvSpPr txBox="1">
            <a:spLocks/>
          </p:cNvSpPr>
          <p:nvPr/>
        </p:nvSpPr>
        <p:spPr>
          <a:xfrm>
            <a:off x="777684"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PPV is required to visit/make contact every month</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Can be less frequent if agreed upon by facility and PPV</a:t>
            </a:r>
          </a:p>
          <a:p>
            <a:pPr marL="173736" marR="0" lvl="1"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PPV provides hardware and software (2 handheld, mobile devices per ordering account)</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937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7C028-65D3-4FDF-B715-A9A1DFF01C4D}"/>
              </a:ext>
            </a:extLst>
          </p:cNvPr>
          <p:cNvSpPr>
            <a:spLocks noGrp="1"/>
          </p:cNvSpPr>
          <p:nvPr>
            <p:ph type="title"/>
          </p:nvPr>
        </p:nvSpPr>
        <p:spPr/>
        <p:txBody>
          <a:bodyPr/>
          <a:lstStyle/>
          <a:p>
            <a:r>
              <a:rPr lang="en-US" dirty="0"/>
              <a:t>Pharmacy Humor</a:t>
            </a:r>
          </a:p>
        </p:txBody>
      </p:sp>
      <p:pic>
        <p:nvPicPr>
          <p:cNvPr id="4" name="Picture 3">
            <a:extLst>
              <a:ext uri="{FF2B5EF4-FFF2-40B4-BE49-F238E27FC236}">
                <a16:creationId xmlns:a16="http://schemas.microsoft.com/office/drawing/2014/main" id="{24A52D7B-BD88-437E-A65B-6EE50DFFEB81}"/>
              </a:ext>
            </a:extLst>
          </p:cNvPr>
          <p:cNvPicPr>
            <a:picLocks noChangeAspect="1"/>
          </p:cNvPicPr>
          <p:nvPr/>
        </p:nvPicPr>
        <p:blipFill>
          <a:blip r:embed="rId2"/>
          <a:stretch>
            <a:fillRect/>
          </a:stretch>
        </p:blipFill>
        <p:spPr>
          <a:xfrm>
            <a:off x="3712257" y="1694537"/>
            <a:ext cx="4767485" cy="3468925"/>
          </a:xfrm>
          <a:prstGeom prst="rect">
            <a:avLst/>
          </a:prstGeom>
        </p:spPr>
      </p:pic>
    </p:spTree>
    <p:extLst>
      <p:ext uri="{BB962C8B-B14F-4D97-AF65-F5344CB8AC3E}">
        <p14:creationId xmlns:p14="http://schemas.microsoft.com/office/powerpoint/2010/main" val="3462146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959C310-C864-2E15-9174-A1AB90EC1D74}"/>
              </a:ext>
            </a:extLst>
          </p:cNvPr>
          <p:cNvSpPr>
            <a:spLocks noGrp="1"/>
          </p:cNvSpPr>
          <p:nvPr>
            <p:ph type="body" sz="quarter" idx="15"/>
          </p:nvPr>
        </p:nvSpPr>
        <p:spPr/>
        <p:txBody>
          <a:bodyPr/>
          <a:lstStyle/>
          <a:p>
            <a:r>
              <a:rPr lang="en-US" dirty="0"/>
              <a:t>HRSA 340B Drug Pricing Program</a:t>
            </a:r>
          </a:p>
        </p:txBody>
      </p:sp>
    </p:spTree>
    <p:extLst>
      <p:ext uri="{BB962C8B-B14F-4D97-AF65-F5344CB8AC3E}">
        <p14:creationId xmlns:p14="http://schemas.microsoft.com/office/powerpoint/2010/main" val="3341603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0C33A3-B8BE-4BC8-BF14-F6D0CBA9E72B}"/>
              </a:ext>
            </a:extLst>
          </p:cNvPr>
          <p:cNvSpPr>
            <a:spLocks noGrp="1"/>
          </p:cNvSpPr>
          <p:nvPr>
            <p:ph type="title"/>
          </p:nvPr>
        </p:nvSpPr>
        <p:spPr/>
        <p:txBody>
          <a:bodyPr/>
          <a:lstStyle/>
          <a:p>
            <a:r>
              <a:rPr lang="en-US" dirty="0"/>
              <a:t>340B Drug Pricing Program</a:t>
            </a:r>
          </a:p>
        </p:txBody>
      </p:sp>
      <p:sp>
        <p:nvSpPr>
          <p:cNvPr id="7" name="Content Placeholder 2">
            <a:extLst>
              <a:ext uri="{FF2B5EF4-FFF2-40B4-BE49-F238E27FC236}">
                <a16:creationId xmlns:a16="http://schemas.microsoft.com/office/drawing/2014/main" id="{F4FDE1A3-E202-41D7-AB9D-3037E1D5CCCA}"/>
              </a:ext>
            </a:extLst>
          </p:cNvPr>
          <p:cNvSpPr txBox="1">
            <a:spLocks/>
          </p:cNvSpPr>
          <p:nvPr/>
        </p:nvSpPr>
        <p:spPr>
          <a:xfrm>
            <a:off x="667688" y="1349333"/>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Requires drug manufacturers to provide covered outpatient drugs to eligible covered entities at reduced prices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Manufacturers that participate in Medicaid are agree to participate in the 340B Program</a:t>
            </a:r>
          </a:p>
          <a:p>
            <a:pPr marL="173736" marR="0" lvl="1"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Covered entities must register to enroll and comply with 340B requirements.</a:t>
            </a:r>
          </a:p>
          <a:p>
            <a:pPr marL="411480" marR="0" lvl="1" indent="-228600" algn="l" defTabSz="914400" rtl="0" eaLnBrk="1" fontAlgn="auto" latinLnBrk="0" hangingPunct="1">
              <a:lnSpc>
                <a:spcPct val="90000"/>
              </a:lnSpc>
              <a:spcBef>
                <a:spcPts val="200"/>
              </a:spcBef>
              <a:spcAft>
                <a:spcPts val="200"/>
              </a:spcAft>
              <a:buClr>
                <a:srgbClr val="0F4C76"/>
              </a:buClr>
              <a:buSzPct val="100000"/>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20 different types of organizations eligible for 340B program</a:t>
            </a:r>
          </a:p>
          <a:p>
            <a:pPr marL="411480" marR="0" lvl="1" indent="-228600" algn="l" defTabSz="914400" rtl="0" eaLnBrk="1" fontAlgn="auto" latinLnBrk="0" hangingPunct="1">
              <a:lnSpc>
                <a:spcPct val="90000"/>
              </a:lnSpc>
              <a:spcBef>
                <a:spcPts val="200"/>
              </a:spcBef>
              <a:spcAft>
                <a:spcPts val="200"/>
              </a:spcAft>
              <a:buClr>
                <a:srgbClr val="0F4C76"/>
              </a:buClr>
              <a:buSzPct val="100000"/>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Enrollment website: </a:t>
            </a: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Office of Pharmacy Affairs 340B OPAIS (hrsa.gov)</a:t>
            </a: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6086FE1-CC54-430F-9694-9F33192333A9}"/>
              </a:ext>
            </a:extLst>
          </p:cNvPr>
          <p:cNvPicPr>
            <a:picLocks noChangeAspect="1"/>
          </p:cNvPicPr>
          <p:nvPr/>
        </p:nvPicPr>
        <p:blipFill>
          <a:blip r:embed="rId4"/>
          <a:stretch>
            <a:fillRect/>
          </a:stretch>
        </p:blipFill>
        <p:spPr>
          <a:xfrm>
            <a:off x="598317" y="3661529"/>
            <a:ext cx="11196749" cy="1711164"/>
          </a:xfrm>
          <a:prstGeom prst="rect">
            <a:avLst/>
          </a:prstGeom>
        </p:spPr>
      </p:pic>
    </p:spTree>
    <p:extLst>
      <p:ext uri="{BB962C8B-B14F-4D97-AF65-F5344CB8AC3E}">
        <p14:creationId xmlns:p14="http://schemas.microsoft.com/office/powerpoint/2010/main" val="3163884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A1CC09-BBDF-48CC-AD07-209F6ADDAB4D}"/>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94820E05-1C09-416D-864E-8AC045BD1E8C}"/>
              </a:ext>
            </a:extLst>
          </p:cNvPr>
          <p:cNvSpPr txBox="1">
            <a:spLocks/>
          </p:cNvSpPr>
          <p:nvPr/>
        </p:nvSpPr>
        <p:spPr>
          <a:xfrm>
            <a:off x="751051"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Two ways covered entities (CE) can deliver 340B drugs to patients: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In-house pharmacy owned by CE</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Contract Pharmacy- Independent Pharmacy or Chain Pharmacy</a:t>
            </a:r>
          </a:p>
          <a:p>
            <a:pPr marL="173736" marR="0" lvl="1"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CE maintains responsibility for 340B drugs and compliance- including oversight of contract pharmacies</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66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F271B4-BB15-40C0-931C-FD7E3B389667}"/>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4CB4275E-E5DB-40BC-9368-493FB0824E02}"/>
              </a:ext>
            </a:extLst>
          </p:cNvPr>
          <p:cNvSpPr txBox="1">
            <a:spLocks/>
          </p:cNvSpPr>
          <p:nvPr/>
        </p:nvSpPr>
        <p:spPr>
          <a:xfrm>
            <a:off x="667688" y="1313074"/>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Office of Pharmacy Affairs Information System (OPAIS) is the official site for all 340B Program entity information</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Know your 340B ID</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Address must be an </a:t>
            </a:r>
            <a:r>
              <a:rPr kumimoji="0" lang="en-US" sz="1800" b="0" i="0" u="sng"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EXACT</a:t>
            </a: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match- wholesalers may not ship discounted drugs unless the address matches OPAIS.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Maintain correct contact information in OPAIS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Drug pricing can be found </a:t>
            </a:r>
            <a:r>
              <a:rPr lang="en-US" dirty="0">
                <a:solidFill>
                  <a:srgbClr val="000000">
                    <a:lumMod val="75000"/>
                    <a:lumOff val="25000"/>
                  </a:srgbClr>
                </a:solidFill>
                <a:latin typeface="Calibri" panose="020F0502020204030204"/>
              </a:rPr>
              <a:t>on OPAIS</a:t>
            </a: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426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39A9BC-97DA-4C77-A73B-1F55F46189C0}"/>
              </a:ext>
            </a:extLst>
          </p:cNvPr>
          <p:cNvSpPr>
            <a:spLocks noGrp="1"/>
          </p:cNvSpPr>
          <p:nvPr>
            <p:ph type="title"/>
          </p:nvPr>
        </p:nvSpPr>
        <p:spPr/>
        <p:txBody>
          <a:bodyPr/>
          <a:lstStyle/>
          <a:p>
            <a:r>
              <a:rPr lang="en-US" dirty="0"/>
              <a:t>Pharmacy Humor</a:t>
            </a:r>
          </a:p>
        </p:txBody>
      </p:sp>
      <p:pic>
        <p:nvPicPr>
          <p:cNvPr id="4" name="Picture 3">
            <a:extLst>
              <a:ext uri="{FF2B5EF4-FFF2-40B4-BE49-F238E27FC236}">
                <a16:creationId xmlns:a16="http://schemas.microsoft.com/office/drawing/2014/main" id="{F9F52293-0361-45D9-9135-C352503842CF}"/>
              </a:ext>
            </a:extLst>
          </p:cNvPr>
          <p:cNvPicPr>
            <a:picLocks noChangeAspect="1"/>
          </p:cNvPicPr>
          <p:nvPr/>
        </p:nvPicPr>
        <p:blipFill>
          <a:blip r:embed="rId2"/>
          <a:stretch>
            <a:fillRect/>
          </a:stretch>
        </p:blipFill>
        <p:spPr>
          <a:xfrm>
            <a:off x="4510902" y="1417145"/>
            <a:ext cx="3170195" cy="4023709"/>
          </a:xfrm>
          <a:prstGeom prst="rect">
            <a:avLst/>
          </a:prstGeom>
        </p:spPr>
      </p:pic>
    </p:spTree>
    <p:extLst>
      <p:ext uri="{BB962C8B-B14F-4D97-AF65-F5344CB8AC3E}">
        <p14:creationId xmlns:p14="http://schemas.microsoft.com/office/powerpoint/2010/main" val="348040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B51663-C762-C4E5-453E-2E4920EB94BC}"/>
              </a:ext>
            </a:extLst>
          </p:cNvPr>
          <p:cNvSpPr>
            <a:spLocks noGrp="1"/>
          </p:cNvSpPr>
          <p:nvPr>
            <p:ph type="title"/>
          </p:nvPr>
        </p:nvSpPr>
        <p:spPr>
          <a:xfrm>
            <a:off x="667688" y="435829"/>
            <a:ext cx="9657412" cy="923330"/>
          </a:xfrm>
        </p:spPr>
        <p:txBody>
          <a:bodyPr/>
          <a:lstStyle/>
          <a:p>
            <a:r>
              <a:rPr lang="en-US" sz="6000" b="1" dirty="0"/>
              <a:t>Agenda</a:t>
            </a:r>
          </a:p>
        </p:txBody>
      </p:sp>
      <p:sp>
        <p:nvSpPr>
          <p:cNvPr id="7" name="Content Placeholder 2">
            <a:extLst>
              <a:ext uri="{FF2B5EF4-FFF2-40B4-BE49-F238E27FC236}">
                <a16:creationId xmlns:a16="http://schemas.microsoft.com/office/drawing/2014/main" id="{2EAC76F5-AEDE-4782-BB1E-9AFAE7881E09}"/>
              </a:ext>
            </a:extLst>
          </p:cNvPr>
          <p:cNvSpPr txBox="1">
            <a:spLocks/>
          </p:cNvSpPr>
          <p:nvPr/>
        </p:nvSpPr>
        <p:spPr>
          <a:xfrm>
            <a:off x="667688" y="1359159"/>
            <a:ext cx="10487992" cy="4567992"/>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Comparison of Pharmacy Prime Vendor and 340B</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Review of Pharmacy Prime Vendor</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Review of 340B</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Questions</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633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6ED8C3-827E-4578-86E8-CA8F42F5C13D}"/>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020F3B2C-ADB0-4958-AB57-1E54ED3EFD17}"/>
              </a:ext>
            </a:extLst>
          </p:cNvPr>
          <p:cNvSpPr txBox="1">
            <a:spLocks/>
          </p:cNvSpPr>
          <p:nvPr/>
        </p:nvSpPr>
        <p:spPr>
          <a:xfrm>
            <a:off x="777684"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Program Prohibitions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Duplicate discounts- manufacturers are not required to provide 340B discounts AND Medicaid drug rebates for the same drug.  </a:t>
            </a:r>
            <a:r>
              <a:rPr kumimoji="0" lang="en-US" sz="1800" b="0" i="0" u="sng"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CE must have mechanisms in place to prevent duplications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Diversion- CE are prohibited from reselling or transferring 340B drug to a person who is not a patient of the CE</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821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3AFC9-E9E5-4D45-BE9C-68581835C1BB}"/>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D1F1278A-1128-49F4-A702-BDA17ECDB88C}"/>
              </a:ext>
            </a:extLst>
          </p:cNvPr>
          <p:cNvSpPr txBox="1">
            <a:spLocks/>
          </p:cNvSpPr>
          <p:nvPr/>
        </p:nvSpPr>
        <p:spPr>
          <a:xfrm>
            <a:off x="777684"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Annual recertification is required for all CE</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The annual schedule-</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January-February- CHC, FQHCLA, R, HTC, BL, NH, UI,  and FQHC638</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April- May- FP, STD, and TB</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August-September- DSH, CAH, CAN, SCH, RRC, and PED</a:t>
            </a:r>
          </a:p>
          <a:p>
            <a:pPr marL="285750" marR="0" lvl="1" indent="-28575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Maintain updated contact information at all times- turn off SPAM filters.</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3E39D74-ADAB-472D-AEA6-AE050002F732}"/>
              </a:ext>
            </a:extLst>
          </p:cNvPr>
          <p:cNvPicPr>
            <a:picLocks noChangeAspect="1"/>
          </p:cNvPicPr>
          <p:nvPr/>
        </p:nvPicPr>
        <p:blipFill>
          <a:blip r:embed="rId3"/>
          <a:stretch>
            <a:fillRect/>
          </a:stretch>
        </p:blipFill>
        <p:spPr>
          <a:xfrm>
            <a:off x="7513476" y="3429000"/>
            <a:ext cx="3322608" cy="2847079"/>
          </a:xfrm>
          <a:prstGeom prst="rect">
            <a:avLst/>
          </a:prstGeom>
        </p:spPr>
      </p:pic>
    </p:spTree>
    <p:extLst>
      <p:ext uri="{BB962C8B-B14F-4D97-AF65-F5344CB8AC3E}">
        <p14:creationId xmlns:p14="http://schemas.microsoft.com/office/powerpoint/2010/main" val="1705235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E38C72-A0CA-4DB3-AAA5-A09462D9A2B1}"/>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708B5ABC-AE98-4217-B1FD-DB87FB3481C2}"/>
              </a:ext>
            </a:extLst>
          </p:cNvPr>
          <p:cNvSpPr txBox="1">
            <a:spLocks/>
          </p:cNvSpPr>
          <p:nvPr/>
        </p:nvSpPr>
        <p:spPr>
          <a:xfrm>
            <a:off x="795440"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Keep OPAIS up-to-date- it’s communication tool with HRSA</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Only AOs can submit updates in OPAIS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How to maintain records</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Register on the quarterly schedule</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Check OPAIS regularly, submit change requests</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Terminate entities when no longer eligible</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Submit self-disclosures to report non-compliance</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Maintain contact information</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309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3E16E-20ED-4965-BA66-893B0111046D}"/>
              </a:ext>
            </a:extLst>
          </p:cNvPr>
          <p:cNvSpPr>
            <a:spLocks noGrp="1"/>
          </p:cNvSpPr>
          <p:nvPr>
            <p:ph type="title"/>
          </p:nvPr>
        </p:nvSpPr>
        <p:spPr/>
        <p:txBody>
          <a:bodyPr/>
          <a:lstStyle/>
          <a:p>
            <a:r>
              <a:rPr lang="en-US" dirty="0"/>
              <a:t>340B Drug Pricing Program</a:t>
            </a:r>
          </a:p>
        </p:txBody>
      </p:sp>
      <p:sp>
        <p:nvSpPr>
          <p:cNvPr id="4" name="Rectangle 3">
            <a:extLst>
              <a:ext uri="{FF2B5EF4-FFF2-40B4-BE49-F238E27FC236}">
                <a16:creationId xmlns:a16="http://schemas.microsoft.com/office/drawing/2014/main" id="{681EC383-5E8E-4C79-9919-389BE54B3576}"/>
              </a:ext>
            </a:extLst>
          </p:cNvPr>
          <p:cNvSpPr/>
          <p:nvPr/>
        </p:nvSpPr>
        <p:spPr>
          <a:xfrm>
            <a:off x="667688" y="1398809"/>
            <a:ext cx="9275302" cy="2338076"/>
          </a:xfrm>
          <a:prstGeom prst="rect">
            <a:avLst/>
          </a:prstGeom>
        </p:spPr>
        <p:txBody>
          <a:bodyPr wrap="square">
            <a:spAutoFit/>
          </a:bodyPr>
          <a:lstStyle/>
          <a:p>
            <a:pPr marL="173736" marR="0" lvl="0" indent="-173736" defTabSz="91440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0" cap="none" spc="0" normalizeH="0" baseline="0" noProof="0" dirty="0">
                <a:ln>
                  <a:noFill/>
                </a:ln>
                <a:solidFill>
                  <a:srgbClr val="000000">
                    <a:lumMod val="75000"/>
                    <a:lumOff val="25000"/>
                  </a:srgbClr>
                </a:solidFill>
                <a:effectLst/>
                <a:uLnTx/>
                <a:uFillTx/>
              </a:rPr>
              <a:t>Adding Child Sites and Contract Pharmacies</a:t>
            </a:r>
          </a:p>
          <a:p>
            <a:pPr marL="411480" marR="0" lvl="1" indent="-228600" defTabSz="91440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lumMod val="75000"/>
                    <a:lumOff val="25000"/>
                  </a:srgbClr>
                </a:solidFill>
                <a:effectLst/>
                <a:uLnTx/>
                <a:uFillTx/>
              </a:rPr>
              <a:t>Submit in OPAIS</a:t>
            </a:r>
          </a:p>
          <a:p>
            <a:pPr marL="411480" marR="0" lvl="1" indent="-228600" defTabSz="91440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lumMod val="75000"/>
                    <a:lumOff val="25000"/>
                  </a:srgbClr>
                </a:solidFill>
                <a:effectLst/>
                <a:uLnTx/>
                <a:uFillTx/>
              </a:rPr>
              <a:t>Occurs quarterly, the first two weeks of January,  April, July, and October</a:t>
            </a:r>
          </a:p>
          <a:p>
            <a:pPr marL="411480" marR="0" lvl="1" indent="-228600" defTabSz="91440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lumMod val="75000"/>
                    <a:lumOff val="25000"/>
                  </a:srgbClr>
                </a:solidFill>
                <a:effectLst/>
                <a:uLnTx/>
                <a:uFillTx/>
              </a:rPr>
              <a:t>Check email regularly for task notifications </a:t>
            </a:r>
          </a:p>
          <a:p>
            <a:pPr marL="411480" marR="0" lvl="1" indent="-228600" defTabSz="91440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00000">
                    <a:lumMod val="75000"/>
                    <a:lumOff val="25000"/>
                  </a:srgbClr>
                </a:solidFill>
                <a:effectLst/>
                <a:uLnTx/>
                <a:uFillTx/>
              </a:rPr>
              <a:t>Make sure your AO can bind the entity to an agreement with the Federal Government.  </a:t>
            </a:r>
          </a:p>
          <a:p>
            <a:pPr marL="594360" marR="0" lvl="2" indent="-182880" defTabSz="91440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lumMod val="75000"/>
                    <a:lumOff val="25000"/>
                  </a:srgbClr>
                </a:solidFill>
                <a:effectLst/>
                <a:uLnTx/>
                <a:uFillTx/>
              </a:rPr>
              <a:t>Contract agreements must be in place prior to registration</a:t>
            </a:r>
          </a:p>
          <a:p>
            <a:pPr marL="594360" marR="0" lvl="2" indent="-182880" defTabSz="91440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lumMod val="75000"/>
                    <a:lumOff val="25000"/>
                  </a:srgbClr>
                </a:solidFill>
                <a:effectLst/>
                <a:uLnTx/>
                <a:uFillTx/>
              </a:rPr>
              <a:t>Have contract pharmacy DEA numbers handy</a:t>
            </a:r>
          </a:p>
          <a:p>
            <a:pPr marL="594360" marR="0" lvl="2" indent="-182880" defTabSz="91440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lumMod val="75000"/>
                    <a:lumOff val="25000"/>
                  </a:srgbClr>
                </a:solidFill>
                <a:effectLst/>
                <a:uLnTx/>
                <a:uFillTx/>
              </a:rPr>
              <a:t>AO must submit and approve contract pharmacy registration within 15 days</a:t>
            </a:r>
          </a:p>
        </p:txBody>
      </p:sp>
    </p:spTree>
    <p:extLst>
      <p:ext uri="{BB962C8B-B14F-4D97-AF65-F5344CB8AC3E}">
        <p14:creationId xmlns:p14="http://schemas.microsoft.com/office/powerpoint/2010/main" val="1434415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8D8FAE-88C7-4440-9590-2627E34AA353}"/>
              </a:ext>
            </a:extLst>
          </p:cNvPr>
          <p:cNvSpPr>
            <a:spLocks noGrp="1"/>
          </p:cNvSpPr>
          <p:nvPr>
            <p:ph type="title"/>
          </p:nvPr>
        </p:nvSpPr>
        <p:spPr/>
        <p:txBody>
          <a:bodyPr/>
          <a:lstStyle/>
          <a:p>
            <a:r>
              <a:rPr lang="en-US" dirty="0"/>
              <a:t>340B Drug Pricing Program</a:t>
            </a:r>
          </a:p>
        </p:txBody>
      </p:sp>
      <p:sp>
        <p:nvSpPr>
          <p:cNvPr id="5" name="Content Placeholder 2">
            <a:extLst>
              <a:ext uri="{FF2B5EF4-FFF2-40B4-BE49-F238E27FC236}">
                <a16:creationId xmlns:a16="http://schemas.microsoft.com/office/drawing/2014/main" id="{0DDECB20-37C3-4C92-AAA1-766E30F0433E}"/>
              </a:ext>
            </a:extLst>
          </p:cNvPr>
          <p:cNvSpPr txBox="1">
            <a:spLocks/>
          </p:cNvSpPr>
          <p:nvPr/>
        </p:nvSpPr>
        <p:spPr>
          <a:xfrm>
            <a:off x="667688"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Termination</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If your CE becomes ineligible, go into OPAIS and terminate immediately to stop the purchase of drugs</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Will need to provide month, date, year CE became ineligible</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Will need to provide month, date, year CE last purchased off of 340B</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A60D661-62B0-4D85-B3B7-84F0D278B6D6}"/>
              </a:ext>
            </a:extLst>
          </p:cNvPr>
          <p:cNvPicPr>
            <a:picLocks noChangeAspect="1"/>
          </p:cNvPicPr>
          <p:nvPr/>
        </p:nvPicPr>
        <p:blipFill>
          <a:blip r:embed="rId3"/>
          <a:stretch>
            <a:fillRect/>
          </a:stretch>
        </p:blipFill>
        <p:spPr>
          <a:xfrm>
            <a:off x="7109703" y="3027664"/>
            <a:ext cx="2926334" cy="2152075"/>
          </a:xfrm>
          <a:prstGeom prst="rect">
            <a:avLst/>
          </a:prstGeom>
        </p:spPr>
      </p:pic>
    </p:spTree>
    <p:extLst>
      <p:ext uri="{BB962C8B-B14F-4D97-AF65-F5344CB8AC3E}">
        <p14:creationId xmlns:p14="http://schemas.microsoft.com/office/powerpoint/2010/main" val="2318290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F12588-D93F-4419-AC0D-A7E670798B3E}"/>
              </a:ext>
            </a:extLst>
          </p:cNvPr>
          <p:cNvSpPr>
            <a:spLocks noGrp="1"/>
          </p:cNvSpPr>
          <p:nvPr>
            <p:ph type="title"/>
          </p:nvPr>
        </p:nvSpPr>
        <p:spPr/>
        <p:txBody>
          <a:bodyPr/>
          <a:lstStyle/>
          <a:p>
            <a:r>
              <a:rPr lang="en-US" dirty="0"/>
              <a:t>Pharmacy Humor</a:t>
            </a:r>
          </a:p>
        </p:txBody>
      </p:sp>
      <p:pic>
        <p:nvPicPr>
          <p:cNvPr id="5" name="Picture 4">
            <a:extLst>
              <a:ext uri="{FF2B5EF4-FFF2-40B4-BE49-F238E27FC236}">
                <a16:creationId xmlns:a16="http://schemas.microsoft.com/office/drawing/2014/main" id="{E658AA55-86F5-4B47-9F89-A9ECD7D0DA82}"/>
              </a:ext>
            </a:extLst>
          </p:cNvPr>
          <p:cNvPicPr>
            <a:picLocks noChangeAspect="1"/>
          </p:cNvPicPr>
          <p:nvPr/>
        </p:nvPicPr>
        <p:blipFill>
          <a:blip r:embed="rId2"/>
          <a:stretch>
            <a:fillRect/>
          </a:stretch>
        </p:blipFill>
        <p:spPr>
          <a:xfrm>
            <a:off x="4471275" y="1709779"/>
            <a:ext cx="3249450" cy="3438442"/>
          </a:xfrm>
          <a:prstGeom prst="rect">
            <a:avLst/>
          </a:prstGeom>
        </p:spPr>
      </p:pic>
    </p:spTree>
    <p:extLst>
      <p:ext uri="{BB962C8B-B14F-4D97-AF65-F5344CB8AC3E}">
        <p14:creationId xmlns:p14="http://schemas.microsoft.com/office/powerpoint/2010/main" val="73969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38D3BA-8AF1-4094-AD8E-6843938C819F}"/>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609EA36D-5CBB-42E5-9FE5-3B64F33497BC}"/>
              </a:ext>
            </a:extLst>
          </p:cNvPr>
          <p:cNvSpPr txBox="1">
            <a:spLocks/>
          </p:cNvSpPr>
          <p:nvPr/>
        </p:nvSpPr>
        <p:spPr>
          <a:xfrm>
            <a:off x="667688"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Self Disclosures</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Know how to report non-compliance to HRSA using self disclosure template</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Report non-compliance immediately</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Include the following:</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Letter to HRSA including 340B ID</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Violation</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Corrective Action Plan</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Plan for financial remedy with manufacturers</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126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9CC16C-91CB-4555-A32B-645864E9BF25}"/>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4F1B44AC-5AA4-4E9B-8578-B5624B769100}"/>
              </a:ext>
            </a:extLst>
          </p:cNvPr>
          <p:cNvSpPr txBox="1">
            <a:spLocks/>
          </p:cNvSpPr>
          <p:nvPr/>
        </p:nvSpPr>
        <p:spPr>
          <a:xfrm>
            <a:off x="667688" y="1286441"/>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Duplicate Discounts</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CE must have mechanisms in place to prevent duplicate discounts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Medicaid Exclusion File- know the deadlines</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Carve in- purchasing 340B drugs for Medicaid patients</a:t>
            </a:r>
          </a:p>
          <a:p>
            <a:pPr marL="749808" marR="0" lvl="3" indent="-182880" algn="l" defTabSz="914400" rtl="0" eaLnBrk="1" fontAlgn="auto" latinLnBrk="0" hangingPunct="1">
              <a:lnSpc>
                <a:spcPct val="90000"/>
              </a:lnSpc>
              <a:spcBef>
                <a:spcPts val="200"/>
              </a:spcBef>
              <a:spcAft>
                <a:spcPts val="400"/>
              </a:spcAft>
              <a:buClr>
                <a:srgbClr val="0F4C76"/>
              </a:buClr>
              <a:buSzTx/>
              <a:buFont typeface="Calibri" panose="020F0502020204030204"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Must list each state the CE plans to bill and corresponding billing numbers- NPI or Medicaid number</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Carve out- purchasing drugs for Medicaid patients through other mechanisms</a:t>
            </a:r>
          </a:p>
          <a:p>
            <a:pPr marL="749808" marR="0" lvl="3" indent="-182880" algn="l" defTabSz="914400" rtl="0" eaLnBrk="1" fontAlgn="auto" latinLnBrk="0" hangingPunct="1">
              <a:lnSpc>
                <a:spcPct val="90000"/>
              </a:lnSpc>
              <a:spcBef>
                <a:spcPts val="200"/>
              </a:spcBef>
              <a:spcAft>
                <a:spcPts val="400"/>
              </a:spcAft>
              <a:buClr>
                <a:srgbClr val="0F4C76"/>
              </a:buClr>
              <a:buSzTx/>
              <a:buFont typeface="Calibri" panose="020F0502020204030204"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340B contract pharmacies must have an agreement in place with state Medicaid to prevent duplicate discounts AND the CE must report to HRSA.</a:t>
            </a:r>
          </a:p>
          <a:p>
            <a:pPr marL="749808" marR="0" lvl="3" indent="-182880" algn="l" defTabSz="914400" rtl="0" eaLnBrk="1" fontAlgn="auto" latinLnBrk="0" hangingPunct="1">
              <a:lnSpc>
                <a:spcPct val="90000"/>
              </a:lnSpc>
              <a:spcBef>
                <a:spcPts val="200"/>
              </a:spcBef>
              <a:spcAft>
                <a:spcPts val="400"/>
              </a:spcAft>
              <a:buClr>
                <a:srgbClr val="0F4C76"/>
              </a:buClr>
              <a:buSzTx/>
              <a:buFont typeface="Calibri" panose="020F0502020204030204"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Apexus has a helpful checklist</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881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0DDFD9-E940-4577-A61D-2A45E8C00D14}"/>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18B251D2-6F72-4CDE-87DB-04477953634D}"/>
              </a:ext>
            </a:extLst>
          </p:cNvPr>
          <p:cNvSpPr txBox="1">
            <a:spLocks/>
          </p:cNvSpPr>
          <p:nvPr/>
        </p:nvSpPr>
        <p:spPr>
          <a:xfrm>
            <a:off x="804317"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Drug Pricing</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Access to pricing is limited to manufacturer and CE AO and PC</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	Cannot be downloaded/exported</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Log into 340B OPAIS-&gt; Pricing from AO/PC Home Page</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A0FA560-E8F6-4238-B616-6A52F8CA561C}"/>
              </a:ext>
            </a:extLst>
          </p:cNvPr>
          <p:cNvPicPr>
            <a:picLocks noChangeAspect="1"/>
          </p:cNvPicPr>
          <p:nvPr/>
        </p:nvPicPr>
        <p:blipFill>
          <a:blip r:embed="rId2"/>
          <a:stretch>
            <a:fillRect/>
          </a:stretch>
        </p:blipFill>
        <p:spPr>
          <a:xfrm>
            <a:off x="4935946" y="3429000"/>
            <a:ext cx="5675868" cy="2036240"/>
          </a:xfrm>
          <a:prstGeom prst="rect">
            <a:avLst/>
          </a:prstGeom>
        </p:spPr>
      </p:pic>
    </p:spTree>
    <p:extLst>
      <p:ext uri="{BB962C8B-B14F-4D97-AF65-F5344CB8AC3E}">
        <p14:creationId xmlns:p14="http://schemas.microsoft.com/office/powerpoint/2010/main" val="3898106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95DD6-C03E-442A-89EE-FCBDCDB8A0D6}"/>
              </a:ext>
            </a:extLst>
          </p:cNvPr>
          <p:cNvSpPr>
            <a:spLocks noGrp="1"/>
          </p:cNvSpPr>
          <p:nvPr>
            <p:ph type="title"/>
          </p:nvPr>
        </p:nvSpPr>
        <p:spPr/>
        <p:txBody>
          <a:bodyPr/>
          <a:lstStyle/>
          <a:p>
            <a:r>
              <a:rPr lang="en-US" dirty="0"/>
              <a:t>Pharmacy Humor</a:t>
            </a:r>
          </a:p>
        </p:txBody>
      </p:sp>
      <p:pic>
        <p:nvPicPr>
          <p:cNvPr id="4" name="Picture 3">
            <a:extLst>
              <a:ext uri="{FF2B5EF4-FFF2-40B4-BE49-F238E27FC236}">
                <a16:creationId xmlns:a16="http://schemas.microsoft.com/office/drawing/2014/main" id="{84F2D7E0-B3D7-4005-8A93-E5A741F03BF5}"/>
              </a:ext>
            </a:extLst>
          </p:cNvPr>
          <p:cNvPicPr>
            <a:picLocks noChangeAspect="1"/>
          </p:cNvPicPr>
          <p:nvPr/>
        </p:nvPicPr>
        <p:blipFill>
          <a:blip r:embed="rId2"/>
          <a:stretch>
            <a:fillRect/>
          </a:stretch>
        </p:blipFill>
        <p:spPr>
          <a:xfrm>
            <a:off x="3858574" y="1417145"/>
            <a:ext cx="4474852" cy="4023709"/>
          </a:xfrm>
          <a:prstGeom prst="rect">
            <a:avLst/>
          </a:prstGeom>
        </p:spPr>
      </p:pic>
    </p:spTree>
    <p:extLst>
      <p:ext uri="{BB962C8B-B14F-4D97-AF65-F5344CB8AC3E}">
        <p14:creationId xmlns:p14="http://schemas.microsoft.com/office/powerpoint/2010/main" val="240722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F8EE1-6290-4A87-8D8E-CE168B1176C5}"/>
              </a:ext>
            </a:extLst>
          </p:cNvPr>
          <p:cNvSpPr>
            <a:spLocks noGrp="1"/>
          </p:cNvSpPr>
          <p:nvPr>
            <p:ph type="title"/>
          </p:nvPr>
        </p:nvSpPr>
        <p:spPr/>
        <p:txBody>
          <a:bodyPr/>
          <a:lstStyle/>
          <a:p>
            <a:r>
              <a:rPr lang="en-US" dirty="0"/>
              <a:t>Pharmacy Humor</a:t>
            </a:r>
          </a:p>
        </p:txBody>
      </p:sp>
      <p:pic>
        <p:nvPicPr>
          <p:cNvPr id="4" name="Picture 3">
            <a:extLst>
              <a:ext uri="{FF2B5EF4-FFF2-40B4-BE49-F238E27FC236}">
                <a16:creationId xmlns:a16="http://schemas.microsoft.com/office/drawing/2014/main" id="{6A45B525-5388-465E-A833-B68326D32EA6}"/>
              </a:ext>
            </a:extLst>
          </p:cNvPr>
          <p:cNvPicPr>
            <a:picLocks noChangeAspect="1"/>
          </p:cNvPicPr>
          <p:nvPr/>
        </p:nvPicPr>
        <p:blipFill>
          <a:blip r:embed="rId2"/>
          <a:stretch>
            <a:fillRect/>
          </a:stretch>
        </p:blipFill>
        <p:spPr>
          <a:xfrm>
            <a:off x="3402236" y="1523263"/>
            <a:ext cx="4188315" cy="4023709"/>
          </a:xfrm>
          <a:prstGeom prst="rect">
            <a:avLst/>
          </a:prstGeom>
        </p:spPr>
      </p:pic>
    </p:spTree>
    <p:extLst>
      <p:ext uri="{BB962C8B-B14F-4D97-AF65-F5344CB8AC3E}">
        <p14:creationId xmlns:p14="http://schemas.microsoft.com/office/powerpoint/2010/main" val="2515577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F1F05D-4370-4A15-9F17-E346076FA70A}"/>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3660E012-AE65-4415-A5CF-F9794B46032F}"/>
              </a:ext>
            </a:extLst>
          </p:cNvPr>
          <p:cNvSpPr txBox="1">
            <a:spLocks/>
          </p:cNvSpPr>
          <p:nvPr/>
        </p:nvSpPr>
        <p:spPr>
          <a:xfrm>
            <a:off x="804317"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Program Integrity</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Begins when you register for the program</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Eligibility- Only organizations with certain Federal designations or receive funding from specific programs are eligible for registration and enrollment</a:t>
            </a:r>
          </a:p>
        </p:txBody>
      </p:sp>
      <p:pic>
        <p:nvPicPr>
          <p:cNvPr id="5" name="Picture 4">
            <a:extLst>
              <a:ext uri="{FF2B5EF4-FFF2-40B4-BE49-F238E27FC236}">
                <a16:creationId xmlns:a16="http://schemas.microsoft.com/office/drawing/2014/main" id="{22E6D6FE-1A04-4E82-B058-D27737BFDAC5}"/>
              </a:ext>
            </a:extLst>
          </p:cNvPr>
          <p:cNvPicPr>
            <a:picLocks noChangeAspect="1"/>
          </p:cNvPicPr>
          <p:nvPr/>
        </p:nvPicPr>
        <p:blipFill>
          <a:blip r:embed="rId3"/>
          <a:stretch>
            <a:fillRect/>
          </a:stretch>
        </p:blipFill>
        <p:spPr>
          <a:xfrm>
            <a:off x="2423743" y="3277249"/>
            <a:ext cx="6145301" cy="1572904"/>
          </a:xfrm>
          <a:prstGeom prst="rect">
            <a:avLst/>
          </a:prstGeom>
        </p:spPr>
      </p:pic>
    </p:spTree>
    <p:extLst>
      <p:ext uri="{BB962C8B-B14F-4D97-AF65-F5344CB8AC3E}">
        <p14:creationId xmlns:p14="http://schemas.microsoft.com/office/powerpoint/2010/main" val="2927610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C3D959-DBDD-4A85-9E66-C8E60B6E8E46}"/>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6E942947-D4AD-4FCF-94CB-0B5B1A386D94}"/>
              </a:ext>
            </a:extLst>
          </p:cNvPr>
          <p:cNvSpPr txBox="1">
            <a:spLocks/>
          </p:cNvSpPr>
          <p:nvPr/>
        </p:nvSpPr>
        <p:spPr>
          <a:xfrm>
            <a:off x="667688"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Audits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Evaluate for 340B Program compliance- policies and procedures</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Eligibility</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Diversion</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Duplicate Discounts</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lang="en-US" dirty="0">
                <a:solidFill>
                  <a:srgbClr val="000000">
                    <a:lumMod val="75000"/>
                    <a:lumOff val="25000"/>
                  </a:srgbClr>
                </a:solidFill>
                <a:latin typeface="Calibri" panose="020F0502020204030204"/>
              </a:rPr>
              <a:t>Group Purchasing Organization (GPO) prohibition as applicable</a:t>
            </a:r>
            <a:endPar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173736" marR="0" lvl="2"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Opportunities to improve oversight through monitoring for potential violations through self-disclosure process</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Final Report	</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Agree</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Disagree- must submit notification to HRSA within 30 calendar days of the date of the audit letter.</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031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55D220-F84D-4E46-B5A8-B95A5E8A844A}"/>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16F45A66-5956-476D-90B4-E778B763AD01}"/>
              </a:ext>
            </a:extLst>
          </p:cNvPr>
          <p:cNvSpPr txBox="1">
            <a:spLocks/>
          </p:cNvSpPr>
          <p:nvPr/>
        </p:nvSpPr>
        <p:spPr>
          <a:xfrm>
            <a:off x="777684"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Two types of audits: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Risk-based audit- CE who have been in the 340B program for more than 1 year and 1 quarter are considered based on complexity of CE</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Targeted Audit- Triggered by a report of non-compliance</a:t>
            </a:r>
          </a:p>
          <a:p>
            <a:pPr marL="288036" indent="-342900">
              <a:lnSpc>
                <a:spcPct val="90000"/>
              </a:lnSpc>
              <a:buClr>
                <a:srgbClr val="0F4C76"/>
              </a:buClr>
              <a:buSzTx/>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Audits can also be </a:t>
            </a:r>
            <a:r>
              <a:rPr lang="en-US" dirty="0">
                <a:solidFill>
                  <a:srgbClr val="000000">
                    <a:lumMod val="75000"/>
                    <a:lumOff val="25000"/>
                  </a:srgbClr>
                </a:solidFill>
                <a:latin typeface="Calibri" panose="020F0502020204030204"/>
              </a:rPr>
              <a:t>onsite or remote.</a:t>
            </a:r>
            <a:endPar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933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F63814-7BF1-4376-809F-CFFB4152AAC6}"/>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A10B20E4-1E96-46DF-B47C-513AF22B428D}"/>
              </a:ext>
            </a:extLst>
          </p:cNvPr>
          <p:cNvSpPr txBox="1">
            <a:spLocks/>
          </p:cNvSpPr>
          <p:nvPr/>
        </p:nvSpPr>
        <p:spPr>
          <a:xfrm>
            <a:off x="667688"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Pre-Audit</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Engagement Letter- one month in advance.  </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Begin planning for the 340B Audit</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Explains what to expect</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Pre-site visit conference call- objectives, logistics, scheduling, and initial data request</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75A7F75-1C28-4D79-BE3E-DCB721891EF4}"/>
              </a:ext>
            </a:extLst>
          </p:cNvPr>
          <p:cNvPicPr>
            <a:picLocks noChangeAspect="1"/>
          </p:cNvPicPr>
          <p:nvPr/>
        </p:nvPicPr>
        <p:blipFill>
          <a:blip r:embed="rId3"/>
          <a:stretch>
            <a:fillRect/>
          </a:stretch>
        </p:blipFill>
        <p:spPr>
          <a:xfrm>
            <a:off x="5601693" y="3562949"/>
            <a:ext cx="4060288" cy="1877731"/>
          </a:xfrm>
          <a:prstGeom prst="rect">
            <a:avLst/>
          </a:prstGeom>
        </p:spPr>
      </p:pic>
    </p:spTree>
    <p:extLst>
      <p:ext uri="{BB962C8B-B14F-4D97-AF65-F5344CB8AC3E}">
        <p14:creationId xmlns:p14="http://schemas.microsoft.com/office/powerpoint/2010/main" val="2989715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8FC1F4-8101-433E-AA07-F1AE6E4750EE}"/>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A8E8A653-75BC-4D92-A3AD-B4F0D91324A3}"/>
              </a:ext>
            </a:extLst>
          </p:cNvPr>
          <p:cNvSpPr txBox="1">
            <a:spLocks/>
          </p:cNvSpPr>
          <p:nvPr/>
        </p:nvSpPr>
        <p:spPr>
          <a:xfrm>
            <a:off x="667688"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Data request- electronic or paper format</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Policies and procedures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Orders/prescriptions issued during the audit period (~ 6 month window of time) </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Purchases for contract and in-house pharmacies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Recently filed Medicare cost report (as applicable)</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List of providers eligible to write for 340B drugs (employed and contracted)</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List of contracted pharmacies and current contracts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Prescription-specific information from acquisition, provider ordering, prescription-specific data, and billing info.</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229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0E1584-FCA2-472F-A0AB-82391EE4DA23}"/>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5731D4D8-E1CA-4A9C-8991-F233DD1780EF}"/>
              </a:ext>
            </a:extLst>
          </p:cNvPr>
          <p:cNvSpPr txBox="1">
            <a:spLocks/>
          </p:cNvSpPr>
          <p:nvPr/>
        </p:nvSpPr>
        <p:spPr>
          <a:xfrm>
            <a:off x="667688"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Opening Meeting with CE Staff- </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Agenda</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Evaluate relevant policies and procedures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Verify facility eligibility- OPAIS record accuracy</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Evaluate compliance, verification of internal controls to prevent diversion/supplicate discounts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Patient eligibility</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Medicaid exclusion</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578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67D849-8C20-4937-B681-9B40C5E867AF}"/>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16EF9487-BF68-48EB-96FD-8EEF2CD13DDA}"/>
              </a:ext>
            </a:extLst>
          </p:cNvPr>
          <p:cNvSpPr txBox="1">
            <a:spLocks/>
          </p:cNvSpPr>
          <p:nvPr/>
        </p:nvSpPr>
        <p:spPr>
          <a:xfrm>
            <a:off x="667688"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CE has 30 days from the date of the final report to review findings and submit a corrective action plan (CAP)</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Failure to submit may result in removal from the 340B program</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CE has an opportunity for notice and hearing for any findings</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30 calendar days to respond specifying nature of disagreement with supporting documentation </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648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DA014A-79C9-4125-944B-93D648B70734}"/>
              </a:ext>
            </a:extLst>
          </p:cNvPr>
          <p:cNvSpPr>
            <a:spLocks noGrp="1"/>
          </p:cNvSpPr>
          <p:nvPr>
            <p:ph type="title"/>
          </p:nvPr>
        </p:nvSpPr>
        <p:spPr/>
        <p:txBody>
          <a:bodyPr/>
          <a:lstStyle/>
          <a:p>
            <a:r>
              <a:rPr lang="en-US" dirty="0"/>
              <a:t>Pharmacy Humor</a:t>
            </a:r>
          </a:p>
        </p:txBody>
      </p:sp>
      <p:pic>
        <p:nvPicPr>
          <p:cNvPr id="4" name="Picture 3">
            <a:extLst>
              <a:ext uri="{FF2B5EF4-FFF2-40B4-BE49-F238E27FC236}">
                <a16:creationId xmlns:a16="http://schemas.microsoft.com/office/drawing/2014/main" id="{197163D6-1B12-4F27-B929-1DB55769525B}"/>
              </a:ext>
            </a:extLst>
          </p:cNvPr>
          <p:cNvPicPr>
            <a:picLocks noChangeAspect="1"/>
          </p:cNvPicPr>
          <p:nvPr/>
        </p:nvPicPr>
        <p:blipFill>
          <a:blip r:embed="rId2"/>
          <a:stretch>
            <a:fillRect/>
          </a:stretch>
        </p:blipFill>
        <p:spPr>
          <a:xfrm>
            <a:off x="3319031" y="1478111"/>
            <a:ext cx="5553937" cy="3901778"/>
          </a:xfrm>
          <a:prstGeom prst="rect">
            <a:avLst/>
          </a:prstGeom>
        </p:spPr>
      </p:pic>
    </p:spTree>
    <p:extLst>
      <p:ext uri="{BB962C8B-B14F-4D97-AF65-F5344CB8AC3E}">
        <p14:creationId xmlns:p14="http://schemas.microsoft.com/office/powerpoint/2010/main" val="4196009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1EA753-405A-441B-BCC1-D5C8F9637878}"/>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1CE226C0-1604-4CE7-A926-DD08AE3204B0}"/>
              </a:ext>
            </a:extLst>
          </p:cNvPr>
          <p:cNvSpPr txBox="1">
            <a:spLocks/>
          </p:cNvSpPr>
          <p:nvPr/>
        </p:nvSpPr>
        <p:spPr>
          <a:xfrm>
            <a:off x="759928"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Best Practices</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Ensure access to documentation to support eligibility- access noted in contracts with contract pharmacies and vendors including a timeframe for how quickly records will need to be available for auditors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Records stored securely</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Accessible for future audits</a:t>
            </a:r>
          </a:p>
          <a:p>
            <a:pPr marL="173736" marR="0" lvl="1"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OPAIS accuracy- perform frequent review (monthly is recommended)</a:t>
            </a:r>
          </a:p>
          <a:p>
            <a:pPr marL="173736" marR="0" lvl="1"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Maintain policies and procedures specific to the CE</a:t>
            </a:r>
          </a:p>
          <a:p>
            <a:pPr marL="173736" marR="0" lvl="1"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Diversion- patient eligibility checks</a:t>
            </a:r>
          </a:p>
          <a:p>
            <a:pPr marL="173736" marR="0" lvl="1"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Duplicate Discounts- accuracy checks</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812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A0E6B1-90C6-4180-B680-0598832213FC}"/>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1B250229-9A8B-4CEC-AF0B-AC7A37DD589A}"/>
              </a:ext>
            </a:extLst>
          </p:cNvPr>
          <p:cNvSpPr txBox="1">
            <a:spLocks/>
          </p:cNvSpPr>
          <p:nvPr/>
        </p:nvSpPr>
        <p:spPr>
          <a:xfrm>
            <a:off x="733295"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Best Practices</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Tracers- patient eligibility checks (filters) </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Outpatient status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Eligible location</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Eligible status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Eligible prescriber</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Drug is appropriate with healthcare service</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Documented referral</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89BAD8-F5C0-4126-A814-ECCAE661F9F5}"/>
              </a:ext>
            </a:extLst>
          </p:cNvPr>
          <p:cNvPicPr>
            <a:picLocks noChangeAspect="1"/>
          </p:cNvPicPr>
          <p:nvPr/>
        </p:nvPicPr>
        <p:blipFill>
          <a:blip r:embed="rId2"/>
          <a:stretch>
            <a:fillRect/>
          </a:stretch>
        </p:blipFill>
        <p:spPr>
          <a:xfrm>
            <a:off x="5884435" y="3988448"/>
            <a:ext cx="5034578" cy="1896684"/>
          </a:xfrm>
          <a:prstGeom prst="rect">
            <a:avLst/>
          </a:prstGeom>
        </p:spPr>
      </p:pic>
    </p:spTree>
    <p:extLst>
      <p:ext uri="{BB962C8B-B14F-4D97-AF65-F5344CB8AC3E}">
        <p14:creationId xmlns:p14="http://schemas.microsoft.com/office/powerpoint/2010/main" val="384068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6DA166-D3F3-4DA4-A985-658CD56221BA}"/>
              </a:ext>
            </a:extLst>
          </p:cNvPr>
          <p:cNvSpPr>
            <a:spLocks noGrp="1"/>
          </p:cNvSpPr>
          <p:nvPr>
            <p:ph type="body" sz="quarter" idx="15"/>
          </p:nvPr>
        </p:nvSpPr>
        <p:spPr/>
        <p:txBody>
          <a:bodyPr/>
          <a:lstStyle/>
          <a:p>
            <a:r>
              <a:rPr lang="en-US" dirty="0"/>
              <a:t>Pharmacy Prime Vendor </a:t>
            </a:r>
          </a:p>
          <a:p>
            <a:r>
              <a:rPr lang="en-US" dirty="0"/>
              <a:t>Vs HRSA 340B</a:t>
            </a:r>
          </a:p>
        </p:txBody>
      </p:sp>
      <p:sp>
        <p:nvSpPr>
          <p:cNvPr id="4" name="Text Placeholder 3">
            <a:extLst>
              <a:ext uri="{FF2B5EF4-FFF2-40B4-BE49-F238E27FC236}">
                <a16:creationId xmlns:a16="http://schemas.microsoft.com/office/drawing/2014/main" id="{AD32479B-8486-4042-8FDC-F9E094A438BD}"/>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54420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28A3CB-6617-4C18-9469-F5DE3F4CDF97}"/>
              </a:ext>
            </a:extLst>
          </p:cNvPr>
          <p:cNvSpPr>
            <a:spLocks noGrp="1"/>
          </p:cNvSpPr>
          <p:nvPr>
            <p:ph type="title"/>
          </p:nvPr>
        </p:nvSpPr>
        <p:spPr/>
        <p:txBody>
          <a:bodyPr/>
          <a:lstStyle/>
          <a:p>
            <a:r>
              <a:rPr lang="en-US" dirty="0"/>
              <a:t>340B Drug Pricing Program</a:t>
            </a:r>
          </a:p>
        </p:txBody>
      </p:sp>
      <p:sp>
        <p:nvSpPr>
          <p:cNvPr id="4" name="Content Placeholder 2">
            <a:extLst>
              <a:ext uri="{FF2B5EF4-FFF2-40B4-BE49-F238E27FC236}">
                <a16:creationId xmlns:a16="http://schemas.microsoft.com/office/drawing/2014/main" id="{CA5B0E26-34B3-416A-9DF8-4DBE185BE679}"/>
              </a:ext>
            </a:extLst>
          </p:cNvPr>
          <p:cNvSpPr txBox="1">
            <a:spLocks/>
          </p:cNvSpPr>
          <p:nvPr/>
        </p:nvSpPr>
        <p:spPr>
          <a:xfrm>
            <a:off x="667688"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Best Practices</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Inventory- replenishment model</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Ensure accumulation on 340B account is tied to the 11 digit National Drug Code or NDC that originally dispensed</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endPar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a:p>
            <a:pPr marL="173736" marR="0" lvl="1"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Be prepared- </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Educational resources found on OPAIS website</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048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BD729-D666-4207-89D5-22BB88CACBF9}"/>
              </a:ext>
            </a:extLst>
          </p:cNvPr>
          <p:cNvSpPr>
            <a:spLocks noGrp="1"/>
          </p:cNvSpPr>
          <p:nvPr>
            <p:ph type="title"/>
          </p:nvPr>
        </p:nvSpPr>
        <p:spPr/>
        <p:txBody>
          <a:bodyPr/>
          <a:lstStyle/>
          <a:p>
            <a:r>
              <a:rPr lang="en-US" dirty="0"/>
              <a:t>340B Resources</a:t>
            </a:r>
          </a:p>
        </p:txBody>
      </p:sp>
      <p:sp>
        <p:nvSpPr>
          <p:cNvPr id="4" name="Text Placeholder 2">
            <a:extLst>
              <a:ext uri="{FF2B5EF4-FFF2-40B4-BE49-F238E27FC236}">
                <a16:creationId xmlns:a16="http://schemas.microsoft.com/office/drawing/2014/main" id="{FFDFE96A-7A10-4435-A1AE-B11F76881B5C}"/>
              </a:ext>
            </a:extLst>
          </p:cNvPr>
          <p:cNvSpPr txBox="1">
            <a:spLocks/>
          </p:cNvSpPr>
          <p:nvPr/>
        </p:nvSpPr>
        <p:spPr>
          <a:xfrm>
            <a:off x="667688" y="1375536"/>
            <a:ext cx="4937760" cy="736282"/>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200"/>
              </a:spcAft>
              <a:buClr>
                <a:schemeClr val="accent1"/>
              </a:buClr>
              <a:buFont typeface="Calibri" panose="020F050202020403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200"/>
              </a:spcAft>
              <a:buClr>
                <a:schemeClr val="accent1"/>
              </a:buClr>
              <a:buFont typeface="Wingdings" panose="05000000000000000000" pitchFamily="2" charset="2"/>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100" b="0" i="0" u="none" strike="noStrike" kern="1200" cap="all" spc="0" normalizeH="0" baseline="0" noProof="0">
              <a:ln>
                <a:noFill/>
              </a:ln>
              <a:solidFill>
                <a:srgbClr val="637052"/>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r>
              <a:rPr kumimoji="0" lang="en-US" sz="2100" b="0" i="0" u="none" strike="noStrike" kern="1200" cap="all" spc="0" normalizeH="0" baseline="0" noProof="0">
                <a:ln>
                  <a:noFill/>
                </a:ln>
                <a:solidFill>
                  <a:srgbClr val="637052"/>
                </a:solidFill>
                <a:effectLst/>
                <a:uLnTx/>
                <a:uFillTx/>
                <a:latin typeface="Calibri" panose="020F0502020204030204"/>
                <a:ea typeface="+mn-ea"/>
                <a:cs typeface="+mn-cs"/>
              </a:rPr>
              <a:t>Free services to all 340b stakeholders</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all" spc="0" normalizeH="0" baseline="0" noProof="0" dirty="0">
              <a:ln>
                <a:noFill/>
              </a:ln>
              <a:solidFill>
                <a:srgbClr val="637052"/>
              </a:solidFill>
              <a:effectLst/>
              <a:uLnTx/>
              <a:uFillTx/>
              <a:latin typeface="Calibri" panose="020F0502020204030204"/>
              <a:ea typeface="+mn-ea"/>
              <a:cs typeface="+mn-cs"/>
            </a:endParaRPr>
          </a:p>
        </p:txBody>
      </p:sp>
      <p:sp>
        <p:nvSpPr>
          <p:cNvPr id="5" name="Content Placeholder 3">
            <a:extLst>
              <a:ext uri="{FF2B5EF4-FFF2-40B4-BE49-F238E27FC236}">
                <a16:creationId xmlns:a16="http://schemas.microsoft.com/office/drawing/2014/main" id="{C53823A8-053D-4A49-9D84-AEADC10AAC66}"/>
              </a:ext>
            </a:extLst>
          </p:cNvPr>
          <p:cNvSpPr txBox="1">
            <a:spLocks/>
          </p:cNvSpPr>
          <p:nvPr/>
        </p:nvSpPr>
        <p:spPr>
          <a:xfrm>
            <a:off x="667688" y="2111818"/>
            <a:ext cx="4937760" cy="337820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Answers for 340B questions</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Apexus answers: 888-340-2787</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hlinkClick r:id="rId3"/>
              </a:rPr>
              <a:t>apexusanswers@340bpvp.com</a:t>
            </a:r>
            <a:endPar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endPar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340B University- in-person, virtual, and online</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
        <p:nvSpPr>
          <p:cNvPr id="6" name="Text Placeholder 4">
            <a:extLst>
              <a:ext uri="{FF2B5EF4-FFF2-40B4-BE49-F238E27FC236}">
                <a16:creationId xmlns:a16="http://schemas.microsoft.com/office/drawing/2014/main" id="{467AEA3C-2B47-4692-9AF4-E56C06EFEBD0}"/>
              </a:ext>
            </a:extLst>
          </p:cNvPr>
          <p:cNvSpPr txBox="1">
            <a:spLocks/>
          </p:cNvSpPr>
          <p:nvPr/>
        </p:nvSpPr>
        <p:spPr>
          <a:xfrm>
            <a:off x="5788328" y="1375536"/>
            <a:ext cx="4937760" cy="736282"/>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200"/>
              </a:spcAft>
              <a:buClr>
                <a:schemeClr val="accent1"/>
              </a:buClr>
              <a:buFont typeface="Calibri" panose="020F050202020403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200"/>
              </a:spcAft>
              <a:buClr>
                <a:schemeClr val="accent1"/>
              </a:buClr>
              <a:buFont typeface="Wingdings" panose="05000000000000000000" pitchFamily="2" charset="2"/>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all" spc="0" normalizeH="0" baseline="0" noProof="0">
              <a:ln>
                <a:noFill/>
              </a:ln>
              <a:solidFill>
                <a:srgbClr val="637052"/>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r>
              <a:rPr kumimoji="0" lang="en-US" sz="2000" b="0" i="0" u="none" strike="noStrike" kern="1200" cap="all" spc="0" normalizeH="0" baseline="0" noProof="0">
                <a:ln>
                  <a:noFill/>
                </a:ln>
                <a:solidFill>
                  <a:srgbClr val="637052"/>
                </a:solidFill>
                <a:effectLst/>
                <a:uLnTx/>
                <a:uFillTx/>
                <a:latin typeface="Calibri" panose="020F0502020204030204"/>
                <a:ea typeface="+mn-ea"/>
                <a:cs typeface="+mn-cs"/>
              </a:rPr>
              <a:t>Voluntary enrollment in pvp required to access</a:t>
            </a:r>
          </a:p>
          <a:p>
            <a:pPr marL="0" marR="0" lvl="0" indent="0"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None/>
              <a:tabLst/>
              <a:defRPr/>
            </a:pPr>
            <a:endParaRPr kumimoji="0" lang="en-US" sz="2000" b="0" i="0" u="none" strike="noStrike" kern="1200" cap="all" spc="0" normalizeH="0" baseline="0" noProof="0" dirty="0">
              <a:ln>
                <a:noFill/>
              </a:ln>
              <a:solidFill>
                <a:srgbClr val="637052"/>
              </a:solidFill>
              <a:effectLst/>
              <a:uLnTx/>
              <a:uFillTx/>
              <a:latin typeface="Calibri" panose="020F0502020204030204"/>
              <a:ea typeface="+mn-ea"/>
              <a:cs typeface="+mn-cs"/>
            </a:endParaRPr>
          </a:p>
        </p:txBody>
      </p:sp>
      <p:sp>
        <p:nvSpPr>
          <p:cNvPr id="7" name="Content Placeholder 5">
            <a:extLst>
              <a:ext uri="{FF2B5EF4-FFF2-40B4-BE49-F238E27FC236}">
                <a16:creationId xmlns:a16="http://schemas.microsoft.com/office/drawing/2014/main" id="{8482E7AA-C32B-4FDB-B64B-2E83FC7EC855}"/>
              </a:ext>
            </a:extLst>
          </p:cNvPr>
          <p:cNvSpPr txBox="1">
            <a:spLocks/>
          </p:cNvSpPr>
          <p:nvPr/>
        </p:nvSpPr>
        <p:spPr>
          <a:xfrm>
            <a:off x="5788328" y="2111818"/>
            <a:ext cx="4937760" cy="337820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Additional contracted discounts below 340B pricing</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Brand/generic drugs, value-added supplies and vaccines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Enroll in 340B PVP free of charge</a:t>
            </a:r>
          </a:p>
          <a:p>
            <a:pPr marL="594360" marR="0" lvl="2" indent="-182880" algn="l" defTabSz="914400" rtl="0" eaLnBrk="1" fontAlgn="auto" latinLnBrk="0" hangingPunct="1">
              <a:lnSpc>
                <a:spcPct val="90000"/>
              </a:lnSpc>
              <a:spcBef>
                <a:spcPts val="200"/>
              </a:spcBef>
              <a:spcAft>
                <a:spcPts val="200"/>
              </a:spcAft>
              <a:buClr>
                <a:srgbClr val="0F4C76"/>
              </a:buClr>
              <a:buSzTx/>
              <a:buFont typeface="Wingdings" panose="05000000000000000000" pitchFamily="2" charset="2"/>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340Bpvp.com/enroll</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495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B28D8-49C7-489C-B9B3-080FF8C2BC9C}"/>
              </a:ext>
            </a:extLst>
          </p:cNvPr>
          <p:cNvSpPr>
            <a:spLocks noGrp="1"/>
          </p:cNvSpPr>
          <p:nvPr>
            <p:ph type="title"/>
          </p:nvPr>
        </p:nvSpPr>
        <p:spPr/>
        <p:txBody>
          <a:bodyPr/>
          <a:lstStyle/>
          <a:p>
            <a:r>
              <a:rPr lang="en-US" dirty="0"/>
              <a:t>Pharmacy Humor</a:t>
            </a:r>
          </a:p>
        </p:txBody>
      </p:sp>
      <p:pic>
        <p:nvPicPr>
          <p:cNvPr id="4" name="Picture 3">
            <a:extLst>
              <a:ext uri="{FF2B5EF4-FFF2-40B4-BE49-F238E27FC236}">
                <a16:creationId xmlns:a16="http://schemas.microsoft.com/office/drawing/2014/main" id="{75FE4A0E-FAD1-4B8B-8B49-CEA819FD776A}"/>
              </a:ext>
            </a:extLst>
          </p:cNvPr>
          <p:cNvPicPr>
            <a:picLocks noChangeAspect="1"/>
          </p:cNvPicPr>
          <p:nvPr/>
        </p:nvPicPr>
        <p:blipFill>
          <a:blip r:embed="rId2"/>
          <a:stretch>
            <a:fillRect/>
          </a:stretch>
        </p:blipFill>
        <p:spPr>
          <a:xfrm>
            <a:off x="4443841" y="1417145"/>
            <a:ext cx="3304318" cy="4023709"/>
          </a:xfrm>
          <a:prstGeom prst="rect">
            <a:avLst/>
          </a:prstGeom>
        </p:spPr>
      </p:pic>
    </p:spTree>
    <p:extLst>
      <p:ext uri="{BB962C8B-B14F-4D97-AF65-F5344CB8AC3E}">
        <p14:creationId xmlns:p14="http://schemas.microsoft.com/office/powerpoint/2010/main" val="571529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74CF24-7A6C-4DE9-BA2A-DF18571D7658}"/>
              </a:ext>
            </a:extLst>
          </p:cNvPr>
          <p:cNvSpPr>
            <a:spLocks noGrp="1"/>
          </p:cNvSpPr>
          <p:nvPr>
            <p:ph type="title"/>
          </p:nvPr>
        </p:nvSpPr>
        <p:spPr/>
        <p:txBody>
          <a:bodyPr/>
          <a:lstStyle/>
          <a:p>
            <a:r>
              <a:rPr lang="en-US" dirty="0"/>
              <a:t>Other Pharmacy FAQ’s</a:t>
            </a:r>
          </a:p>
        </p:txBody>
      </p:sp>
      <p:sp>
        <p:nvSpPr>
          <p:cNvPr id="5" name="Content Placeholder 2">
            <a:extLst>
              <a:ext uri="{FF2B5EF4-FFF2-40B4-BE49-F238E27FC236}">
                <a16:creationId xmlns:a16="http://schemas.microsoft.com/office/drawing/2014/main" id="{664F2C09-BFC7-4BF7-BC5B-1A298E9CEBD2}"/>
              </a:ext>
            </a:extLst>
          </p:cNvPr>
          <p:cNvSpPr txBox="1">
            <a:spLocks/>
          </p:cNvSpPr>
          <p:nvPr/>
        </p:nvSpPr>
        <p:spPr>
          <a:xfrm>
            <a:off x="786562"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Does a Tribal pharmacy need to be licensed in the state it is located in?</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lang="en-US" dirty="0">
                <a:solidFill>
                  <a:srgbClr val="000000">
                    <a:lumMod val="75000"/>
                    <a:lumOff val="25000"/>
                  </a:srgbClr>
                </a:solidFill>
                <a:latin typeface="Calibri" panose="020F0502020204030204"/>
              </a:rPr>
              <a:t>Do pharmacists at Tribal programs need to be licensed in the state?</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endPar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200"/>
              </a:spcBef>
              <a:spcAft>
                <a:spcPts val="200"/>
              </a:spcAft>
              <a:buClr>
                <a:srgbClr val="0F4C76"/>
              </a:buClr>
              <a:buSzPct val="100000"/>
              <a:buNone/>
              <a:tabLst/>
              <a:defRPr/>
            </a:pPr>
            <a:r>
              <a:rPr lang="en-US" sz="6600" dirty="0">
                <a:solidFill>
                  <a:srgbClr val="0070C0"/>
                </a:solidFill>
                <a:latin typeface="Calibri" panose="020F0502020204030204"/>
              </a:rPr>
              <a:t>NO</a:t>
            </a:r>
            <a:endParaRPr kumimoji="0" lang="en-US" sz="6600" b="0" i="0" u="none" strike="noStrike" kern="1200" cap="none" spc="0" normalizeH="0" baseline="0" noProof="0" dirty="0">
              <a:ln>
                <a:noFill/>
              </a:ln>
              <a:solidFill>
                <a:srgbClr val="0070C0"/>
              </a:solidFill>
              <a:effectLst/>
              <a:uLnTx/>
              <a:uFillTx/>
              <a:latin typeface="Calibri" panose="020F0502020204030204"/>
            </a:endParaRP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0E6768B-C255-4201-A442-594E337FFF82}"/>
              </a:ext>
            </a:extLst>
          </p:cNvPr>
          <p:cNvPicPr>
            <a:picLocks noChangeAspect="1"/>
          </p:cNvPicPr>
          <p:nvPr/>
        </p:nvPicPr>
        <p:blipFill>
          <a:blip r:embed="rId2"/>
          <a:stretch>
            <a:fillRect/>
          </a:stretch>
        </p:blipFill>
        <p:spPr>
          <a:xfrm>
            <a:off x="964790" y="3366856"/>
            <a:ext cx="9360310" cy="2703871"/>
          </a:xfrm>
          <a:prstGeom prst="rect">
            <a:avLst/>
          </a:prstGeom>
        </p:spPr>
      </p:pic>
      <p:sp>
        <p:nvSpPr>
          <p:cNvPr id="8" name="Rectangle 7">
            <a:extLst>
              <a:ext uri="{FF2B5EF4-FFF2-40B4-BE49-F238E27FC236}">
                <a16:creationId xmlns:a16="http://schemas.microsoft.com/office/drawing/2014/main" id="{B638869B-CDFB-4FC2-BB8F-A21AD442ADDC}"/>
              </a:ext>
            </a:extLst>
          </p:cNvPr>
          <p:cNvSpPr/>
          <p:nvPr/>
        </p:nvSpPr>
        <p:spPr>
          <a:xfrm>
            <a:off x="786562" y="5948205"/>
            <a:ext cx="8822542" cy="369332"/>
          </a:xfrm>
          <a:prstGeom prst="rect">
            <a:avLst/>
          </a:prstGeom>
        </p:spPr>
        <p:txBody>
          <a:bodyPr wrap="square">
            <a:spAutoFit/>
          </a:bodyPr>
          <a:lstStyle/>
          <a:p>
            <a:r>
              <a:rPr lang="en-US" dirty="0">
                <a:hlinkClick r:id="rId3"/>
              </a:rPr>
              <a:t>https://uscode.house.gov/view.xhtml?path=/prelim@title25/chapter18&amp;edition=prelim</a:t>
            </a:r>
            <a:r>
              <a:rPr lang="en-US" dirty="0"/>
              <a:t> </a:t>
            </a:r>
          </a:p>
        </p:txBody>
      </p:sp>
    </p:spTree>
    <p:extLst>
      <p:ext uri="{BB962C8B-B14F-4D97-AF65-F5344CB8AC3E}">
        <p14:creationId xmlns:p14="http://schemas.microsoft.com/office/powerpoint/2010/main" val="3231127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DDD5BF-7768-4B24-9AE4-A65657A734A7}"/>
              </a:ext>
            </a:extLst>
          </p:cNvPr>
          <p:cNvSpPr>
            <a:spLocks noGrp="1"/>
          </p:cNvSpPr>
          <p:nvPr>
            <p:ph type="body" sz="quarter" idx="10"/>
          </p:nvPr>
        </p:nvSpPr>
        <p:spPr/>
        <p:txBody>
          <a:bodyPr/>
          <a:lstStyle/>
          <a:p>
            <a:r>
              <a:rPr lang="en-US" b="1" dirty="0"/>
              <a:t>IHS National Pharmacy and Therapeutics Committee</a:t>
            </a:r>
          </a:p>
        </p:txBody>
      </p:sp>
      <p:sp>
        <p:nvSpPr>
          <p:cNvPr id="3" name="Title 2">
            <a:extLst>
              <a:ext uri="{FF2B5EF4-FFF2-40B4-BE49-F238E27FC236}">
                <a16:creationId xmlns:a16="http://schemas.microsoft.com/office/drawing/2014/main" id="{E9C65C65-4C1F-4122-9208-2C636034B817}"/>
              </a:ext>
            </a:extLst>
          </p:cNvPr>
          <p:cNvSpPr>
            <a:spLocks noGrp="1"/>
          </p:cNvSpPr>
          <p:nvPr>
            <p:ph type="title"/>
          </p:nvPr>
        </p:nvSpPr>
        <p:spPr/>
        <p:txBody>
          <a:bodyPr/>
          <a:lstStyle/>
          <a:p>
            <a:r>
              <a:rPr lang="en-US" dirty="0"/>
              <a:t>Formulary Management</a:t>
            </a:r>
          </a:p>
        </p:txBody>
      </p:sp>
      <p:sp>
        <p:nvSpPr>
          <p:cNvPr id="6" name="Content Placeholder 2">
            <a:extLst>
              <a:ext uri="{FF2B5EF4-FFF2-40B4-BE49-F238E27FC236}">
                <a16:creationId xmlns:a16="http://schemas.microsoft.com/office/drawing/2014/main" id="{D9F713F5-8E5B-4081-B664-0DAB2EC9F23B}"/>
              </a:ext>
            </a:extLst>
          </p:cNvPr>
          <p:cNvSpPr txBox="1">
            <a:spLocks/>
          </p:cNvSpPr>
          <p:nvPr/>
        </p:nvSpPr>
        <p:spPr>
          <a:xfrm>
            <a:off x="667688" y="1597159"/>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D17FE2D-44AB-4F66-9B7D-01E4CBD46BDC}"/>
              </a:ext>
            </a:extLst>
          </p:cNvPr>
          <p:cNvSpPr txBox="1">
            <a:spLocks/>
          </p:cNvSpPr>
          <p:nvPr/>
        </p:nvSpPr>
        <p:spPr>
          <a:xfrm>
            <a:off x="733295" y="1597159"/>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lang="en-US" dirty="0">
                <a:solidFill>
                  <a:srgbClr val="000000">
                    <a:lumMod val="75000"/>
                    <a:lumOff val="25000"/>
                  </a:srgbClr>
                </a:solidFill>
                <a:latin typeface="Calibri" panose="020F0502020204030204"/>
              </a:rPr>
              <a:t>Chartered Committee that develops and maintains the National Core Formulary</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lang="en-US" dirty="0">
                <a:solidFill>
                  <a:srgbClr val="000000">
                    <a:lumMod val="75000"/>
                    <a:lumOff val="25000"/>
                  </a:srgbClr>
                </a:solidFill>
                <a:latin typeface="Calibri" panose="020F0502020204030204"/>
              </a:rPr>
              <a:t>Provides clinicians with tools to deliver evidence-based and cost-effective pharmaceutical services.</a:t>
            </a:r>
          </a:p>
          <a:p>
            <a:pPr lvl="0">
              <a:buClr>
                <a:srgbClr val="0F4C76"/>
              </a:buClr>
            </a:pPr>
            <a:r>
              <a:rPr lang="en-US" dirty="0">
                <a:solidFill>
                  <a:srgbClr val="000000">
                    <a:lumMod val="75000"/>
                    <a:lumOff val="25000"/>
                  </a:srgbClr>
                </a:solidFill>
                <a:hlinkClick r:id="rId2"/>
              </a:rPr>
              <a:t>https://www.ihs.gov/NPTC/</a:t>
            </a:r>
            <a:r>
              <a:rPr lang="en-US" dirty="0">
                <a:solidFill>
                  <a:srgbClr val="000000">
                    <a:lumMod val="75000"/>
                    <a:lumOff val="25000"/>
                  </a:srgbClr>
                </a:solidFill>
              </a:rPr>
              <a:t> </a:t>
            </a: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8F2B506-BF4A-435E-A74C-463E0F98A90A}"/>
              </a:ext>
            </a:extLst>
          </p:cNvPr>
          <p:cNvPicPr>
            <a:picLocks noChangeAspect="1"/>
          </p:cNvPicPr>
          <p:nvPr/>
        </p:nvPicPr>
        <p:blipFill>
          <a:blip r:embed="rId3"/>
          <a:stretch>
            <a:fillRect/>
          </a:stretch>
        </p:blipFill>
        <p:spPr>
          <a:xfrm>
            <a:off x="4252403" y="2617335"/>
            <a:ext cx="7663371" cy="3373890"/>
          </a:xfrm>
          <a:prstGeom prst="rect">
            <a:avLst/>
          </a:prstGeom>
        </p:spPr>
      </p:pic>
    </p:spTree>
    <p:extLst>
      <p:ext uri="{BB962C8B-B14F-4D97-AF65-F5344CB8AC3E}">
        <p14:creationId xmlns:p14="http://schemas.microsoft.com/office/powerpoint/2010/main" val="3002910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F94D7-509A-4956-B808-11A60DE2F530}"/>
              </a:ext>
            </a:extLst>
          </p:cNvPr>
          <p:cNvSpPr>
            <a:spLocks noGrp="1"/>
          </p:cNvSpPr>
          <p:nvPr>
            <p:ph type="title"/>
          </p:nvPr>
        </p:nvSpPr>
        <p:spPr/>
        <p:txBody>
          <a:bodyPr/>
          <a:lstStyle/>
          <a:p>
            <a:r>
              <a:rPr lang="en-US" dirty="0"/>
              <a:t>Questions</a:t>
            </a:r>
          </a:p>
        </p:txBody>
      </p:sp>
      <p:sp>
        <p:nvSpPr>
          <p:cNvPr id="4" name="Content Placeholder 2">
            <a:extLst>
              <a:ext uri="{FF2B5EF4-FFF2-40B4-BE49-F238E27FC236}">
                <a16:creationId xmlns:a16="http://schemas.microsoft.com/office/drawing/2014/main" id="{54DEA4D9-E376-43FB-92F2-DDFBF158CA11}"/>
              </a:ext>
            </a:extLst>
          </p:cNvPr>
          <p:cNvSpPr txBox="1">
            <a:spLocks/>
          </p:cNvSpPr>
          <p:nvPr/>
        </p:nvSpPr>
        <p:spPr>
          <a:xfrm>
            <a:off x="751051"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Contacts:</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CDR Matthew Miller, Deputy Director, NSSC Field Support</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Phone: 405-951-6090; Mobile: 405-488-5905; Email: Matthew.Miller@ihs.gov</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CAPT Jessica Anderson, Pharm D, MHA, BCACP</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hlinkClick r:id="rId2"/>
              </a:rPr>
              <a:t>Jessica.Anderson@ihs.gov</a:t>
            </a: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411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30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F3B4-2051-4A58-BCB7-9D348FC45A59}"/>
              </a:ext>
            </a:extLst>
          </p:cNvPr>
          <p:cNvSpPr>
            <a:spLocks noGrp="1"/>
          </p:cNvSpPr>
          <p:nvPr>
            <p:ph type="title"/>
          </p:nvPr>
        </p:nvSpPr>
        <p:spPr/>
        <p:txBody>
          <a:bodyPr/>
          <a:lstStyle/>
          <a:p>
            <a:r>
              <a:rPr lang="en-US" b="1" dirty="0"/>
              <a:t>Pharmacy Prime Vendor vs 340B</a:t>
            </a:r>
          </a:p>
        </p:txBody>
      </p:sp>
      <p:sp>
        <p:nvSpPr>
          <p:cNvPr id="4" name="TextBox 3">
            <a:extLst>
              <a:ext uri="{FF2B5EF4-FFF2-40B4-BE49-F238E27FC236}">
                <a16:creationId xmlns:a16="http://schemas.microsoft.com/office/drawing/2014/main" id="{9F8D8DE7-5534-469A-B9BF-ACB215844075}"/>
              </a:ext>
            </a:extLst>
          </p:cNvPr>
          <p:cNvSpPr txBox="1"/>
          <p:nvPr/>
        </p:nvSpPr>
        <p:spPr>
          <a:xfrm>
            <a:off x="667688" y="1147763"/>
            <a:ext cx="4664990" cy="461665"/>
          </a:xfrm>
          <a:prstGeom prst="rect">
            <a:avLst/>
          </a:prstGeom>
          <a:noFill/>
        </p:spPr>
        <p:txBody>
          <a:bodyPr wrap="square" rtlCol="0">
            <a:spAutoFit/>
          </a:bodyPr>
          <a:lstStyle/>
          <a:p>
            <a:r>
              <a:rPr lang="en-US" sz="2400" b="1" dirty="0">
                <a:solidFill>
                  <a:schemeClr val="accent1">
                    <a:lumMod val="75000"/>
                  </a:schemeClr>
                </a:solidFill>
              </a:rPr>
              <a:t>PHARMACY PRIME VENDOR</a:t>
            </a:r>
          </a:p>
        </p:txBody>
      </p:sp>
      <p:sp>
        <p:nvSpPr>
          <p:cNvPr id="5" name="TextBox 4">
            <a:extLst>
              <a:ext uri="{FF2B5EF4-FFF2-40B4-BE49-F238E27FC236}">
                <a16:creationId xmlns:a16="http://schemas.microsoft.com/office/drawing/2014/main" id="{C55A57D0-7D38-4277-A9E8-9286A19B7825}"/>
              </a:ext>
            </a:extLst>
          </p:cNvPr>
          <p:cNvSpPr txBox="1"/>
          <p:nvPr/>
        </p:nvSpPr>
        <p:spPr>
          <a:xfrm>
            <a:off x="6974237" y="1147763"/>
            <a:ext cx="3350863" cy="461665"/>
          </a:xfrm>
          <a:prstGeom prst="rect">
            <a:avLst/>
          </a:prstGeom>
          <a:noFill/>
        </p:spPr>
        <p:txBody>
          <a:bodyPr wrap="square" rtlCol="0">
            <a:spAutoFit/>
          </a:bodyPr>
          <a:lstStyle/>
          <a:p>
            <a:r>
              <a:rPr lang="en-US" sz="2400" b="1" dirty="0">
                <a:solidFill>
                  <a:schemeClr val="accent1">
                    <a:lumMod val="75000"/>
                  </a:schemeClr>
                </a:solidFill>
              </a:rPr>
              <a:t>340B</a:t>
            </a:r>
          </a:p>
        </p:txBody>
      </p:sp>
      <p:sp>
        <p:nvSpPr>
          <p:cNvPr id="8" name="Content Placeholder 3">
            <a:extLst>
              <a:ext uri="{FF2B5EF4-FFF2-40B4-BE49-F238E27FC236}">
                <a16:creationId xmlns:a16="http://schemas.microsoft.com/office/drawing/2014/main" id="{CF033B62-9C62-4C1E-9583-AB7A337F323C}"/>
              </a:ext>
            </a:extLst>
          </p:cNvPr>
          <p:cNvSpPr txBox="1">
            <a:spLocks/>
          </p:cNvSpPr>
          <p:nvPr/>
        </p:nvSpPr>
        <p:spPr>
          <a:xfrm>
            <a:off x="667688" y="1859696"/>
            <a:ext cx="4937760" cy="3937421"/>
          </a:xfrm>
          <a:prstGeom prst="rect">
            <a:avLst/>
          </a:prstGeom>
        </p:spPr>
        <p:txBody>
          <a:bodyPr vert="horz" lIns="0" tIns="45720" rIns="0" bIns="45720" rtlCol="0">
            <a:normAutofit fontScale="77500" lnSpcReduction="20000"/>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31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Interagency agreement between VA and IHS</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31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Administered through </a:t>
            </a:r>
            <a:r>
              <a:rPr lang="en-US" sz="3100" dirty="0">
                <a:solidFill>
                  <a:srgbClr val="000000">
                    <a:lumMod val="75000"/>
                    <a:lumOff val="25000"/>
                  </a:srgbClr>
                </a:solidFill>
                <a:latin typeface="Calibri" panose="020F0502020204030204"/>
              </a:rPr>
              <a:t>the National Supply Service Center (NSSC)</a:t>
            </a:r>
            <a:endParaRPr kumimoji="0" lang="en-US" sz="31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31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Vendor- McKesson</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31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Eligible patient populations- IHS eligible patients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23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Tribes can add non-IHS beneficiaries.  Requires Tribal Resolution, update to AFA, notification to NSSC to establish contract</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31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Billing third party payors- no limitations.  No copay collection</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31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Caveats- adherence with contract</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
        <p:nvSpPr>
          <p:cNvPr id="9" name="Content Placeholder 5">
            <a:extLst>
              <a:ext uri="{FF2B5EF4-FFF2-40B4-BE49-F238E27FC236}">
                <a16:creationId xmlns:a16="http://schemas.microsoft.com/office/drawing/2014/main" id="{76532EDB-2C5A-46C6-839D-A3FA89AF5EA9}"/>
              </a:ext>
            </a:extLst>
          </p:cNvPr>
          <p:cNvSpPr txBox="1">
            <a:spLocks/>
          </p:cNvSpPr>
          <p:nvPr/>
        </p:nvSpPr>
        <p:spPr>
          <a:xfrm>
            <a:off x="6180788" y="1859697"/>
            <a:ext cx="4937760" cy="3378200"/>
          </a:xfrm>
          <a:prstGeom prst="rect">
            <a:avLst/>
          </a:prstGeom>
        </p:spPr>
        <p:txBody>
          <a:bodyPr vert="horz" lIns="0" tIns="45720" rIns="0" bIns="45720" rtlCol="0">
            <a:normAutofit lnSpcReduction="10000"/>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Administered via HRSA</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Vendor- Any pharmaceutical vendor</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Eligible patients- must have established relationship with covered entity (CE)</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Billing third party payers- avoid “double dipping.”  Carve-in/carve-out with Medicaid</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Caveats- audits</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71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4FC694-F76B-4FA6-B861-9E9E383EAB2C}"/>
              </a:ext>
            </a:extLst>
          </p:cNvPr>
          <p:cNvSpPr>
            <a:spLocks noGrp="1"/>
          </p:cNvSpPr>
          <p:nvPr>
            <p:ph type="body" sz="quarter" idx="15"/>
          </p:nvPr>
        </p:nvSpPr>
        <p:spPr/>
        <p:txBody>
          <a:bodyPr/>
          <a:lstStyle/>
          <a:p>
            <a:r>
              <a:rPr lang="en-US" dirty="0"/>
              <a:t>Pharmacy Prime Vendor</a:t>
            </a:r>
          </a:p>
        </p:txBody>
      </p:sp>
    </p:spTree>
    <p:extLst>
      <p:ext uri="{BB962C8B-B14F-4D97-AF65-F5344CB8AC3E}">
        <p14:creationId xmlns:p14="http://schemas.microsoft.com/office/powerpoint/2010/main" val="2445075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929BEB-331B-4963-B551-1692325BBEDF}"/>
              </a:ext>
            </a:extLst>
          </p:cNvPr>
          <p:cNvSpPr>
            <a:spLocks noGrp="1"/>
          </p:cNvSpPr>
          <p:nvPr>
            <p:ph type="title"/>
          </p:nvPr>
        </p:nvSpPr>
        <p:spPr/>
        <p:txBody>
          <a:bodyPr/>
          <a:lstStyle/>
          <a:p>
            <a:r>
              <a:rPr lang="en-US" dirty="0"/>
              <a:t>Pharmacy Prime Vendor</a:t>
            </a:r>
          </a:p>
        </p:txBody>
      </p:sp>
      <p:sp>
        <p:nvSpPr>
          <p:cNvPr id="6" name="Rectangle 5">
            <a:extLst>
              <a:ext uri="{FF2B5EF4-FFF2-40B4-BE49-F238E27FC236}">
                <a16:creationId xmlns:a16="http://schemas.microsoft.com/office/drawing/2014/main" id="{BFEF9F2A-440D-4858-B04E-7D19DF2EB10C}"/>
              </a:ext>
            </a:extLst>
          </p:cNvPr>
          <p:cNvSpPr/>
          <p:nvPr/>
        </p:nvSpPr>
        <p:spPr>
          <a:xfrm>
            <a:off x="667687" y="1766805"/>
            <a:ext cx="10351608" cy="2386294"/>
          </a:xfrm>
          <a:prstGeom prst="rect">
            <a:avLst/>
          </a:prstGeom>
        </p:spPr>
        <p:txBody>
          <a:bodyPr wrap="square">
            <a:spAutoFit/>
          </a:bodyPr>
          <a:lstStyle/>
          <a:p>
            <a:pPr marL="173736" marR="0" lvl="0" indent="-173736" defTabSz="91440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800" b="0" i="0" u="none" strike="noStrike" kern="0" cap="none" spc="0" normalizeH="0" baseline="0" noProof="0" dirty="0">
                <a:ln>
                  <a:noFill/>
                </a:ln>
                <a:solidFill>
                  <a:srgbClr val="000000">
                    <a:lumMod val="75000"/>
                    <a:lumOff val="25000"/>
                  </a:srgbClr>
                </a:solidFill>
                <a:effectLst/>
                <a:uLnTx/>
                <a:uFillTx/>
              </a:rPr>
              <a:t>Pharmacy Prime Vendor (PPV) revolutionized ordering process and placed control with pharmacy programs</a:t>
            </a:r>
          </a:p>
          <a:p>
            <a:pPr marL="411480" marR="0" lvl="1" indent="-228600" defTabSz="91440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2400" b="0" i="0" u="none" strike="noStrike" kern="0" cap="none" spc="0" normalizeH="0" baseline="0" noProof="0" dirty="0">
                <a:ln>
                  <a:noFill/>
                </a:ln>
                <a:solidFill>
                  <a:srgbClr val="000000">
                    <a:lumMod val="75000"/>
                    <a:lumOff val="25000"/>
                  </a:srgbClr>
                </a:solidFill>
                <a:effectLst/>
                <a:uLnTx/>
                <a:uFillTx/>
              </a:rPr>
              <a:t>Based upon a VA National Contract that IHS is allowed to participate in through an Interagency Agreement (IAA)- partnership started in 1996</a:t>
            </a:r>
          </a:p>
          <a:p>
            <a:pPr marL="411480" marR="0" lvl="1" indent="-228600" defTabSz="91440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2400" b="0" i="0" u="none" strike="noStrike" kern="0" cap="none" spc="0" normalizeH="0" baseline="0" noProof="0" dirty="0">
                <a:ln>
                  <a:noFill/>
                </a:ln>
                <a:solidFill>
                  <a:srgbClr val="000000">
                    <a:lumMod val="75000"/>
                    <a:lumOff val="25000"/>
                  </a:srgbClr>
                </a:solidFill>
                <a:effectLst/>
                <a:uLnTx/>
                <a:uFillTx/>
              </a:rPr>
              <a:t>VA solicits for Prime Vendor Contract and has representation on pre-solicitation workgroup- last awarded in 2020 and will expire in 2028</a:t>
            </a:r>
          </a:p>
        </p:txBody>
      </p:sp>
    </p:spTree>
    <p:extLst>
      <p:ext uri="{BB962C8B-B14F-4D97-AF65-F5344CB8AC3E}">
        <p14:creationId xmlns:p14="http://schemas.microsoft.com/office/powerpoint/2010/main" val="325251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8E6975-F776-4351-AE19-9A7202D43B2C}"/>
              </a:ext>
            </a:extLst>
          </p:cNvPr>
          <p:cNvSpPr>
            <a:spLocks noGrp="1"/>
          </p:cNvSpPr>
          <p:nvPr>
            <p:ph type="title"/>
          </p:nvPr>
        </p:nvSpPr>
        <p:spPr/>
        <p:txBody>
          <a:bodyPr/>
          <a:lstStyle/>
          <a:p>
            <a:r>
              <a:rPr lang="en-US" dirty="0"/>
              <a:t>Pharmacy Prime Vendor</a:t>
            </a:r>
          </a:p>
        </p:txBody>
      </p:sp>
      <p:sp>
        <p:nvSpPr>
          <p:cNvPr id="4" name="Content Placeholder 2">
            <a:extLst>
              <a:ext uri="{FF2B5EF4-FFF2-40B4-BE49-F238E27FC236}">
                <a16:creationId xmlns:a16="http://schemas.microsoft.com/office/drawing/2014/main" id="{76C5FF3B-915B-4ACF-9609-39BBDDE6E3E1}"/>
              </a:ext>
            </a:extLst>
          </p:cNvPr>
          <p:cNvSpPr txBox="1">
            <a:spLocks/>
          </p:cNvSpPr>
          <p:nvPr/>
        </p:nvSpPr>
        <p:spPr>
          <a:xfrm>
            <a:off x="667688"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1996- ~30 facilities accessed PPV.  Annual expenditures of ~$23 million</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2012- &gt;257 facilities accessed PPV.  Annual expenditures of ~$330 million</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2023- &gt;290 facilities accessed PPV.  Annual expenditures of ~$751 million</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History:</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1996-1999:  Walsh Distribution</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1999-2004:  Amerisource Bergan</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2004-2012; 2012-2020; 2020-present: McKesson</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041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A5A88A-52CE-4BCD-B84D-D98F71B30EA9}"/>
              </a:ext>
            </a:extLst>
          </p:cNvPr>
          <p:cNvSpPr>
            <a:spLocks noGrp="1"/>
          </p:cNvSpPr>
          <p:nvPr>
            <p:ph type="title"/>
          </p:nvPr>
        </p:nvSpPr>
        <p:spPr/>
        <p:txBody>
          <a:bodyPr/>
          <a:lstStyle/>
          <a:p>
            <a:r>
              <a:rPr lang="en-US" dirty="0"/>
              <a:t>Pharmacy Prime Vendor</a:t>
            </a:r>
          </a:p>
        </p:txBody>
      </p:sp>
      <p:sp>
        <p:nvSpPr>
          <p:cNvPr id="4" name="Content Placeholder 2">
            <a:extLst>
              <a:ext uri="{FF2B5EF4-FFF2-40B4-BE49-F238E27FC236}">
                <a16:creationId xmlns:a16="http://schemas.microsoft.com/office/drawing/2014/main" id="{9A3F0FC0-FF42-4F19-A913-12628870A443}"/>
              </a:ext>
            </a:extLst>
          </p:cNvPr>
          <p:cNvSpPr txBox="1">
            <a:spLocks/>
          </p:cNvSpPr>
          <p:nvPr/>
        </p:nvSpPr>
        <p:spPr>
          <a:xfrm>
            <a:off x="667688" y="1417320"/>
            <a:ext cx="1005840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Advantages: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High quality pharmaceuticals at the best prices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Increased buying power</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Just in time ordering; next day delivery</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Assists with formulary management</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Recalls</a:t>
            </a:r>
          </a:p>
          <a:p>
            <a:pPr marL="411480" marR="0" lvl="1" indent="-228600" algn="l" defTabSz="914400" rtl="0" eaLnBrk="1" fontAlgn="auto" latinLnBrk="0" hangingPunct="1">
              <a:lnSpc>
                <a:spcPct val="90000"/>
              </a:lnSpc>
              <a:spcBef>
                <a:spcPts val="200"/>
              </a:spcBef>
              <a:spcAft>
                <a:spcPts val="200"/>
              </a:spcAft>
              <a:buClr>
                <a:srgbClr val="0F4C76"/>
              </a:buClr>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Cost containment</a:t>
            </a:r>
          </a:p>
          <a:p>
            <a:pPr marL="173736" marR="0" lvl="0" indent="-173736" algn="l" defTabSz="914400" rtl="0" eaLnBrk="1" fontAlgn="auto" latinLnBrk="0" hangingPunct="1">
              <a:lnSpc>
                <a:spcPct val="100000"/>
              </a:lnSpc>
              <a:spcBef>
                <a:spcPts val="200"/>
              </a:spcBef>
              <a:spcAft>
                <a:spcPts val="200"/>
              </a:spcAft>
              <a:buClr>
                <a:srgbClr val="0F4C76"/>
              </a:buClr>
              <a:buSzPct val="100000"/>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759416"/>
      </p:ext>
    </p:extLst>
  </p:cSld>
  <p:clrMapOvr>
    <a:masterClrMapping/>
  </p:clrMapOvr>
</p:sld>
</file>

<file path=ppt/theme/theme1.xml><?xml version="1.0" encoding="utf-8"?>
<a:theme xmlns:a="http://schemas.openxmlformats.org/drawingml/2006/main" name="IHS v2">
  <a:themeElements>
    <a:clrScheme name="IHS v2">
      <a:dk1>
        <a:srgbClr val="000000"/>
      </a:dk1>
      <a:lt1>
        <a:sysClr val="window" lastClr="FFFFFF"/>
      </a:lt1>
      <a:dk2>
        <a:srgbClr val="3B5529"/>
      </a:dk2>
      <a:lt2>
        <a:srgbClr val="CDDEEE"/>
      </a:lt2>
      <a:accent1>
        <a:srgbClr val="0F4C76"/>
      </a:accent1>
      <a:accent2>
        <a:srgbClr val="A1AE72"/>
      </a:accent2>
      <a:accent3>
        <a:srgbClr val="713E28"/>
      </a:accent3>
      <a:accent4>
        <a:srgbClr val="D4C566"/>
      </a:accent4>
      <a:accent5>
        <a:srgbClr val="D3A445"/>
      </a:accent5>
      <a:accent6>
        <a:srgbClr val="3B5529"/>
      </a:accent6>
      <a:hlink>
        <a:srgbClr val="0070C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S v2" id="{77346667-6128-4F32-9973-036F49212C19}" vid="{BE8F743D-F692-429F-95FF-0E8373C9F9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06C046F7035E41A8A84A82CB334762" ma:contentTypeVersion="17" ma:contentTypeDescription="Create a new document." ma:contentTypeScope="" ma:versionID="6fa468fb6906dc44cbe3e2266ff52840">
  <xsd:schema xmlns:xsd="http://www.w3.org/2001/XMLSchema" xmlns:xs="http://www.w3.org/2001/XMLSchema" xmlns:p="http://schemas.microsoft.com/office/2006/metadata/properties" xmlns:ns2="5bc21fa3-ccbb-4a9d-997e-63ad3efcd67d" xmlns:ns3="b98e110e-c8b0-4e38-b6c6-c2289704d4a8" targetNamespace="http://schemas.microsoft.com/office/2006/metadata/properties" ma:root="true" ma:fieldsID="c9b702927d01d688312f4a9ae522c112" ns2:_="" ns3:_="">
    <xsd:import namespace="5bc21fa3-ccbb-4a9d-997e-63ad3efcd67d"/>
    <xsd:import namespace="b98e110e-c8b0-4e38-b6c6-c2289704d4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c21fa3-ccbb-4a9d-997e-63ad3efcd6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6e16c1e-28d8-4414-9b47-254ba86d2249"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8e110e-c8b0-4e38-b6c6-c2289704d4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6bfae41-7b12-4fdb-bb12-40f7a39a708b}" ma:internalName="TaxCatchAll" ma:showField="CatchAllData" ma:web="b98e110e-c8b0-4e38-b6c6-c2289704d4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bc21fa3-ccbb-4a9d-997e-63ad3efcd67d">
      <Terms xmlns="http://schemas.microsoft.com/office/infopath/2007/PartnerControls"/>
    </lcf76f155ced4ddcb4097134ff3c332f>
    <TaxCatchAll xmlns="b98e110e-c8b0-4e38-b6c6-c2289704d4a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B183A5-72A5-49F4-9FE5-FCF719B03244}">
  <ds:schemaRefs>
    <ds:schemaRef ds:uri="5bc21fa3-ccbb-4a9d-997e-63ad3efcd67d"/>
    <ds:schemaRef ds:uri="b98e110e-c8b0-4e38-b6c6-c2289704d4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2BA395-7330-4826-ACC0-C500A001C101}">
  <ds:schemaRefs>
    <ds:schemaRef ds:uri="http://schemas.microsoft.com/office/infopath/2007/PartnerControls"/>
    <ds:schemaRef ds:uri="http://www.w3.org/XML/1998/namespace"/>
    <ds:schemaRef ds:uri="http://purl.org/dc/dcmitype/"/>
    <ds:schemaRef ds:uri="b98e110e-c8b0-4e38-b6c6-c2289704d4a8"/>
    <ds:schemaRef ds:uri="http://schemas.openxmlformats.org/package/2006/metadata/core-properties"/>
    <ds:schemaRef ds:uri="http://schemas.microsoft.com/office/2006/documentManagement/types"/>
    <ds:schemaRef ds:uri="http://purl.org/dc/terms/"/>
    <ds:schemaRef ds:uri="http://schemas.microsoft.com/office/2006/metadata/properties"/>
    <ds:schemaRef ds:uri="5bc21fa3-ccbb-4a9d-997e-63ad3efcd67d"/>
    <ds:schemaRef ds:uri="http://purl.org/dc/elements/1.1/"/>
  </ds:schemaRefs>
</ds:datastoreItem>
</file>

<file path=customXml/itemProps3.xml><?xml version="1.0" encoding="utf-8"?>
<ds:datastoreItem xmlns:ds="http://schemas.openxmlformats.org/officeDocument/2006/customXml" ds:itemID="{4553B0F5-D91F-4D8F-9875-3714628565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IHS v2</Template>
  <TotalTime>785</TotalTime>
  <Words>2626</Words>
  <Application>Microsoft Office PowerPoint</Application>
  <PresentationFormat>Widescreen</PresentationFormat>
  <Paragraphs>327</Paragraphs>
  <Slides>46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Times New Roman</vt:lpstr>
      <vt:lpstr>Wingdings</vt:lpstr>
      <vt:lpstr>IHS v2</vt:lpstr>
      <vt:lpstr>Pharmacy Prime Vendor and HRSA 340B Program</vt:lpstr>
      <vt:lpstr>Agenda</vt:lpstr>
      <vt:lpstr>Pharmacy Humor</vt:lpstr>
      <vt:lpstr>PowerPoint Presentation</vt:lpstr>
      <vt:lpstr>Pharmacy Prime Vendor vs 340B</vt:lpstr>
      <vt:lpstr>PowerPoint Presentation</vt:lpstr>
      <vt:lpstr>Pharmacy Prime Vendor</vt:lpstr>
      <vt:lpstr>Pharmacy Prime Vendor</vt:lpstr>
      <vt:lpstr>Pharmacy Prime Vendor</vt:lpstr>
      <vt:lpstr>Pharmacy Prime Vendor FY2024</vt:lpstr>
      <vt:lpstr>Pharmacy Prime Vendor</vt:lpstr>
      <vt:lpstr>Pharmacy Prime Vendor</vt:lpstr>
      <vt:lpstr>Pharmacy Prime Vendor</vt:lpstr>
      <vt:lpstr>Pharmacy Humor</vt:lpstr>
      <vt:lpstr>PowerPoint Presentation</vt:lpstr>
      <vt:lpstr>340B Drug Pricing Program</vt:lpstr>
      <vt:lpstr>340B Drug Pricing Program</vt:lpstr>
      <vt:lpstr>340B Drug Pricing Program</vt:lpstr>
      <vt:lpstr>Pharmacy Humor</vt:lpstr>
      <vt:lpstr>340B Drug Pricing Program</vt:lpstr>
      <vt:lpstr>340B Drug Pricing Program</vt:lpstr>
      <vt:lpstr>340B Drug Pricing Program</vt:lpstr>
      <vt:lpstr>340B Drug Pricing Program</vt:lpstr>
      <vt:lpstr>340B Drug Pricing Program</vt:lpstr>
      <vt:lpstr>Pharmacy Humor</vt:lpstr>
      <vt:lpstr>340B Drug Pricing Program</vt:lpstr>
      <vt:lpstr>340B Drug Pricing Program</vt:lpstr>
      <vt:lpstr>340B Drug Pricing Program</vt:lpstr>
      <vt:lpstr>Pharmacy Humor</vt:lpstr>
      <vt:lpstr>340B Drug Pricing Program</vt:lpstr>
      <vt:lpstr>340B Drug Pricing Program</vt:lpstr>
      <vt:lpstr>340B Drug Pricing Program</vt:lpstr>
      <vt:lpstr>340B Drug Pricing Program</vt:lpstr>
      <vt:lpstr>340B Drug Pricing Program</vt:lpstr>
      <vt:lpstr>340B Drug Pricing Program</vt:lpstr>
      <vt:lpstr>340B Drug Pricing Program</vt:lpstr>
      <vt:lpstr>Pharmacy Humor</vt:lpstr>
      <vt:lpstr>340B Drug Pricing Program</vt:lpstr>
      <vt:lpstr>340B Drug Pricing Program</vt:lpstr>
      <vt:lpstr>340B Drug Pricing Program</vt:lpstr>
      <vt:lpstr>340B Resources</vt:lpstr>
      <vt:lpstr>Pharmacy Humor</vt:lpstr>
      <vt:lpstr>Other Pharmacy FAQ’s</vt:lpstr>
      <vt:lpstr>Formulary Management</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McDonald</dc:creator>
  <cp:lastModifiedBy>Anderson, Jessica L (IHS/BEM/WHE)</cp:lastModifiedBy>
  <cp:revision>30</cp:revision>
  <dcterms:created xsi:type="dcterms:W3CDTF">2023-10-24T03:51:06Z</dcterms:created>
  <dcterms:modified xsi:type="dcterms:W3CDTF">2025-04-28T15:58:13Z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0x0101008206C046F7035E41A8A84A82CB334762</vt:lpwstr>
  </property>
  <property fmtid="{D5CDD505-2E9C-101B-9397-08002B2CF9AE}" pid="3" name="MediaServiceImageTags">
    <vt:lpwstr/>
  </property>
</Properties>
</file>